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2"/>
  </p:notesMasterIdLst>
  <p:sldIdLst>
    <p:sldId id="497" r:id="rId2"/>
    <p:sldId id="472" r:id="rId3"/>
    <p:sldId id="1358" r:id="rId4"/>
    <p:sldId id="496" r:id="rId5"/>
    <p:sldId id="605" r:id="rId6"/>
    <p:sldId id="532" r:id="rId7"/>
    <p:sldId id="596" r:id="rId8"/>
    <p:sldId id="578" r:id="rId9"/>
    <p:sldId id="597" r:id="rId10"/>
    <p:sldId id="579" r:id="rId11"/>
    <p:sldId id="851" r:id="rId12"/>
    <p:sldId id="850" r:id="rId13"/>
    <p:sldId id="598" r:id="rId14"/>
    <p:sldId id="326" r:id="rId15"/>
    <p:sldId id="599" r:id="rId16"/>
    <p:sldId id="327" r:id="rId17"/>
    <p:sldId id="328" r:id="rId18"/>
    <p:sldId id="329" r:id="rId19"/>
    <p:sldId id="330" r:id="rId20"/>
    <p:sldId id="315" r:id="rId21"/>
    <p:sldId id="314" r:id="rId22"/>
    <p:sldId id="317" r:id="rId23"/>
    <p:sldId id="600" r:id="rId24"/>
    <p:sldId id="318" r:id="rId25"/>
    <p:sldId id="692" r:id="rId26"/>
    <p:sldId id="319" r:id="rId27"/>
    <p:sldId id="601" r:id="rId28"/>
    <p:sldId id="500" r:id="rId29"/>
    <p:sldId id="321" r:id="rId30"/>
    <p:sldId id="494" r:id="rId31"/>
    <p:sldId id="901" r:id="rId32"/>
    <p:sldId id="902" r:id="rId33"/>
    <p:sldId id="603" r:id="rId34"/>
    <p:sldId id="499" r:id="rId35"/>
    <p:sldId id="604" r:id="rId36"/>
    <p:sldId id="489" r:id="rId37"/>
    <p:sldId id="325" r:id="rId38"/>
    <p:sldId id="501" r:id="rId39"/>
    <p:sldId id="951" r:id="rId40"/>
    <p:sldId id="606" r:id="rId41"/>
    <p:sldId id="535" r:id="rId42"/>
    <p:sldId id="536" r:id="rId43"/>
    <p:sldId id="537" r:id="rId44"/>
    <p:sldId id="538" r:id="rId45"/>
    <p:sldId id="883" r:id="rId46"/>
    <p:sldId id="900" r:id="rId47"/>
    <p:sldId id="898" r:id="rId48"/>
    <p:sldId id="842" r:id="rId49"/>
    <p:sldId id="843" r:id="rId50"/>
    <p:sldId id="844" r:id="rId51"/>
    <p:sldId id="845" r:id="rId52"/>
    <p:sldId id="932" r:id="rId53"/>
    <p:sldId id="1133" r:id="rId54"/>
    <p:sldId id="1099" r:id="rId55"/>
    <p:sldId id="1100" r:id="rId56"/>
    <p:sldId id="1101" r:id="rId57"/>
    <p:sldId id="1102" r:id="rId58"/>
    <p:sldId id="1103" r:id="rId59"/>
    <p:sldId id="1104" r:id="rId60"/>
    <p:sldId id="1105" r:id="rId61"/>
    <p:sldId id="1106" r:id="rId62"/>
    <p:sldId id="1107" r:id="rId63"/>
    <p:sldId id="1108" r:id="rId64"/>
    <p:sldId id="1109" r:id="rId65"/>
    <p:sldId id="1110" r:id="rId66"/>
    <p:sldId id="1111" r:id="rId67"/>
    <p:sldId id="1112" r:id="rId68"/>
    <p:sldId id="1113" r:id="rId69"/>
    <p:sldId id="1114" r:id="rId70"/>
    <p:sldId id="1115" r:id="rId71"/>
    <p:sldId id="1116" r:id="rId72"/>
    <p:sldId id="1117" r:id="rId73"/>
    <p:sldId id="1118" r:id="rId74"/>
    <p:sldId id="1119" r:id="rId75"/>
    <p:sldId id="1120" r:id="rId76"/>
    <p:sldId id="1121" r:id="rId77"/>
    <p:sldId id="1122" r:id="rId78"/>
    <p:sldId id="1123" r:id="rId79"/>
    <p:sldId id="1124" r:id="rId80"/>
    <p:sldId id="1125" r:id="rId81"/>
    <p:sldId id="1126" r:id="rId82"/>
    <p:sldId id="1127" r:id="rId83"/>
    <p:sldId id="1128" r:id="rId84"/>
    <p:sldId id="1129" r:id="rId85"/>
    <p:sldId id="1131" r:id="rId86"/>
    <p:sldId id="1132" r:id="rId87"/>
    <p:sldId id="1068" r:id="rId88"/>
    <p:sldId id="1359" r:id="rId89"/>
    <p:sldId id="1007" r:id="rId90"/>
    <p:sldId id="1008" r:id="rId91"/>
    <p:sldId id="1009" r:id="rId92"/>
    <p:sldId id="1010" r:id="rId93"/>
    <p:sldId id="1011" r:id="rId94"/>
    <p:sldId id="1012" r:id="rId95"/>
    <p:sldId id="1013" r:id="rId96"/>
    <p:sldId id="1020" r:id="rId97"/>
    <p:sldId id="1021" r:id="rId98"/>
    <p:sldId id="1069" r:id="rId99"/>
    <p:sldId id="1070" r:id="rId100"/>
    <p:sldId id="1311" r:id="rId101"/>
    <p:sldId id="1312" r:id="rId102"/>
    <p:sldId id="1072" r:id="rId103"/>
    <p:sldId id="1073" r:id="rId104"/>
    <p:sldId id="1074" r:id="rId105"/>
    <p:sldId id="1075" r:id="rId106"/>
    <p:sldId id="1076" r:id="rId107"/>
    <p:sldId id="1077" r:id="rId108"/>
    <p:sldId id="1078" r:id="rId109"/>
    <p:sldId id="1079" r:id="rId110"/>
    <p:sldId id="1080" r:id="rId111"/>
    <p:sldId id="1081" r:id="rId112"/>
    <p:sldId id="1082" r:id="rId113"/>
    <p:sldId id="1083" r:id="rId114"/>
    <p:sldId id="1084" r:id="rId115"/>
    <p:sldId id="1085" r:id="rId116"/>
    <p:sldId id="1086" r:id="rId117"/>
    <p:sldId id="1087" r:id="rId118"/>
    <p:sldId id="1088" r:id="rId119"/>
    <p:sldId id="1089" r:id="rId120"/>
    <p:sldId id="1090" r:id="rId121"/>
    <p:sldId id="1031" r:id="rId122"/>
    <p:sldId id="1032" r:id="rId123"/>
    <p:sldId id="1033" r:id="rId124"/>
    <p:sldId id="1034" r:id="rId125"/>
    <p:sldId id="1035" r:id="rId126"/>
    <p:sldId id="1036" r:id="rId127"/>
    <p:sldId id="1037" r:id="rId128"/>
    <p:sldId id="1038" r:id="rId129"/>
    <p:sldId id="1039" r:id="rId130"/>
    <p:sldId id="1040" r:id="rId131"/>
    <p:sldId id="1041" r:id="rId132"/>
    <p:sldId id="1042" r:id="rId133"/>
    <p:sldId id="1043" r:id="rId134"/>
    <p:sldId id="1044" r:id="rId135"/>
    <p:sldId id="1351" r:id="rId136"/>
    <p:sldId id="1352" r:id="rId137"/>
    <p:sldId id="1067" r:id="rId138"/>
    <p:sldId id="1360" r:id="rId139"/>
    <p:sldId id="1045" r:id="rId140"/>
    <p:sldId id="1046" r:id="rId141"/>
    <p:sldId id="1047" r:id="rId142"/>
    <p:sldId id="1048" r:id="rId143"/>
    <p:sldId id="1051" r:id="rId144"/>
    <p:sldId id="1052" r:id="rId145"/>
    <p:sldId id="1053" r:id="rId146"/>
    <p:sldId id="1054" r:id="rId147"/>
    <p:sldId id="1055" r:id="rId148"/>
    <p:sldId id="1056" r:id="rId149"/>
    <p:sldId id="1057" r:id="rId150"/>
    <p:sldId id="1058" r:id="rId151"/>
    <p:sldId id="1059" r:id="rId152"/>
    <p:sldId id="1060" r:id="rId153"/>
    <p:sldId id="1063" r:id="rId154"/>
    <p:sldId id="1064" r:id="rId155"/>
    <p:sldId id="1025" r:id="rId156"/>
    <p:sldId id="1361" r:id="rId157"/>
    <p:sldId id="1307" r:id="rId158"/>
    <p:sldId id="1308" r:id="rId159"/>
    <p:sldId id="1310" r:id="rId160"/>
    <p:sldId id="1309" r:id="rId161"/>
    <p:sldId id="1134" r:id="rId162"/>
    <p:sldId id="1135" r:id="rId163"/>
    <p:sldId id="1138" r:id="rId164"/>
    <p:sldId id="1139" r:id="rId165"/>
    <p:sldId id="1140" r:id="rId166"/>
    <p:sldId id="1141" r:id="rId167"/>
    <p:sldId id="999" r:id="rId168"/>
    <p:sldId id="1000" r:id="rId169"/>
    <p:sldId id="1001" r:id="rId170"/>
    <p:sldId id="1002" r:id="rId171"/>
    <p:sldId id="1004" r:id="rId172"/>
    <p:sldId id="1005" r:id="rId173"/>
    <p:sldId id="1006" r:id="rId174"/>
    <p:sldId id="1315" r:id="rId175"/>
    <p:sldId id="1313" r:id="rId176"/>
    <p:sldId id="947" r:id="rId177"/>
    <p:sldId id="948" r:id="rId178"/>
    <p:sldId id="949" r:id="rId179"/>
    <p:sldId id="950" r:id="rId180"/>
    <p:sldId id="644" r:id="rId181"/>
    <p:sldId id="854" r:id="rId182"/>
    <p:sldId id="645" r:id="rId183"/>
    <p:sldId id="855" r:id="rId184"/>
    <p:sldId id="816" r:id="rId185"/>
    <p:sldId id="817" r:id="rId186"/>
    <p:sldId id="545" r:id="rId187"/>
    <p:sldId id="533" r:id="rId188"/>
    <p:sldId id="534" r:id="rId189"/>
    <p:sldId id="542" r:id="rId190"/>
    <p:sldId id="543" r:id="rId191"/>
    <p:sldId id="544" r:id="rId192"/>
    <p:sldId id="1026" r:id="rId193"/>
    <p:sldId id="1362" r:id="rId194"/>
    <p:sldId id="507" r:id="rId195"/>
    <p:sldId id="591" r:id="rId196"/>
    <p:sldId id="509" r:id="rId197"/>
    <p:sldId id="510" r:id="rId198"/>
    <p:sldId id="511" r:id="rId199"/>
    <p:sldId id="512" r:id="rId200"/>
    <p:sldId id="527" r:id="rId201"/>
    <p:sldId id="529" r:id="rId202"/>
    <p:sldId id="701" r:id="rId203"/>
    <p:sldId id="853" r:id="rId204"/>
    <p:sldId id="530" r:id="rId205"/>
    <p:sldId id="899" r:id="rId206"/>
    <p:sldId id="702" r:id="rId207"/>
    <p:sldId id="531" r:id="rId208"/>
    <p:sldId id="625" r:id="rId209"/>
    <p:sldId id="559" r:id="rId210"/>
    <p:sldId id="936" r:id="rId211"/>
    <p:sldId id="304" r:id="rId212"/>
    <p:sldId id="560" r:id="rId213"/>
    <p:sldId id="903" r:id="rId214"/>
    <p:sldId id="561" r:id="rId215"/>
    <p:sldId id="564" r:id="rId216"/>
    <p:sldId id="826" r:id="rId217"/>
    <p:sldId id="566" r:id="rId218"/>
    <p:sldId id="567" r:id="rId219"/>
    <p:sldId id="832" r:id="rId220"/>
    <p:sldId id="568" r:id="rId221"/>
    <p:sldId id="820" r:id="rId222"/>
    <p:sldId id="821" r:id="rId223"/>
    <p:sldId id="798" r:id="rId224"/>
    <p:sldId id="799" r:id="rId225"/>
    <p:sldId id="666" r:id="rId226"/>
    <p:sldId id="665" r:id="rId227"/>
    <p:sldId id="1355" r:id="rId228"/>
    <p:sldId id="1356" r:id="rId229"/>
    <p:sldId id="1357" r:id="rId230"/>
    <p:sldId id="1027" r:id="rId231"/>
    <p:sldId id="1363" r:id="rId232"/>
    <p:sldId id="569" r:id="rId233"/>
    <p:sldId id="944" r:id="rId234"/>
    <p:sldId id="823" r:id="rId235"/>
    <p:sldId id="570" r:id="rId236"/>
    <p:sldId id="864" r:id="rId237"/>
    <p:sldId id="945" r:id="rId238"/>
    <p:sldId id="863" r:id="rId239"/>
    <p:sldId id="806" r:id="rId240"/>
    <p:sldId id="828" r:id="rId241"/>
    <p:sldId id="808" r:id="rId242"/>
    <p:sldId id="807" r:id="rId243"/>
    <p:sldId id="572" r:id="rId244"/>
    <p:sldId id="586" r:id="rId245"/>
    <p:sldId id="827" r:id="rId246"/>
    <p:sldId id="573" r:id="rId247"/>
    <p:sldId id="574" r:id="rId248"/>
    <p:sldId id="838" r:id="rId249"/>
    <p:sldId id="839" r:id="rId250"/>
    <p:sldId id="576" r:id="rId251"/>
    <p:sldId id="824" r:id="rId252"/>
    <p:sldId id="577" r:id="rId253"/>
    <p:sldId id="935" r:id="rId254"/>
    <p:sldId id="371" r:id="rId255"/>
    <p:sldId id="575" r:id="rId256"/>
    <p:sldId id="1316" r:id="rId257"/>
    <p:sldId id="1317" r:id="rId258"/>
    <p:sldId id="1318" r:id="rId259"/>
    <p:sldId id="1319" r:id="rId260"/>
    <p:sldId id="1320" r:id="rId261"/>
    <p:sldId id="1321" r:id="rId262"/>
    <p:sldId id="1322" r:id="rId263"/>
    <p:sldId id="1323" r:id="rId264"/>
    <p:sldId id="1324" r:id="rId265"/>
    <p:sldId id="1325" r:id="rId266"/>
    <p:sldId id="1326" r:id="rId267"/>
    <p:sldId id="1327" r:id="rId268"/>
    <p:sldId id="1328" r:id="rId269"/>
    <p:sldId id="1329" r:id="rId270"/>
    <p:sldId id="1330" r:id="rId271"/>
    <p:sldId id="1331" r:id="rId272"/>
    <p:sldId id="1332" r:id="rId273"/>
    <p:sldId id="1333" r:id="rId274"/>
    <p:sldId id="1334" r:id="rId275"/>
    <p:sldId id="1335" r:id="rId276"/>
    <p:sldId id="1336" r:id="rId277"/>
    <p:sldId id="1337" r:id="rId278"/>
    <p:sldId id="1338" r:id="rId279"/>
    <p:sldId id="1339" r:id="rId280"/>
    <p:sldId id="1340" r:id="rId281"/>
    <p:sldId id="1341" r:id="rId282"/>
    <p:sldId id="1342" r:id="rId283"/>
    <p:sldId id="1343" r:id="rId284"/>
    <p:sldId id="1344" r:id="rId285"/>
    <p:sldId id="1029" r:id="rId286"/>
    <p:sldId id="1364" r:id="rId287"/>
    <p:sldId id="336" r:id="rId288"/>
    <p:sldId id="337" r:id="rId289"/>
    <p:sldId id="748" r:id="rId290"/>
    <p:sldId id="622" r:id="rId291"/>
    <p:sldId id="989" r:id="rId292"/>
    <p:sldId id="987" r:id="rId293"/>
    <p:sldId id="623" r:id="rId294"/>
    <p:sldId id="990" r:id="rId295"/>
    <p:sldId id="991" r:id="rId296"/>
    <p:sldId id="858" r:id="rId297"/>
    <p:sldId id="627" r:id="rId298"/>
    <p:sldId id="628" r:id="rId299"/>
    <p:sldId id="626" r:id="rId300"/>
    <p:sldId id="992" r:id="rId301"/>
    <p:sldId id="629" r:id="rId302"/>
    <p:sldId id="630" r:id="rId303"/>
    <p:sldId id="818" r:id="rId304"/>
    <p:sldId id="631" r:id="rId305"/>
    <p:sldId id="993" r:id="rId306"/>
    <p:sldId id="913" r:id="rId307"/>
    <p:sldId id="632" r:id="rId308"/>
    <p:sldId id="994" r:id="rId309"/>
    <p:sldId id="751" r:id="rId310"/>
    <p:sldId id="1030" r:id="rId311"/>
    <p:sldId id="1365" r:id="rId312"/>
    <p:sldId id="352" r:id="rId313"/>
    <p:sldId id="633" r:id="rId314"/>
    <p:sldId id="995" r:id="rId315"/>
    <p:sldId id="996" r:id="rId316"/>
    <p:sldId id="634" r:id="rId317"/>
    <p:sldId id="635" r:id="rId318"/>
    <p:sldId id="1143" r:id="rId319"/>
    <p:sldId id="1366" r:id="rId320"/>
    <p:sldId id="1144" r:id="rId321"/>
    <p:sldId id="1145" r:id="rId322"/>
    <p:sldId id="1146" r:id="rId323"/>
    <p:sldId id="1147" r:id="rId324"/>
    <p:sldId id="1148" r:id="rId325"/>
    <p:sldId id="1149" r:id="rId326"/>
    <p:sldId id="1150" r:id="rId327"/>
    <p:sldId id="1151" r:id="rId328"/>
    <p:sldId id="1152" r:id="rId329"/>
    <p:sldId id="1153" r:id="rId330"/>
    <p:sldId id="1154" r:id="rId331"/>
    <p:sldId id="1155" r:id="rId332"/>
    <p:sldId id="1156" r:id="rId333"/>
    <p:sldId id="1157" r:id="rId334"/>
    <p:sldId id="1158" r:id="rId335"/>
    <p:sldId id="1159" r:id="rId336"/>
    <p:sldId id="1160" r:id="rId337"/>
    <p:sldId id="1161" r:id="rId338"/>
    <p:sldId id="1162" r:id="rId339"/>
    <p:sldId id="1163" r:id="rId340"/>
    <p:sldId id="1164" r:id="rId341"/>
    <p:sldId id="1165" r:id="rId342"/>
    <p:sldId id="1166" r:id="rId343"/>
    <p:sldId id="1167" r:id="rId344"/>
    <p:sldId id="1168" r:id="rId345"/>
    <p:sldId id="1169" r:id="rId346"/>
    <p:sldId id="1170" r:id="rId347"/>
    <p:sldId id="1171" r:id="rId348"/>
    <p:sldId id="1172" r:id="rId349"/>
    <p:sldId id="1142" r:id="rId350"/>
    <p:sldId id="1367" r:id="rId351"/>
    <p:sldId id="727" r:id="rId352"/>
    <p:sldId id="728" r:id="rId353"/>
    <p:sldId id="781" r:id="rId354"/>
    <p:sldId id="730" r:id="rId355"/>
    <p:sldId id="775" r:id="rId356"/>
    <p:sldId id="734" r:id="rId357"/>
    <p:sldId id="735" r:id="rId358"/>
    <p:sldId id="738" r:id="rId359"/>
    <p:sldId id="774" r:id="rId360"/>
    <p:sldId id="737" r:id="rId361"/>
    <p:sldId id="740" r:id="rId362"/>
    <p:sldId id="1353" r:id="rId363"/>
    <p:sldId id="1179" r:id="rId364"/>
    <p:sldId id="1173" r:id="rId365"/>
    <p:sldId id="1174" r:id="rId366"/>
    <p:sldId id="1175" r:id="rId367"/>
    <p:sldId id="1176" r:id="rId368"/>
    <p:sldId id="1177" r:id="rId369"/>
    <p:sldId id="1178" r:id="rId370"/>
    <p:sldId id="968" r:id="rId371"/>
    <p:sldId id="969" r:id="rId372"/>
    <p:sldId id="986" r:id="rId373"/>
    <p:sldId id="1354" r:id="rId374"/>
    <p:sldId id="427" r:id="rId375"/>
    <p:sldId id="688" r:id="rId376"/>
    <p:sldId id="689" r:id="rId377"/>
    <p:sldId id="731" r:id="rId378"/>
    <p:sldId id="1368" r:id="rId379"/>
    <p:sldId id="732" r:id="rId380"/>
    <p:sldId id="758" r:id="rId381"/>
    <p:sldId id="759" r:id="rId382"/>
    <p:sldId id="916" r:id="rId383"/>
    <p:sldId id="917" r:id="rId384"/>
    <p:sldId id="840" r:id="rId385"/>
    <p:sldId id="841" r:id="rId386"/>
    <p:sldId id="939" r:id="rId387"/>
    <p:sldId id="766" r:id="rId388"/>
    <p:sldId id="767" r:id="rId389"/>
    <p:sldId id="776" r:id="rId390"/>
    <p:sldId id="752" r:id="rId391"/>
    <p:sldId id="753" r:id="rId392"/>
    <p:sldId id="764" r:id="rId393"/>
    <p:sldId id="765" r:id="rId394"/>
    <p:sldId id="874" r:id="rId395"/>
    <p:sldId id="946" r:id="rId396"/>
    <p:sldId id="777" r:id="rId397"/>
    <p:sldId id="762" r:id="rId398"/>
    <p:sldId id="763" r:id="rId399"/>
    <p:sldId id="769" r:id="rId400"/>
    <p:sldId id="770" r:id="rId401"/>
    <p:sldId id="873" r:id="rId402"/>
    <p:sldId id="875" r:id="rId403"/>
    <p:sldId id="943" r:id="rId404"/>
    <p:sldId id="755" r:id="rId405"/>
    <p:sldId id="754" r:id="rId406"/>
    <p:sldId id="760" r:id="rId407"/>
    <p:sldId id="952" r:id="rId408"/>
    <p:sldId id="768" r:id="rId409"/>
    <p:sldId id="761" r:id="rId410"/>
    <p:sldId id="861" r:id="rId411"/>
    <p:sldId id="862" r:id="rId412"/>
    <p:sldId id="756" r:id="rId413"/>
    <p:sldId id="771" r:id="rId414"/>
    <p:sldId id="876" r:id="rId415"/>
    <p:sldId id="877" r:id="rId416"/>
    <p:sldId id="1180" r:id="rId417"/>
    <p:sldId id="1369" r:id="rId418"/>
    <p:sldId id="778" r:id="rId419"/>
    <p:sldId id="779" r:id="rId420"/>
    <p:sldId id="834" r:id="rId421"/>
    <p:sldId id="780" r:id="rId422"/>
    <p:sldId id="833" r:id="rId423"/>
    <p:sldId id="783" r:id="rId424"/>
    <p:sldId id="880" r:id="rId425"/>
    <p:sldId id="881" r:id="rId426"/>
    <p:sldId id="879" r:id="rId427"/>
    <p:sldId id="866" r:id="rId428"/>
    <p:sldId id="878" r:id="rId429"/>
    <p:sldId id="867" r:id="rId430"/>
    <p:sldId id="868" r:id="rId431"/>
    <p:sldId id="870" r:id="rId432"/>
    <p:sldId id="871" r:id="rId433"/>
    <p:sldId id="869" r:id="rId434"/>
    <p:sldId id="1182" r:id="rId435"/>
    <p:sldId id="1370" r:id="rId436"/>
    <p:sldId id="1183" r:id="rId437"/>
    <p:sldId id="1184" r:id="rId438"/>
    <p:sldId id="1185" r:id="rId439"/>
    <p:sldId id="1186" r:id="rId440"/>
    <p:sldId id="1187" r:id="rId441"/>
    <p:sldId id="1398" r:id="rId442"/>
    <p:sldId id="1188" r:id="rId443"/>
    <p:sldId id="1189" r:id="rId444"/>
    <p:sldId id="1190" r:id="rId445"/>
    <p:sldId id="1191" r:id="rId446"/>
    <p:sldId id="1192" r:id="rId447"/>
    <p:sldId id="1373" r:id="rId448"/>
    <p:sldId id="1374" r:id="rId449"/>
    <p:sldId id="1193" r:id="rId450"/>
    <p:sldId id="1194" r:id="rId451"/>
    <p:sldId id="1195" r:id="rId452"/>
    <p:sldId id="1196" r:id="rId453"/>
    <p:sldId id="1197" r:id="rId454"/>
    <p:sldId id="1198" r:id="rId455"/>
    <p:sldId id="1199" r:id="rId456"/>
    <p:sldId id="1200" r:id="rId457"/>
    <p:sldId id="1201" r:id="rId458"/>
    <p:sldId id="1202" r:id="rId459"/>
    <p:sldId id="1203" r:id="rId460"/>
    <p:sldId id="1204" r:id="rId461"/>
    <p:sldId id="1205" r:id="rId462"/>
    <p:sldId id="1206" r:id="rId463"/>
    <p:sldId id="1207" r:id="rId464"/>
    <p:sldId id="1208" r:id="rId465"/>
    <p:sldId id="1209" r:id="rId466"/>
    <p:sldId id="1215" r:id="rId467"/>
    <p:sldId id="1216" r:id="rId468"/>
    <p:sldId id="1217" r:id="rId469"/>
    <p:sldId id="1218" r:id="rId470"/>
    <p:sldId id="1219" r:id="rId471"/>
    <p:sldId id="1220" r:id="rId472"/>
    <p:sldId id="1221" r:id="rId473"/>
    <p:sldId id="1222" r:id="rId474"/>
    <p:sldId id="1223" r:id="rId475"/>
    <p:sldId id="1224" r:id="rId476"/>
    <p:sldId id="1225" r:id="rId477"/>
    <p:sldId id="1226" r:id="rId478"/>
    <p:sldId id="1227" r:id="rId479"/>
    <p:sldId id="1228" r:id="rId480"/>
    <p:sldId id="1229" r:id="rId481"/>
    <p:sldId id="1230" r:id="rId482"/>
    <p:sldId id="1231" r:id="rId483"/>
    <p:sldId id="1232" r:id="rId484"/>
    <p:sldId id="1233" r:id="rId485"/>
    <p:sldId id="1234" r:id="rId486"/>
    <p:sldId id="1235" r:id="rId487"/>
    <p:sldId id="1236" r:id="rId488"/>
    <p:sldId id="1237" r:id="rId489"/>
    <p:sldId id="1238" r:id="rId490"/>
    <p:sldId id="1239" r:id="rId491"/>
    <p:sldId id="1240" r:id="rId492"/>
    <p:sldId id="1241" r:id="rId493"/>
    <p:sldId id="1242" r:id="rId494"/>
    <p:sldId id="1243" r:id="rId495"/>
    <p:sldId id="1244" r:id="rId496"/>
    <p:sldId id="1245" r:id="rId497"/>
    <p:sldId id="1246" r:id="rId498"/>
    <p:sldId id="1247" r:id="rId499"/>
    <p:sldId id="1248" r:id="rId500"/>
    <p:sldId id="1249" r:id="rId501"/>
    <p:sldId id="1250" r:id="rId502"/>
    <p:sldId id="1251" r:id="rId503"/>
    <p:sldId id="1252" r:id="rId504"/>
    <p:sldId id="1253" r:id="rId505"/>
    <p:sldId id="1254" r:id="rId506"/>
    <p:sldId id="1255" r:id="rId507"/>
    <p:sldId id="1256" r:id="rId508"/>
    <p:sldId id="1257" r:id="rId509"/>
    <p:sldId id="1258" r:id="rId510"/>
    <p:sldId id="1259" r:id="rId511"/>
    <p:sldId id="1260" r:id="rId512"/>
    <p:sldId id="1261" r:id="rId513"/>
    <p:sldId id="1262" r:id="rId514"/>
    <p:sldId id="1263" r:id="rId515"/>
    <p:sldId id="1264" r:id="rId516"/>
    <p:sldId id="1265" r:id="rId517"/>
    <p:sldId id="1266" r:id="rId518"/>
    <p:sldId id="1267" r:id="rId519"/>
    <p:sldId id="1268" r:id="rId520"/>
    <p:sldId id="1269" r:id="rId521"/>
    <p:sldId id="1270" r:id="rId522"/>
    <p:sldId id="1271" r:id="rId523"/>
    <p:sldId id="1272" r:id="rId524"/>
    <p:sldId id="1273" r:id="rId525"/>
    <p:sldId id="1274" r:id="rId526"/>
    <p:sldId id="1275" r:id="rId527"/>
    <p:sldId id="1276" r:id="rId528"/>
    <p:sldId id="1277" r:id="rId529"/>
    <p:sldId id="1278" r:id="rId530"/>
    <p:sldId id="1279" r:id="rId531"/>
    <p:sldId id="1280" r:id="rId532"/>
    <p:sldId id="1281" r:id="rId533"/>
    <p:sldId id="1282" r:id="rId534"/>
    <p:sldId id="1283" r:id="rId535"/>
    <p:sldId id="1284" r:id="rId536"/>
    <p:sldId id="1285" r:id="rId537"/>
    <p:sldId id="1286" r:id="rId538"/>
    <p:sldId id="1287" r:id="rId539"/>
    <p:sldId id="1288" r:id="rId540"/>
    <p:sldId id="1289" r:id="rId541"/>
    <p:sldId id="1290" r:id="rId542"/>
    <p:sldId id="1291" r:id="rId543"/>
    <p:sldId id="1292" r:id="rId544"/>
    <p:sldId id="1293" r:id="rId545"/>
    <p:sldId id="1294" r:id="rId546"/>
    <p:sldId id="1295" r:id="rId547"/>
    <p:sldId id="1296" r:id="rId548"/>
    <p:sldId id="1297" r:id="rId549"/>
    <p:sldId id="1298" r:id="rId550"/>
    <p:sldId id="1299" r:id="rId551"/>
    <p:sldId id="1300" r:id="rId552"/>
    <p:sldId id="1301" r:id="rId553"/>
    <p:sldId id="1302" r:id="rId554"/>
    <p:sldId id="1303" r:id="rId555"/>
    <p:sldId id="1304" r:id="rId556"/>
    <p:sldId id="1305" r:id="rId557"/>
    <p:sldId id="1306" r:id="rId558"/>
    <p:sldId id="1376" r:id="rId559"/>
    <p:sldId id="1377" r:id="rId560"/>
    <p:sldId id="1378" r:id="rId561"/>
    <p:sldId id="1379" r:id="rId562"/>
    <p:sldId id="1380" r:id="rId563"/>
    <p:sldId id="1381" r:id="rId564"/>
    <p:sldId id="1382" r:id="rId565"/>
    <p:sldId id="1383" r:id="rId566"/>
    <p:sldId id="1384" r:id="rId567"/>
    <p:sldId id="1385" r:id="rId568"/>
    <p:sldId id="1386" r:id="rId569"/>
    <p:sldId id="1387" r:id="rId570"/>
    <p:sldId id="1388" r:id="rId571"/>
    <p:sldId id="1389" r:id="rId572"/>
    <p:sldId id="1390" r:id="rId573"/>
    <p:sldId id="1391" r:id="rId574"/>
    <p:sldId id="1392" r:id="rId575"/>
    <p:sldId id="1393" r:id="rId576"/>
    <p:sldId id="1394" r:id="rId577"/>
    <p:sldId id="1395" r:id="rId578"/>
    <p:sldId id="1396" r:id="rId579"/>
    <p:sldId id="1397" r:id="rId580"/>
    <p:sldId id="788" r:id="rId5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A1A"/>
    <a:srgbClr val="006C86"/>
    <a:srgbClr val="FE1212"/>
    <a:srgbClr val="C74C49"/>
    <a:srgbClr val="D9DD21"/>
    <a:srgbClr val="E01E1E"/>
    <a:srgbClr val="2658E6"/>
    <a:srgbClr val="7EEEE3"/>
    <a:srgbClr val="E1FBF9"/>
    <a:srgbClr val="D2E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37" autoAdjust="0"/>
  </p:normalViewPr>
  <p:slideViewPr>
    <p:cSldViewPr>
      <p:cViewPr varScale="1">
        <p:scale>
          <a:sx n="87" d="100"/>
          <a:sy n="87" d="100"/>
        </p:scale>
        <p:origin x="1470"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theme" Target="theme/theme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tableStyles" Target="tableStyle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presProps" Target="presProps.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t>28-01-2019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t>102</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179</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298</a:t>
            </a:fld>
            <a:endParaRPr lang="en-IN"/>
          </a:p>
        </p:txBody>
      </p:sp>
    </p:spTree>
    <p:extLst>
      <p:ext uri="{BB962C8B-B14F-4D97-AF65-F5344CB8AC3E}">
        <p14:creationId xmlns:p14="http://schemas.microsoft.com/office/powerpoint/2010/main" val="17615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299</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300</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348</a:t>
            </a:fld>
            <a:endParaRPr lang="en-IN"/>
          </a:p>
        </p:txBody>
      </p:sp>
    </p:spTree>
    <p:extLst>
      <p:ext uri="{BB962C8B-B14F-4D97-AF65-F5344CB8AC3E}">
        <p14:creationId xmlns:p14="http://schemas.microsoft.com/office/powerpoint/2010/main" val="392981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t>426</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t>565</a:t>
            </a:fld>
            <a:endParaRPr lang="en-IN"/>
          </a:p>
        </p:txBody>
      </p:sp>
    </p:spTree>
    <p:extLst>
      <p:ext uri="{BB962C8B-B14F-4D97-AF65-F5344CB8AC3E}">
        <p14:creationId xmlns:p14="http://schemas.microsoft.com/office/powerpoint/2010/main" val="62773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9" name="Slide Number Placeholder 28"/>
          <p:cNvSpPr>
            <a:spLocks noGrp="1"/>
          </p:cNvSpPr>
          <p:nvPr>
            <p:ph type="sldNum" sz="quarter" idx="12"/>
          </p:nvPr>
        </p:nvSpPr>
        <p:spPr>
          <a:xfrm>
            <a:off x="1216152" y="6355080"/>
            <a:ext cx="1219200" cy="365760"/>
          </a:xfrm>
        </p:spPr>
        <p:txBody>
          <a:bodyPr/>
          <a:lstStyle/>
          <a:p>
            <a:fld id="{F3BABF9D-069A-4E92-B44E-A92F526D40F2}"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3" name="Table 12"/>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a:prstGeom prst="rect">
            <a:avLst/>
          </a:prstGeom>
        </p:spPr>
        <p:txBody>
          <a:bodyPr/>
          <a:lstStyle/>
          <a:p>
            <a:fld id="{52F73076-280E-4994-B9AF-08CB19D7A53F}" type="datetimeFigureOut">
              <a:rPr lang="en-US" smtClean="0"/>
              <a:pPr/>
              <a:t>1/28/2019</a:t>
            </a:fld>
            <a:endParaRPr lang="en-US" dirty="0"/>
          </a:p>
        </p:txBody>
      </p:sp>
      <p:sp>
        <p:nvSpPr>
          <p:cNvPr id="5" name="Footer Placeholder 4"/>
          <p:cNvSpPr>
            <a:spLocks noGrp="1"/>
          </p:cNvSpPr>
          <p:nvPr>
            <p:ph type="ftr" sz="quarter" idx="11"/>
          </p:nvPr>
        </p:nvSpPr>
        <p:spPr>
          <a:xfrm>
            <a:off x="2898648" y="6355080"/>
            <a:ext cx="347472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F3BABF9D-069A-4E92-B44E-A92F526D40F2}"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BABF9D-069A-4E92-B44E-A92F526D40F2}" type="slidenum">
              <a:rPr lang="en-US" smtClean="0"/>
              <a:pPr/>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Straight Connector 7"/>
          <p:cNvSpPr>
            <a:spLocks noChangeShapeType="1"/>
          </p:cNvSpPr>
          <p:nvPr userDrawn="1"/>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graphicFrame>
        <p:nvGraphicFramePr>
          <p:cNvPr id="9" name="Table 8"/>
          <p:cNvGraphicFramePr>
            <a:graphicFrameLocks noGrp="1"/>
          </p:cNvGraphicFramePr>
          <p:nvPr userDrawn="1">
            <p:extLst>
              <p:ext uri="{D42A27DB-BD31-4B8C-83A1-F6EECF244321}">
                <p14:modId xmlns:p14="http://schemas.microsoft.com/office/powerpoint/2010/main" val="575716325"/>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2"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3"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52F73076-280E-4994-B9AF-08CB19D7A53F}" type="datetimeFigureOut">
              <a:rPr lang="en-US" smtClean="0"/>
              <a:pPr/>
              <a:t>1/28/2019</a:t>
            </a:fld>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5257800" y="6474639"/>
          <a:ext cx="3429000" cy="243840"/>
        </p:xfrm>
        <a:graphic>
          <a:graphicData uri="http://schemas.openxmlformats.org/drawingml/2006/table">
            <a:tbl>
              <a:tblPr firstRow="1" bandRow="1">
                <a:tableStyleId>{073A0DAA-6AF3-43AB-8588-CEC1D06C72B9}</a:tableStyleId>
              </a:tblPr>
              <a:tblGrid>
                <a:gridCol w="857250">
                  <a:extLst>
                    <a:ext uri="{9D8B030D-6E8A-4147-A177-3AD203B41FA5}">
                      <a16:colId xmlns:a16="http://schemas.microsoft.com/office/drawing/2014/main" xmlns="" val="20000"/>
                    </a:ext>
                  </a:extLst>
                </a:gridCol>
                <a:gridCol w="857250">
                  <a:extLst>
                    <a:ext uri="{9D8B030D-6E8A-4147-A177-3AD203B41FA5}">
                      <a16:colId xmlns:a16="http://schemas.microsoft.com/office/drawing/2014/main" xmlns="" val="20001"/>
                    </a:ext>
                  </a:extLst>
                </a:gridCol>
                <a:gridCol w="767012">
                  <a:extLst>
                    <a:ext uri="{9D8B030D-6E8A-4147-A177-3AD203B41FA5}">
                      <a16:colId xmlns:a16="http://schemas.microsoft.com/office/drawing/2014/main" xmlns="" val="20002"/>
                    </a:ext>
                  </a:extLst>
                </a:gridCol>
                <a:gridCol w="947488">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2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hyperlink" Target="https://docs.mongodb.com/manual/core/views/" TargetMode="Externa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2348630" cy="762000"/>
          </a:xfrm>
          <a:prstGeom prst="rect">
            <a:avLst/>
          </a:prstGeom>
        </p:spPr>
      </p:pic>
      <p:sp>
        <p:nvSpPr>
          <p:cNvPr id="5" name="Rectangle 4"/>
          <p:cNvSpPr/>
          <p:nvPr/>
        </p:nvSpPr>
        <p:spPr>
          <a:xfrm>
            <a:off x="2860834" y="0"/>
            <a:ext cx="6283166" cy="1323439"/>
          </a:xfrm>
          <a:prstGeom prst="rect">
            <a:avLst/>
          </a:prstGeom>
        </p:spPr>
        <p:txBody>
          <a:bodyPr wrap="square">
            <a:spAutoFit/>
          </a:bodyPr>
          <a:lstStyle/>
          <a:p>
            <a:r>
              <a:rPr lang="en-IN" sz="40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0" y="4572000"/>
            <a:ext cx="914400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1219200" y="5562600"/>
            <a:ext cx="6858000"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fontAlgn="auto">
              <a:spcAft>
                <a:spcPts val="0"/>
              </a:spcAft>
            </a:pPr>
            <a:r>
              <a:rPr lang="en-US" sz="4800" dirty="0">
                <a:solidFill>
                  <a:srgbClr val="17A889"/>
                </a:solidFill>
                <a:latin typeface="Arial" pitchFamily="34" charset="0"/>
                <a:cs typeface="Arial" pitchFamily="34" charset="0"/>
              </a:rPr>
              <a:t>infoway</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2" y="1000496"/>
            <a:ext cx="4596448"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828800"/>
            <a:ext cx="1752600" cy="830997"/>
          </a:xfrm>
          <a:prstGeom prst="rect">
            <a:avLst/>
          </a:prstGeom>
        </p:spPr>
        <p:txBody>
          <a:bodyPr wrap="square">
            <a:spAutoFit/>
          </a:bodyPr>
          <a:lstStyle/>
          <a:p>
            <a:r>
              <a:rPr lang="en-IN" sz="2400" dirty="0">
                <a:solidFill>
                  <a:srgbClr val="C00000"/>
                </a:solidFill>
                <a:latin typeface="Arial" panose="020B0604020202020204" pitchFamily="34" charset="0"/>
              </a:rPr>
              <a:t>The </a:t>
            </a:r>
            <a:r>
              <a:rPr lang="en-IN" sz="2400" b="1" dirty="0">
                <a:solidFill>
                  <a:srgbClr val="C00000"/>
                </a:solidFill>
                <a:latin typeface="Arial" panose="020B0604020202020204" pitchFamily="34" charset="0"/>
              </a:rPr>
              <a:t>DIKW pyramid</a:t>
            </a:r>
            <a:endParaRPr lang="en-IN" sz="2400" dirty="0">
              <a:solidFill>
                <a:srgbClr val="C00000"/>
              </a:solidFill>
            </a:endParaRPr>
          </a:p>
        </p:txBody>
      </p:sp>
      <p:sp>
        <p:nvSpPr>
          <p:cNvPr id="3" name="Rectangle 2"/>
          <p:cNvSpPr/>
          <p:nvPr/>
        </p:nvSpPr>
        <p:spPr>
          <a:xfrm>
            <a:off x="4006855" y="3200193"/>
            <a:ext cx="4070345" cy="369332"/>
          </a:xfrm>
          <a:prstGeom prst="rect">
            <a:avLst/>
          </a:prstGeom>
        </p:spPr>
        <p:txBody>
          <a:bodyPr wrap="none">
            <a:spAutoFit/>
          </a:bodyPr>
          <a:lstStyle/>
          <a:p>
            <a:r>
              <a:rPr lang="en-IN" dirty="0"/>
              <a:t>learned about something or someone.</a:t>
            </a:r>
          </a:p>
        </p:txBody>
      </p:sp>
      <p:sp>
        <p:nvSpPr>
          <p:cNvPr id="7" name="Rectangle 6"/>
          <p:cNvSpPr/>
          <p:nvPr/>
        </p:nvSpPr>
        <p:spPr>
          <a:xfrm>
            <a:off x="3581400" y="2475131"/>
            <a:ext cx="5192486" cy="369332"/>
          </a:xfrm>
          <a:prstGeom prst="rect">
            <a:avLst/>
          </a:prstGeom>
        </p:spPr>
        <p:txBody>
          <a:bodyPr wrap="square">
            <a:spAutoFit/>
          </a:bodyPr>
          <a:lstStyle/>
          <a:p>
            <a:r>
              <a:rPr lang="en-IN" dirty="0"/>
              <a:t>skills acquired through experience or education</a:t>
            </a:r>
          </a:p>
        </p:txBody>
      </p:sp>
      <p:sp>
        <p:nvSpPr>
          <p:cNvPr id="10" name="Rectangle 9"/>
          <p:cNvSpPr/>
          <p:nvPr/>
        </p:nvSpPr>
        <p:spPr>
          <a:xfrm>
            <a:off x="3106817" y="1490625"/>
            <a:ext cx="5791200" cy="646331"/>
          </a:xfrm>
          <a:prstGeom prst="rect">
            <a:avLst/>
          </a:prstGeom>
        </p:spPr>
        <p:txBody>
          <a:bodyPr wrap="square">
            <a:spAutoFit/>
          </a:bodyPr>
          <a:lstStyle/>
          <a:p>
            <a:r>
              <a:rPr lang="en-IN" dirty="0"/>
              <a:t>the quality of having experience, knowledge, and good judgement; the quality of being wise.</a:t>
            </a:r>
          </a:p>
        </p:txBody>
      </p:sp>
    </p:spTree>
    <p:extLst>
      <p:ext uri="{BB962C8B-B14F-4D97-AF65-F5344CB8AC3E}">
        <p14:creationId xmlns:p14="http://schemas.microsoft.com/office/powerpoint/2010/main" val="98349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2618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 relational database management system (RDBMS) is a database management system (DBMS) that is based on the </a:t>
            </a:r>
            <a:r>
              <a:rPr lang="en-IN" sz="2800" b="1" dirty="0">
                <a:solidFill>
                  <a:srgbClr val="C00000"/>
                </a:solidFill>
                <a:latin typeface="Arial" panose="020B0604020202020204" pitchFamily="34" charset="0"/>
                <a:cs typeface="Arial" panose="020B0604020202020204" pitchFamily="34" charset="0"/>
              </a:rPr>
              <a:t>relational model</a:t>
            </a:r>
            <a:r>
              <a:rPr lang="en-IN" sz="2400" b="1" dirty="0">
                <a:latin typeface="Arial" panose="020B0604020202020204" pitchFamily="34" charset="0"/>
                <a:cs typeface="Arial" panose="020B0604020202020204" pitchFamily="34" charset="0"/>
              </a:rPr>
              <a:t>.</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relational database management system?</a:t>
            </a:r>
            <a:r>
              <a:rPr lang="en-US" sz="3600" dirty="0">
                <a:solidFill>
                  <a:srgbClr val="FFFF00"/>
                </a:solidFill>
                <a:latin typeface="Arial" panose="020B0604020202020204" pitchFamily="34" charset="0"/>
                <a:cs typeface="Arial" panose="020B0604020202020204" pitchFamily="34" charset="0"/>
              </a:rPr>
              <a:t> </a:t>
            </a:r>
            <a:r>
              <a:rPr lang="en-IN" sz="3600" dirty="0">
                <a:solidFill>
                  <a:srgbClr val="FFFF00"/>
                </a:solidFill>
                <a:latin typeface="Arial" panose="020B0604020202020204" pitchFamily="34" charset="0"/>
                <a:cs typeface="Arial" panose="020B0604020202020204" pitchFamily="34" charset="0"/>
              </a:rPr>
              <a:t> </a:t>
            </a:r>
          </a:p>
        </p:txBody>
      </p:sp>
      <p:sp>
        <p:nvSpPr>
          <p:cNvPr id="2" name="Rectangle 1"/>
          <p:cNvSpPr/>
          <p:nvPr/>
        </p:nvSpPr>
        <p:spPr>
          <a:xfrm>
            <a:off x="228600" y="2269628"/>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304800" y="2740223"/>
            <a:ext cx="3733800" cy="2862322"/>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marL="342900" indent="-342900">
              <a:lnSpc>
                <a:spcPct val="150000"/>
              </a:lnSpc>
              <a:buFont typeface="Arial" panose="020B0604020202020204" pitchFamily="34" charset="0"/>
              <a:buChar char="•"/>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889" y="2277268"/>
            <a:ext cx="4912627" cy="12728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001" y="3651001"/>
            <a:ext cx="1301999" cy="13019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334451"/>
            <a:ext cx="3124200" cy="1990149"/>
          </a:xfrm>
          <a:prstGeom prst="rect">
            <a:avLst/>
          </a:prstGeom>
        </p:spPr>
      </p:pic>
    </p:spTree>
    <p:extLst>
      <p:ext uri="{BB962C8B-B14F-4D97-AF65-F5344CB8AC3E}">
        <p14:creationId xmlns:p14="http://schemas.microsoft.com/office/powerpoint/2010/main" val="15088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55575" y="1001486"/>
            <a:ext cx="8912225" cy="5078313"/>
          </a:xfrm>
          <a:prstGeom prst="rect">
            <a:avLst/>
          </a:prstGeom>
        </p:spPr>
        <p:txBody>
          <a:bodyPr wrap="square">
            <a:spAutoFit/>
          </a:bodyPr>
          <a:lstStyle/>
          <a:p>
            <a:r>
              <a:rPr lang="en-US" dirty="0">
                <a:solidFill>
                  <a:srgbClr val="0089A4"/>
                </a:solidFill>
                <a:latin typeface="Gentium Basic"/>
              </a:rPr>
              <a:t>1</a:t>
            </a:r>
            <a:r>
              <a:rPr lang="en-US" b="1" dirty="0">
                <a:solidFill>
                  <a:srgbClr val="0089A4"/>
                </a:solidFill>
                <a:latin typeface="Gentium Basic"/>
              </a:rPr>
              <a:t>. Candidate Key</a:t>
            </a:r>
            <a:r>
              <a:rPr lang="en-US" dirty="0">
                <a:solidFill>
                  <a:srgbClr val="0089A4"/>
                </a:solidFill>
                <a:latin typeface="Gentium Basic"/>
              </a:rPr>
              <a:t>: are individual columns in a table that qualifies for uniqueness of all the rows. Here in Employee table EmployeeID &amp; SSN are Candidate keys.</a:t>
            </a:r>
          </a:p>
          <a:p>
            <a:endParaRPr lang="en-US" dirty="0">
              <a:solidFill>
                <a:srgbClr val="0089A4"/>
              </a:solidFill>
              <a:latin typeface="Gentium Basic"/>
            </a:endParaRPr>
          </a:p>
          <a:p>
            <a:r>
              <a:rPr lang="en-US" dirty="0">
                <a:solidFill>
                  <a:srgbClr val="0089A4"/>
                </a:solidFill>
                <a:latin typeface="Gentium Basic"/>
              </a:rPr>
              <a:t>2. </a:t>
            </a:r>
            <a:r>
              <a:rPr lang="en-US" b="1" dirty="0">
                <a:solidFill>
                  <a:srgbClr val="0089A4"/>
                </a:solidFill>
                <a:latin typeface="Gentium Basic"/>
              </a:rPr>
              <a:t>Primary Key</a:t>
            </a:r>
            <a:r>
              <a:rPr lang="en-US" dirty="0">
                <a:solidFill>
                  <a:srgbClr val="0089A4"/>
                </a:solidFill>
                <a:latin typeface="Gentium Basic"/>
              </a:rPr>
              <a:t>: is the columns you choose to maintain uniqueness in a table. Here in Employee table you can choose either EmployeeID or SSN columns, EmployeeID is preferable choice, as SSN is a secure value.</a:t>
            </a:r>
          </a:p>
          <a:p>
            <a:endParaRPr lang="en-US" dirty="0">
              <a:solidFill>
                <a:srgbClr val="0089A4"/>
              </a:solidFill>
              <a:latin typeface="Gentium Basic"/>
            </a:endParaRPr>
          </a:p>
          <a:p>
            <a:r>
              <a:rPr lang="en-US" dirty="0">
                <a:solidFill>
                  <a:srgbClr val="0089A4"/>
                </a:solidFill>
                <a:latin typeface="Gentium Basic"/>
              </a:rPr>
              <a:t>3. </a:t>
            </a:r>
            <a:r>
              <a:rPr lang="en-US" b="1" dirty="0">
                <a:solidFill>
                  <a:srgbClr val="0089A4"/>
                </a:solidFill>
                <a:latin typeface="Gentium Basic"/>
              </a:rPr>
              <a:t>Alternate Key</a:t>
            </a:r>
            <a:r>
              <a:rPr lang="en-US" dirty="0">
                <a:solidFill>
                  <a:srgbClr val="0089A4"/>
                </a:solidFill>
                <a:latin typeface="Gentium Basic"/>
              </a:rPr>
              <a:t>: Candidate column other the Primary column, like if EmployeeID is PK then SSN would be the Alternate key.</a:t>
            </a:r>
          </a:p>
          <a:p>
            <a:endParaRPr lang="en-US" dirty="0">
              <a:solidFill>
                <a:srgbClr val="0089A4"/>
              </a:solidFill>
              <a:latin typeface="Gentium Basic"/>
            </a:endParaRPr>
          </a:p>
          <a:p>
            <a:r>
              <a:rPr lang="en-US" dirty="0">
                <a:solidFill>
                  <a:srgbClr val="0089A4"/>
                </a:solidFill>
                <a:latin typeface="Gentium Basic"/>
              </a:rPr>
              <a:t>4. </a:t>
            </a:r>
            <a:r>
              <a:rPr lang="en-US" b="1" dirty="0">
                <a:solidFill>
                  <a:srgbClr val="0089A4"/>
                </a:solidFill>
                <a:latin typeface="Gentium Basic"/>
              </a:rPr>
              <a:t>Super Key</a:t>
            </a:r>
            <a:r>
              <a:rPr lang="en-US" dirty="0">
                <a:solidFill>
                  <a:srgbClr val="0089A4"/>
                </a:solidFill>
                <a:latin typeface="Gentium Basic"/>
              </a:rPr>
              <a:t>: If you add any other column/attribute to a Primary Key then it become a super key, like EmployeeID + FullName is a Super Key.</a:t>
            </a:r>
          </a:p>
          <a:p>
            <a:endParaRPr lang="en-US" dirty="0">
              <a:solidFill>
                <a:srgbClr val="0089A4"/>
              </a:solidFill>
              <a:latin typeface="Gentium Basic"/>
            </a:endParaRPr>
          </a:p>
          <a:p>
            <a:r>
              <a:rPr lang="en-US" dirty="0">
                <a:solidFill>
                  <a:srgbClr val="0089A4"/>
                </a:solidFill>
                <a:latin typeface="Gentium Basic"/>
              </a:rPr>
              <a:t>5. </a:t>
            </a:r>
            <a:r>
              <a:rPr lang="en-US" b="1" dirty="0">
                <a:solidFill>
                  <a:srgbClr val="0089A4"/>
                </a:solidFill>
                <a:latin typeface="Gentium Basic"/>
              </a:rPr>
              <a:t>Composite Key</a:t>
            </a:r>
            <a:r>
              <a:rPr lang="en-US" dirty="0">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p>
        </p:txBody>
      </p:sp>
      <p:sp>
        <p:nvSpPr>
          <p:cNvPr id="7" name="Rectangle 6"/>
          <p:cNvSpPr/>
          <p:nvPr/>
        </p:nvSpPr>
        <p:spPr>
          <a:xfrm>
            <a:off x="76200" y="133290"/>
            <a:ext cx="6781800" cy="400110"/>
          </a:xfrm>
          <a:prstGeom prst="rect">
            <a:avLst/>
          </a:prstGeom>
        </p:spPr>
        <p:txBody>
          <a:bodyPr wrap="square">
            <a:spAutoFit/>
          </a:bodyPr>
          <a:lstStyle/>
          <a:p>
            <a:r>
              <a:rPr lang="en-US" sz="2000" dirty="0">
                <a:solidFill>
                  <a:schemeClr val="accent4">
                    <a:lumMod val="50000"/>
                  </a:schemeClr>
                </a:solidFill>
                <a:latin typeface="Gentium Basic"/>
              </a:rPr>
              <a:t>Employee (EmployeeID, FullName, SSN, DateOfBirth)</a:t>
            </a:r>
            <a:endParaRPr lang="en-US" dirty="0">
              <a:solidFill>
                <a:schemeClr val="accent4">
                  <a:lumMod val="50000"/>
                </a:schemeClr>
              </a:solidFill>
              <a:latin typeface="Gentium Basic"/>
            </a:endParaRPr>
          </a:p>
        </p:txBody>
      </p:sp>
    </p:spTree>
    <p:extLst>
      <p:ext uri="{BB962C8B-B14F-4D97-AF65-F5344CB8AC3E}">
        <p14:creationId xmlns:p14="http://schemas.microsoft.com/office/powerpoint/2010/main" val="285090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895600" y="304800"/>
            <a:ext cx="6172200" cy="1169551"/>
          </a:xfrm>
          <a:prstGeom prst="rect">
            <a:avLst/>
          </a:prstGeom>
        </p:spPr>
        <p:txBody>
          <a:bodyPr wrap="square">
            <a:spAutoFit/>
          </a:bodyPr>
          <a:lstStyle/>
          <a:p>
            <a:pPr lvl="0" algn="r">
              <a:spcBef>
                <a:spcPct val="0"/>
              </a:spcBef>
              <a:defRPr/>
            </a:pPr>
            <a:r>
              <a:rPr lang="en-IN" sz="3500" b="1" i="1" dirty="0">
                <a:solidFill>
                  <a:srgbClr val="FF9900"/>
                </a:solidFill>
                <a:latin typeface="Arial" pitchFamily="34" charset="0"/>
                <a:cs typeface="Arial" pitchFamily="34" charset="0"/>
              </a:rPr>
              <a:t>A domain constraint and data integrity?</a:t>
            </a:r>
            <a:endParaRPr lang="en-US" sz="35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
        <p:nvSpPr>
          <p:cNvPr id="4" name="Rectangle 3"/>
          <p:cNvSpPr/>
          <p:nvPr/>
        </p:nvSpPr>
        <p:spPr>
          <a:xfrm>
            <a:off x="152400" y="2819400"/>
            <a:ext cx="8839200" cy="1015663"/>
          </a:xfrm>
          <a:prstGeom prst="rect">
            <a:avLst/>
          </a:prstGeom>
        </p:spPr>
        <p:txBody>
          <a:bodyPr wrap="square">
            <a:spAutoFit/>
          </a:bodyPr>
          <a:lstStyle/>
          <a:p>
            <a:r>
              <a:rPr lang="en-IN" sz="2000" b="1" dirty="0">
                <a:solidFill>
                  <a:srgbClr val="0089A4"/>
                </a:solidFill>
                <a:latin typeface="Gentium Basic"/>
              </a:rPr>
              <a:t>Data</a:t>
            </a:r>
            <a:r>
              <a:rPr lang="en-IN" sz="2000" dirty="0">
                <a:solidFill>
                  <a:srgbClr val="0089A4"/>
                </a:solidFill>
                <a:latin typeface="Gentium Basic"/>
              </a:rPr>
              <a:t> </a:t>
            </a:r>
            <a:r>
              <a:rPr lang="en-IN" sz="2000" b="1" dirty="0">
                <a:solidFill>
                  <a:srgbClr val="0089A4"/>
                </a:solidFill>
                <a:latin typeface="Gentium Basic"/>
              </a:rPr>
              <a:t>integrity</a:t>
            </a:r>
            <a:r>
              <a:rPr lang="en-IN" sz="2000" dirty="0">
                <a:solidFill>
                  <a:srgbClr val="0089A4"/>
                </a:solidFill>
                <a:latin typeface="Gentium Basic"/>
              </a:rPr>
              <a:t> refers to the validity of data, meaning data is consistent and correct</a:t>
            </a:r>
            <a:r>
              <a:rPr lang="en-IN" sz="2000" dirty="0"/>
              <a:t>. </a:t>
            </a:r>
            <a:r>
              <a:rPr lang="en-IN" sz="2000" dirty="0">
                <a:solidFill>
                  <a:srgbClr val="0089A4"/>
                </a:solidFill>
                <a:latin typeface="Gentium Basic"/>
              </a:rPr>
              <a:t>Data integrity is normally enforced in a database by a series of integrity constraints or rules. </a:t>
            </a:r>
          </a:p>
        </p:txBody>
      </p:sp>
      <p:sp>
        <p:nvSpPr>
          <p:cNvPr id="6" name="Rectangle 5"/>
          <p:cNvSpPr/>
          <p:nvPr/>
        </p:nvSpPr>
        <p:spPr>
          <a:xfrm>
            <a:off x="266700" y="4705224"/>
            <a:ext cx="8610600" cy="1477328"/>
          </a:xfrm>
          <a:prstGeom prst="rect">
            <a:avLst/>
          </a:prstGeom>
        </p:spPr>
        <p:txBody>
          <a:bodyPr wrap="square">
            <a:spAutoFit/>
          </a:bodyPr>
          <a:lstStyle/>
          <a:p>
            <a:pPr>
              <a:lnSpc>
                <a:spcPct val="150000"/>
              </a:lnSpc>
            </a:pPr>
            <a:r>
              <a:rPr lang="en-IN" sz="2000" b="1" i="1" dirty="0">
                <a:solidFill>
                  <a:srgbClr val="006C86"/>
                </a:solidFill>
              </a:rPr>
              <a:t>Entity</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primary key.</a:t>
            </a:r>
          </a:p>
          <a:p>
            <a:pPr>
              <a:lnSpc>
                <a:spcPct val="150000"/>
              </a:lnSpc>
            </a:pPr>
            <a:r>
              <a:rPr lang="en-IN" sz="2000" b="1" i="1" dirty="0">
                <a:solidFill>
                  <a:srgbClr val="006C86"/>
                </a:solidFill>
              </a:rPr>
              <a:t>Referential</a:t>
            </a:r>
            <a:r>
              <a:rPr lang="en-IN" sz="2000" dirty="0">
                <a:solidFill>
                  <a:srgbClr val="006C86"/>
                </a:solidFill>
              </a:rPr>
              <a:t> </a:t>
            </a:r>
            <a:r>
              <a:rPr lang="en-IN" sz="2000" b="1" i="1" dirty="0">
                <a:solidFill>
                  <a:srgbClr val="006C86"/>
                </a:solidFill>
              </a:rPr>
              <a:t>integrity</a:t>
            </a:r>
            <a:r>
              <a:rPr lang="en-IN" sz="2000" dirty="0">
                <a:solidFill>
                  <a:srgbClr val="006C86"/>
                </a:solidFill>
              </a:rPr>
              <a:t> concerns the concept of a foreign key.</a:t>
            </a:r>
          </a:p>
          <a:p>
            <a:pPr>
              <a:lnSpc>
                <a:spcPct val="150000"/>
              </a:lnSpc>
            </a:pPr>
            <a:r>
              <a:rPr lang="en-IN" sz="2000" b="1" i="1" dirty="0">
                <a:solidFill>
                  <a:srgbClr val="006C86"/>
                </a:solidFill>
              </a:rPr>
              <a:t>Domain</a:t>
            </a:r>
            <a:r>
              <a:rPr lang="en-IN" sz="2000" i="1" dirty="0">
                <a:solidFill>
                  <a:srgbClr val="006C86"/>
                </a:solidFill>
              </a:rPr>
              <a:t> </a:t>
            </a:r>
            <a:r>
              <a:rPr lang="en-IN" sz="2000" b="1" i="1" dirty="0">
                <a:solidFill>
                  <a:srgbClr val="006C86"/>
                </a:solidFill>
              </a:rPr>
              <a:t>integrity</a:t>
            </a:r>
            <a:r>
              <a:rPr lang="en-IN" sz="2000" i="1" dirty="0">
                <a:solidFill>
                  <a:srgbClr val="006C86"/>
                </a:solidFill>
              </a:rPr>
              <a:t> </a:t>
            </a:r>
            <a:r>
              <a:rPr lang="en-IN" sz="2000" dirty="0">
                <a:solidFill>
                  <a:srgbClr val="006C86"/>
                </a:solidFill>
              </a:rPr>
              <a:t>A domain is a set of values of the same type.</a:t>
            </a:r>
          </a:p>
        </p:txBody>
      </p:sp>
      <p:sp>
        <p:nvSpPr>
          <p:cNvPr id="7" name="Rectangle 6"/>
          <p:cNvSpPr/>
          <p:nvPr/>
        </p:nvSpPr>
        <p:spPr>
          <a:xfrm>
            <a:off x="152400" y="4058893"/>
            <a:ext cx="7924800" cy="707886"/>
          </a:xfrm>
          <a:prstGeom prst="rect">
            <a:avLst/>
          </a:prstGeom>
        </p:spPr>
        <p:txBody>
          <a:bodyPr wrap="square">
            <a:spAutoFit/>
          </a:bodyPr>
          <a:lstStyle/>
          <a:p>
            <a:r>
              <a:rPr lang="en-IN" sz="2000" dirty="0">
                <a:solidFill>
                  <a:srgbClr val="0089A4"/>
                </a:solidFill>
                <a:latin typeface="Gentium Basic"/>
              </a:rPr>
              <a:t>Three types of integrity constraints: </a:t>
            </a:r>
            <a:r>
              <a:rPr lang="en-IN" sz="2000" b="1" i="1" dirty="0">
                <a:solidFill>
                  <a:srgbClr val="0089A4"/>
                </a:solidFill>
                <a:latin typeface="Gentium Basic"/>
              </a:rPr>
              <a:t>entity integrity, referential integrity and domain integrity</a:t>
            </a:r>
            <a:r>
              <a:rPr lang="en-IN" sz="2000" dirty="0">
                <a:solidFill>
                  <a:srgbClr val="0089A4"/>
                </a:solidFill>
                <a:latin typeface="Gentium Basic"/>
              </a:rPr>
              <a:t>:</a:t>
            </a:r>
            <a:endParaRPr lang="en-IN" sz="2000" dirty="0"/>
          </a:p>
        </p:txBody>
      </p:sp>
      <p:sp>
        <p:nvSpPr>
          <p:cNvPr id="8" name="Rectangle 7"/>
          <p:cNvSpPr/>
          <p:nvPr/>
        </p:nvSpPr>
        <p:spPr>
          <a:xfrm>
            <a:off x="0" y="7937"/>
            <a:ext cx="5638800" cy="830997"/>
          </a:xfrm>
          <a:prstGeom prst="rect">
            <a:avLst/>
          </a:prstGeom>
        </p:spPr>
        <p:txBody>
          <a:bodyPr wrap="square">
            <a:spAutoFit/>
          </a:bodyPr>
          <a:lstStyle/>
          <a:p>
            <a:r>
              <a:rPr lang="en-IN" sz="2400" dirty="0">
                <a:solidFill>
                  <a:srgbClr val="C74C49"/>
                </a:solidFill>
              </a:rPr>
              <a:t>Data integrity refers to the correctness and completeness of data.</a:t>
            </a:r>
          </a:p>
        </p:txBody>
      </p:sp>
    </p:spTree>
    <p:extLst>
      <p:ext uri="{BB962C8B-B14F-4D97-AF65-F5344CB8AC3E}">
        <p14:creationId xmlns:p14="http://schemas.microsoft.com/office/powerpoint/2010/main" val="116975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2060564"/>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cannot be NULL</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A primary key value must be unique</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values cannot be changed</a:t>
            </a:r>
          </a:p>
          <a:p>
            <a:pPr marL="285750" indent="-285750">
              <a:lnSpc>
                <a:spcPct val="150000"/>
              </a:lnSpc>
              <a:buFont typeface="Arial" panose="020B0604020202020204" pitchFamily="34" charset="0"/>
              <a:buChar char="•"/>
            </a:pPr>
            <a:r>
              <a:rPr lang="en-IN" sz="2200" dirty="0">
                <a:solidFill>
                  <a:schemeClr val="bg2"/>
                </a:solidFill>
                <a:latin typeface="Segoe UI Light" panose="020B0502040204020203" pitchFamily="34" charset="0"/>
                <a:cs typeface="Segoe UI Light" panose="020B0502040204020203" pitchFamily="34" charset="0"/>
              </a:rPr>
              <a:t>The primary key must be given a value when a new record is inserted.</a:t>
            </a:r>
          </a:p>
        </p:txBody>
      </p:sp>
      <p:sp>
        <p:nvSpPr>
          <p:cNvPr id="5" name="TextBox 4"/>
          <p:cNvSpPr txBox="1"/>
          <p:nvPr/>
        </p:nvSpPr>
        <p:spPr>
          <a:xfrm>
            <a:off x="138545" y="4572000"/>
            <a:ext cx="8853055" cy="769441"/>
          </a:xfrm>
          <a:prstGeom prst="rect">
            <a:avLst/>
          </a:prstGeom>
          <a:solidFill>
            <a:srgbClr val="1B0125"/>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IN" dirty="0">
                <a:solidFill>
                  <a:srgbClr val="FFFF00"/>
                </a:solidFill>
              </a:rPr>
              <a:t>If, we give on a column a combination of </a:t>
            </a:r>
            <a:r>
              <a:rPr lang="en-IN" b="1" i="1" dirty="0">
                <a:solidFill>
                  <a:srgbClr val="FFFF00"/>
                </a:solidFill>
              </a:rPr>
              <a:t>NOT</a:t>
            </a:r>
            <a:r>
              <a:rPr lang="en-IN" dirty="0">
                <a:solidFill>
                  <a:srgbClr val="FFFF00"/>
                </a:solidFill>
              </a:rPr>
              <a:t> </a:t>
            </a:r>
            <a:r>
              <a:rPr lang="en-IN" b="1" i="1" dirty="0">
                <a:solidFill>
                  <a:srgbClr val="FFFF00"/>
                </a:solidFill>
              </a:rPr>
              <a:t>NULL</a:t>
            </a:r>
            <a:r>
              <a:rPr lang="en-IN" dirty="0">
                <a:solidFill>
                  <a:srgbClr val="FFFF00"/>
                </a:solidFill>
              </a:rPr>
              <a:t> &amp; </a:t>
            </a:r>
            <a:r>
              <a:rPr lang="en-IN" b="1" i="1" dirty="0">
                <a:solidFill>
                  <a:srgbClr val="FFFF00"/>
                </a:solidFill>
              </a:rPr>
              <a:t>UNIQUE</a:t>
            </a:r>
            <a:r>
              <a:rPr lang="en-IN" dirty="0">
                <a:solidFill>
                  <a:srgbClr val="FFFF00"/>
                </a:solidFill>
              </a:rPr>
              <a:t> </a:t>
            </a:r>
            <a:r>
              <a:rPr lang="en-IN" b="1" dirty="0">
                <a:solidFill>
                  <a:srgbClr val="FFFF00"/>
                </a:solidFill>
              </a:rPr>
              <a:t>key</a:t>
            </a:r>
            <a:r>
              <a:rPr lang="en-IN" dirty="0">
                <a:solidFill>
                  <a:srgbClr val="FFFF00"/>
                </a:solidFill>
              </a:rPr>
              <a:t> then it behaves like a </a:t>
            </a:r>
            <a:r>
              <a:rPr lang="en-IN" b="1" i="1" dirty="0">
                <a:solidFill>
                  <a:srgbClr val="FFFF00"/>
                </a:solidFill>
              </a:rPr>
              <a:t>PRIMARY</a:t>
            </a:r>
            <a:r>
              <a:rPr lang="en-IN" dirty="0">
                <a:solidFill>
                  <a:srgbClr val="FFFF00"/>
                </a:solidFill>
              </a:rPr>
              <a:t> </a:t>
            </a:r>
            <a:r>
              <a:rPr lang="en-IN" b="1" dirty="0">
                <a:solidFill>
                  <a:srgbClr val="FFFF00"/>
                </a:solidFill>
              </a:rPr>
              <a:t>key.</a:t>
            </a:r>
          </a:p>
        </p:txBody>
      </p:sp>
    </p:spTree>
    <p:extLst>
      <p:ext uri="{BB962C8B-B14F-4D97-AF65-F5344CB8AC3E}">
        <p14:creationId xmlns:p14="http://schemas.microsoft.com/office/powerpoint/2010/main" val="1269394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Primary Key</a:t>
            </a:r>
          </a:p>
        </p:txBody>
      </p:sp>
      <p:sp>
        <p:nvSpPr>
          <p:cNvPr id="2" name="Rectangle 1"/>
          <p:cNvSpPr/>
          <p:nvPr/>
        </p:nvSpPr>
        <p:spPr>
          <a:xfrm>
            <a:off x="152400" y="1600200"/>
            <a:ext cx="8839200" cy="2308324"/>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must contain unique values. If the primary key consists of multiple columns, the combination of values in these columns must be unique.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column cannot contain NULL values. It means that you have to declare the primary key column with the NOT NULL  attribute. If you don’t, MySQL will force the primary key column as NOT NULL  implicitly.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p:txBody>
      </p:sp>
      <p:sp>
        <p:nvSpPr>
          <p:cNvPr id="3" name="Rectangle 2"/>
          <p:cNvSpPr/>
          <p:nvPr/>
        </p:nvSpPr>
        <p:spPr>
          <a:xfrm>
            <a:off x="152400" y="757465"/>
            <a:ext cx="8839200" cy="646331"/>
          </a:xfrm>
          <a:prstGeom prst="rect">
            <a:avLst/>
          </a:prstGeom>
        </p:spPr>
        <p:txBody>
          <a:bodyPr wrap="square">
            <a:spAutoFit/>
          </a:bodyPr>
          <a:lstStyle/>
          <a:p>
            <a:r>
              <a:rPr lang="en-IN" dirty="0">
                <a:solidFill>
                  <a:srgbClr val="000000"/>
                </a:solidFill>
                <a:latin typeface="Arial" panose="020B0604020202020204" pitchFamily="34" charset="0"/>
                <a:cs typeface="Arial" panose="020B0604020202020204" pitchFamily="34" charset="0"/>
              </a:rPr>
              <a:t>A primary key is a column or a set of columns that uniquely identifies each row in the table. </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152400" y="4191000"/>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
        <p:nvSpPr>
          <p:cNvPr id="6" name="Rectangle 5"/>
          <p:cNvSpPr/>
          <p:nvPr/>
        </p:nvSpPr>
        <p:spPr>
          <a:xfrm>
            <a:off x="4953000" y="4104928"/>
            <a:ext cx="4038600" cy="707886"/>
          </a:xfrm>
          <a:prstGeom prst="rect">
            <a:avLst/>
          </a:prstGeom>
        </p:spPr>
        <p:txBody>
          <a:bodyPr wrap="square">
            <a:spAutoFit/>
          </a:bodyPr>
          <a:lstStyle/>
          <a:p>
            <a:r>
              <a:rPr lang="en-IN" sz="2000" dirty="0">
                <a:solidFill>
                  <a:srgbClr val="006C86"/>
                </a:solidFill>
              </a:rPr>
              <a:t>Primary key in a relation is always associated with an INDEX object</a:t>
            </a:r>
          </a:p>
        </p:txBody>
      </p:sp>
    </p:spTree>
    <p:extLst>
      <p:ext uri="{BB962C8B-B14F-4D97-AF65-F5344CB8AC3E}">
        <p14:creationId xmlns:p14="http://schemas.microsoft.com/office/powerpoint/2010/main" val="2929244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primary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PRIMARY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PRIMARY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primary key consists of multiple columns, you must specify them at the end of the CREATE TABLE  statement. You put a coma-separated list of primary key columns inside parentheses followed the PRIMARY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USERS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PRIMARY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4824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Primary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Primary Key on existing column.</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pk_user_id PRIMARY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endParaRPr lang="en-IN" sz="16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437615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Primary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Primary Key.</a:t>
            </a:r>
          </a:p>
        </p:txBody>
      </p:sp>
      <p:sp>
        <p:nvSpPr>
          <p:cNvPr id="2" name="Rectangle 1"/>
          <p:cNvSpPr/>
          <p:nvPr/>
        </p:nvSpPr>
        <p:spPr>
          <a:xfrm>
            <a:off x="76200" y="1414046"/>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PRIMARY</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KEY</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702387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What is Composite Key?</a:t>
            </a:r>
          </a:p>
          <a:p>
            <a:endParaRPr lang="en-US" dirty="0"/>
          </a:p>
        </p:txBody>
      </p:sp>
      <p:sp>
        <p:nvSpPr>
          <p:cNvPr id="4" name="Rectangle 3"/>
          <p:cNvSpPr/>
          <p:nvPr/>
        </p:nvSpPr>
        <p:spPr>
          <a:xfrm>
            <a:off x="117142" y="304800"/>
            <a:ext cx="8874457" cy="769441"/>
          </a:xfrm>
          <a:prstGeom prst="rect">
            <a:avLst/>
          </a:prstGeom>
          <a:solidFill>
            <a:srgbClr val="B2242E"/>
          </a:solidFill>
        </p:spPr>
        <p:txBody>
          <a:bodyPr wrap="square">
            <a:spAutoFit/>
          </a:bodyPr>
          <a:lstStyle/>
          <a:p>
            <a:pPr algn="just"/>
            <a:r>
              <a:rPr lang="en-IN" sz="2200" dirty="0">
                <a:solidFill>
                  <a:schemeClr val="bg2"/>
                </a:solidFill>
                <a:latin typeface="Segoe UI Light" panose="020B0502040204020203" pitchFamily="34" charset="0"/>
                <a:cs typeface="Segoe UI Light" panose="020B0502040204020203" pitchFamily="34" charset="0"/>
              </a:rPr>
              <a:t>A composite key is a primary key composed of multiple columns used to identify a record uniquely.</a:t>
            </a:r>
          </a:p>
        </p:txBody>
      </p:sp>
      <p:sp>
        <p:nvSpPr>
          <p:cNvPr id="3" name="Rectangle 2"/>
          <p:cNvSpPr/>
          <p:nvPr/>
        </p:nvSpPr>
        <p:spPr>
          <a:xfrm>
            <a:off x="117142" y="3748951"/>
            <a:ext cx="8458200" cy="1477328"/>
          </a:xfrm>
          <a:prstGeom prst="rect">
            <a:avLst/>
          </a:prstGeom>
        </p:spPr>
        <p:txBody>
          <a:bodyPr wrap="square">
            <a:spAutoFit/>
          </a:bodyPr>
          <a:lstStyle/>
          <a:p>
            <a:r>
              <a:rPr lang="en-IN" dirty="0">
                <a:solidFill>
                  <a:schemeClr val="accent2">
                    <a:lumMod val="50000"/>
                  </a:schemeClr>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schemeClr val="accent2">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TEMP</a:t>
            </a:r>
            <a:r>
              <a:rPr lang="en-IN" dirty="0">
                <a:solidFill>
                  <a:schemeClr val="accent2">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r>
              <a:rPr lang="en-IN" dirty="0">
                <a:solidFill>
                  <a:schemeClr val="accent2">
                    <a:lumMod val="50000"/>
                  </a:schemeClr>
                </a:solidFill>
                <a:latin typeface="Liberation Mono"/>
                <a:cs typeface="Arial" panose="020B0604020202020204" pitchFamily="34" charset="0"/>
              </a:rPr>
              <a:t>   COL1 INT, </a:t>
            </a:r>
          </a:p>
          <a:p>
            <a:r>
              <a:rPr lang="en-IN" dirty="0">
                <a:solidFill>
                  <a:schemeClr val="accent2">
                    <a:lumMod val="50000"/>
                  </a:schemeClr>
                </a:solidFill>
                <a:latin typeface="Liberation Mono"/>
                <a:cs typeface="Arial" panose="020B0604020202020204" pitchFamily="34" charset="0"/>
              </a:rPr>
              <a:t>   COL2 INT, </a:t>
            </a:r>
          </a:p>
          <a:p>
            <a:r>
              <a:rPr lang="en-IN" dirty="0">
                <a:solidFill>
                  <a:schemeClr val="accent2">
                    <a:lumMod val="50000"/>
                  </a:schemeClr>
                </a:solidFill>
                <a:latin typeface="Liberation Mono"/>
                <a:cs typeface="Arial" panose="020B0604020202020204" pitchFamily="34" charset="0"/>
              </a:rPr>
              <a:t>   COL3 INT, </a:t>
            </a:r>
          </a:p>
          <a:p>
            <a:r>
              <a:rPr lang="en-IN" dirty="0">
                <a:solidFill>
                  <a:schemeClr val="accent2">
                    <a:lumMod val="50000"/>
                  </a:schemeClr>
                </a:solidFill>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CONSTRAINT PK_COL1_COL2 PRIMARY KEY </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COL1, COL2</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spTree>
    <p:extLst>
      <p:ext uri="{BB962C8B-B14F-4D97-AF65-F5344CB8AC3E}">
        <p14:creationId xmlns:p14="http://schemas.microsoft.com/office/powerpoint/2010/main" val="3542407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44807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Unique Key</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UNIQUE constraint uniquely identifies each record in a database table. The UNIQUE and PRIMARY KEY constraints both provide a guarantee for uniqueness for a column or set of columns.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84228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695813"/>
            <a:ext cx="8839200" cy="3323987"/>
          </a:xfrm>
          <a:prstGeom prst="rect">
            <a:avLst/>
          </a:prstGeom>
        </p:spPr>
        <p:txBody>
          <a:bodyPr wrap="square">
            <a:spAutoFit/>
          </a:bodyPr>
          <a:lstStyle/>
          <a:p>
            <a:r>
              <a:rPr lang="en-IN" sz="2400" b="1" dirty="0">
                <a:solidFill>
                  <a:srgbClr val="EDE701"/>
                </a:solidFill>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Values are atomic.</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Column values are of the same kind.</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row is unique.</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columns is insignificant – </a:t>
            </a:r>
            <a:r>
              <a:rPr lang="en-IN" dirty="0">
                <a:solidFill>
                  <a:schemeClr val="tx1">
                    <a:lumMod val="50000"/>
                    <a:lumOff val="50000"/>
                  </a:schemeClr>
                </a:solidFill>
              </a:rPr>
              <a:t>(unimportant)</a:t>
            </a:r>
            <a:r>
              <a:rPr lang="en-IN" sz="2000" dirty="0">
                <a:solidFill>
                  <a:schemeClr val="tx1">
                    <a:lumMod val="50000"/>
                    <a:lumOff val="50000"/>
                  </a:schemeClr>
                </a:solidFill>
              </a:rPr>
              <a: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The sequence of rows is insignificant</a:t>
            </a:r>
            <a:r>
              <a:rPr lang="en-IN" sz="2400" dirty="0">
                <a:solidFill>
                  <a:schemeClr val="tx1">
                    <a:lumMod val="50000"/>
                    <a:lumOff val="50000"/>
                  </a:schemeClr>
                </a:solidFill>
              </a:rPr>
              <a:t> </a:t>
            </a:r>
            <a:r>
              <a:rPr lang="en-IN" sz="2000" dirty="0">
                <a:solidFill>
                  <a:schemeClr val="tx1">
                    <a:lumMod val="50000"/>
                    <a:lumOff val="50000"/>
                  </a:schemeClr>
                </a:solidFill>
              </a:rPr>
              <a:t>–</a:t>
            </a:r>
            <a:r>
              <a:rPr lang="en-IN" sz="2400" dirty="0">
                <a:solidFill>
                  <a:schemeClr val="tx1">
                    <a:lumMod val="50000"/>
                    <a:lumOff val="50000"/>
                  </a:schemeClr>
                </a:solidFill>
              </a:rPr>
              <a:t> </a:t>
            </a:r>
            <a:r>
              <a:rPr lang="en-IN" dirty="0">
                <a:solidFill>
                  <a:schemeClr val="tx1">
                    <a:lumMod val="50000"/>
                    <a:lumOff val="50000"/>
                  </a:schemeClr>
                </a:solidFill>
              </a:rPr>
              <a:t>(unimportant).</a:t>
            </a:r>
          </a:p>
          <a:p>
            <a:pPr marL="285750" indent="-285750">
              <a:lnSpc>
                <a:spcPct val="150000"/>
              </a:lnSpc>
              <a:buFont typeface="Arial" panose="020B0604020202020204" pitchFamily="34" charset="0"/>
              <a:buChar char="•"/>
            </a:pPr>
            <a:r>
              <a:rPr lang="en-IN" sz="2000" dirty="0">
                <a:solidFill>
                  <a:schemeClr val="tx1">
                    <a:lumMod val="50000"/>
                    <a:lumOff val="50000"/>
                  </a:schemeClr>
                </a:solidFill>
              </a:rPr>
              <a:t>Each column must have a unique name.</a:t>
            </a:r>
          </a:p>
        </p:txBody>
      </p:sp>
      <p:sp>
        <p:nvSpPr>
          <p:cNvPr id="3" name="Rectangle 2"/>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properties of relational table</a:t>
            </a:r>
          </a:p>
        </p:txBody>
      </p:sp>
      <p:graphicFrame>
        <p:nvGraphicFramePr>
          <p:cNvPr id="4" name="Table 3"/>
          <p:cNvGraphicFramePr>
            <a:graphicFrameLocks noGrp="1"/>
          </p:cNvGraphicFramePr>
          <p:nvPr>
            <p:extLst>
              <p:ext uri="{D42A27DB-BD31-4B8C-83A1-F6EECF244321}">
                <p14:modId xmlns:p14="http://schemas.microsoft.com/office/powerpoint/2010/main" val="1795709793"/>
              </p:ext>
            </p:extLst>
          </p:nvPr>
        </p:nvGraphicFramePr>
        <p:xfrm>
          <a:off x="304800" y="762000"/>
          <a:ext cx="4267200" cy="1887294"/>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tblGrid>
              <a:tr h="403934">
                <a:tc>
                  <a:txBody>
                    <a:bodyPr/>
                    <a:lstStyle/>
                    <a:p>
                      <a:pPr algn="ctr"/>
                      <a:r>
                        <a:rPr lang="en-IN" dirty="0"/>
                        <a:t>ID</a:t>
                      </a:r>
                    </a:p>
                  </a:txBody>
                  <a:tcPr>
                    <a:solidFill>
                      <a:srgbClr val="FFFF00"/>
                    </a:solidFill>
                  </a:tcPr>
                </a:tc>
                <a:tc>
                  <a:txBody>
                    <a:bodyPr/>
                    <a:lstStyle/>
                    <a:p>
                      <a:pPr algn="ctr"/>
                      <a:r>
                        <a:rPr lang="en-IN" dirty="0"/>
                        <a:t>firstName</a:t>
                      </a:r>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Saleel Bagde</a:t>
                      </a:r>
                    </a:p>
                  </a:txBody>
                  <a:tcPr/>
                </a:tc>
                <a:extLst>
                  <a:ext uri="{0D108BD9-81ED-4DB2-BD59-A6C34878D82A}">
                    <a16:rowId xmlns:a16="http://schemas.microsoft.com/office/drawing/2014/main" xmlns="" val="10001"/>
                  </a:ext>
                </a:extLst>
              </a:tr>
              <a:tr h="370840">
                <a:tc>
                  <a:txBody>
                    <a:bodyPr/>
                    <a:lstStyle/>
                    <a:p>
                      <a:pPr algn="ctr"/>
                      <a:r>
                        <a:rPr lang="en-IN" dirty="0"/>
                        <a:t>2</a:t>
                      </a:r>
                    </a:p>
                  </a:txBody>
                  <a:tcPr/>
                </a:tc>
                <a:tc>
                  <a:txBody>
                    <a:bodyPr/>
                    <a:lstStyle/>
                    <a:p>
                      <a:r>
                        <a:rPr lang="en-IN" dirty="0"/>
                        <a:t>Sharmin</a:t>
                      </a:r>
                    </a:p>
                  </a:txBody>
                  <a:tcPr/>
                </a:tc>
                <a:extLst>
                  <a:ext uri="{0D108BD9-81ED-4DB2-BD59-A6C34878D82A}">
                    <a16:rowId xmlns:a16="http://schemas.microsoft.com/office/drawing/2014/main" xmlns="" val="10002"/>
                  </a:ext>
                </a:extLst>
              </a:tr>
              <a:tr h="370840">
                <a:tc>
                  <a:txBody>
                    <a:bodyPr/>
                    <a:lstStyle/>
                    <a:p>
                      <a:pPr algn="ctr"/>
                      <a:r>
                        <a:rPr lang="en-IN" dirty="0"/>
                        <a:t>3</a:t>
                      </a:r>
                    </a:p>
                  </a:txBody>
                  <a:tcPr/>
                </a:tc>
                <a:tc>
                  <a:txBody>
                    <a:bodyPr/>
                    <a:lstStyle/>
                    <a:p>
                      <a:r>
                        <a:rPr lang="en-IN" dirty="0"/>
                        <a:t>Vrushali</a:t>
                      </a:r>
                    </a:p>
                  </a:txBody>
                  <a:tcPr/>
                </a:tc>
                <a:extLst>
                  <a:ext uri="{0D108BD9-81ED-4DB2-BD59-A6C34878D82A}">
                    <a16:rowId xmlns:a16="http://schemas.microsoft.com/office/drawing/2014/main" xmlns="" val="10003"/>
                  </a:ext>
                </a:extLst>
              </a:tr>
              <a:tr h="370840">
                <a:tc>
                  <a:txBody>
                    <a:bodyPr/>
                    <a:lstStyle/>
                    <a:p>
                      <a:pPr algn="ctr"/>
                      <a:r>
                        <a:rPr lang="en-IN" dirty="0"/>
                        <a:t>4</a:t>
                      </a:r>
                    </a:p>
                  </a:txBody>
                  <a:tcPr/>
                </a:tc>
                <a:tc>
                  <a:txBody>
                    <a:bodyPr/>
                    <a:lstStyle/>
                    <a:p>
                      <a:r>
                        <a:rPr lang="en-IN" dirty="0"/>
                        <a:t>Ruhan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1589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users table whose unique key is user_id column.</a:t>
            </a:r>
          </a:p>
        </p:txBody>
      </p:sp>
      <p:sp>
        <p:nvSpPr>
          <p:cNvPr id="2" name="Rectangle 1"/>
          <p:cNvSpPr/>
          <p:nvPr/>
        </p:nvSpPr>
        <p:spPr>
          <a:xfrm>
            <a:off x="76200" y="1258669"/>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a:t>
            </a:r>
            <a:r>
              <a:rPr lang="en-IN" sz="1600" dirty="0">
                <a:solidFill>
                  <a:srgbClr val="C00000"/>
                </a:solidFill>
                <a:latin typeface="Arial" panose="020B0604020202020204" pitchFamily="34" charset="0"/>
                <a:cs typeface="Arial" panose="020B0604020202020204" pitchFamily="34" charset="0"/>
              </a:rPr>
              <a:t>UNIQUE KEY</a:t>
            </a:r>
            <a:r>
              <a:rPr lang="en-IN" sz="1600" dirty="0">
                <a:latin typeface="Arial" panose="020B0604020202020204" pitchFamily="34" charset="0"/>
                <a:cs typeface="Arial" panose="020B0604020202020204" pitchFamily="34" charset="0"/>
              </a:rPr>
              <a: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7" name="Rectangle 6"/>
          <p:cNvSpPr/>
          <p:nvPr/>
        </p:nvSpPr>
        <p:spPr>
          <a:xfrm>
            <a:off x="76200" y="2209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specify the UNIQUE KEY at the end of the CREATE TABLE  statement as follows.</a:t>
            </a:r>
          </a:p>
        </p:txBody>
      </p:sp>
      <p:sp>
        <p:nvSpPr>
          <p:cNvPr id="8" name="Rectangle 7"/>
          <p:cNvSpPr/>
          <p:nvPr/>
        </p:nvSpPr>
        <p:spPr>
          <a:xfrm>
            <a:off x="76200" y="2905703"/>
            <a:ext cx="8991600"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u_user_id UNIQUE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cxnSp>
        <p:nvCxnSpPr>
          <p:cNvPr id="10" name="Straight Connector 9"/>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962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2400" y="4095767"/>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case the unique key consists of multiple columns, you must specify them at the end of the CREATE TABLE  statement. You put a coma-separated list of unique key columns inside parentheses followed the UNIQUE KEY  keywords.</a:t>
            </a:r>
          </a:p>
        </p:txBody>
      </p:sp>
      <p:sp>
        <p:nvSpPr>
          <p:cNvPr id="13" name="Rectangle 12"/>
          <p:cNvSpPr/>
          <p:nvPr/>
        </p:nvSpPr>
        <p:spPr>
          <a:xfrm>
            <a:off x="152400" y="5096470"/>
            <a:ext cx="8991600" cy="83099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user_id INT, username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40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password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email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255</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constraint pk_user_id UNIQUE KEY</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user_id, username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C00000"/>
                </a:solidFill>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8455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Add Unique Key using Alter</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add Unique Key on existing column.</a:t>
            </a:r>
          </a:p>
        </p:txBody>
      </p:sp>
      <p:sp>
        <p:nvSpPr>
          <p:cNvPr id="2" name="Rectangle 1"/>
          <p:cNvSpPr/>
          <p:nvPr/>
        </p:nvSpPr>
        <p:spPr>
          <a:xfrm>
            <a:off x="76200" y="1295400"/>
            <a:ext cx="89916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constraint u_user_id UNIQUE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user_id</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971520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Drop Unique Key</a:t>
            </a: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ALTER TABLE statement to drop Unique Key.</a:t>
            </a:r>
          </a:p>
        </p:txBody>
      </p:sp>
      <p:sp>
        <p:nvSpPr>
          <p:cNvPr id="2" name="Rectangle 1"/>
          <p:cNvSpPr/>
          <p:nvPr/>
        </p:nvSpPr>
        <p:spPr>
          <a:xfrm>
            <a:off x="76200" y="1258669"/>
            <a:ext cx="8991600" cy="825867"/>
          </a:xfrm>
          <a:prstGeom prst="rect">
            <a:avLst/>
          </a:prstGeom>
        </p:spPr>
        <p:txBody>
          <a:bodyPr wrap="squar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&lt;COLUMN_NAME&gt;;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USERS</a:t>
            </a:r>
            <a:r>
              <a:rPr lang="en-IN" sz="1600" dirty="0"/>
              <a:t> </a:t>
            </a: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INDEX U_USER_ID</a:t>
            </a:r>
            <a:r>
              <a:rPr lang="en-IN" sz="1600"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CONSTRAINT NAME</a:t>
            </a:r>
            <a:endParaRPr lang="en-IN" dirty="0">
              <a:solidFill>
                <a:srgbClr val="92D050"/>
              </a:solidFill>
              <a:latin typeface="Arial" panose="020B0604020202020204" pitchFamily="34" charset="0"/>
              <a:cs typeface="Arial" panose="020B0604020202020204" pitchFamily="34" charset="0"/>
            </a:endParaRPr>
          </a:p>
        </p:txBody>
      </p:sp>
      <p:sp>
        <p:nvSpPr>
          <p:cNvPr id="7" name="Rectangle 6"/>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1693" y="76200"/>
            <a:ext cx="8869907" cy="2400657"/>
          </a:xfrm>
          <a:prstGeom prst="rect">
            <a:avLst/>
          </a:prstGeom>
          <a:solidFill>
            <a:srgbClr val="B2242E"/>
          </a:solidFill>
        </p:spPr>
        <p:txBody>
          <a:bodyPr wrap="square">
            <a:spAutoFit/>
          </a:bodyPr>
          <a:lstStyle/>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A foreign key can have a different name from its primary key.</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DataType of primary key and foreign key column must be same.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It ensures rows in one table have corresponding rows in another.</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Unlike the Primary key, they do not have to be unique.</a:t>
            </a:r>
          </a:p>
          <a:p>
            <a:pPr marL="285750" indent="-285750">
              <a:lnSpc>
                <a:spcPct val="150000"/>
              </a:lnSpc>
              <a:buFont typeface="Arial" panose="020B0604020202020204" pitchFamily="34" charset="0"/>
              <a:buChar char="•"/>
            </a:pPr>
            <a:r>
              <a:rPr lang="en-IN" sz="2000" dirty="0">
                <a:solidFill>
                  <a:schemeClr val="bg2"/>
                </a:solidFill>
                <a:latin typeface="Segoe UI Light" panose="020B0502040204020203" pitchFamily="34" charset="0"/>
                <a:cs typeface="Segoe UI Light" panose="020B0502040204020203" pitchFamily="34" charset="0"/>
              </a:rPr>
              <a:t>Foreign keys can be null even though primary keys can not.</a:t>
            </a:r>
          </a:p>
        </p:txBody>
      </p:sp>
      <p:sp>
        <p:nvSpPr>
          <p:cNvPr id="4" name="Rectangle 3"/>
          <p:cNvSpPr/>
          <p:nvPr/>
        </p:nvSpPr>
        <p:spPr>
          <a:xfrm>
            <a:off x="121693" y="5105400"/>
            <a:ext cx="8869907" cy="707886"/>
          </a:xfrm>
          <a:prstGeom prst="rect">
            <a:avLst/>
          </a:prstGeom>
          <a:solidFill>
            <a:schemeClr val="bg1"/>
          </a:solidFill>
        </p:spPr>
        <p:txBody>
          <a:bodyPr wrap="square">
            <a:spAutoFit/>
          </a:bodyPr>
          <a:lstStyle/>
          <a:p>
            <a:r>
              <a:rPr lang="en-IN" sz="2000" dirty="0">
                <a:solidFill>
                  <a:srgbClr val="0089A4"/>
                </a:solidFill>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94953" y="3949312"/>
            <a:ext cx="8878813" cy="769441"/>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A FOREIGN KEY is a field (or collection of fields) in one table that refers to the PRIMARY KEY in another/same table.</a:t>
            </a:r>
          </a:p>
        </p:txBody>
      </p:sp>
    </p:spTree>
    <p:extLst>
      <p:ext uri="{BB962C8B-B14F-4D97-AF65-F5344CB8AC3E}">
        <p14:creationId xmlns:p14="http://schemas.microsoft.com/office/powerpoint/2010/main"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152400" y="740926"/>
            <a:ext cx="8839200" cy="3754874"/>
          </a:xfrm>
          <a:prstGeom prst="rect">
            <a:avLst/>
          </a:prstGeom>
          <a:solidFill>
            <a:srgbClr val="476D59"/>
          </a:solidFill>
        </p:spPr>
        <p:txBody>
          <a:bodyPr wrap="square">
            <a:spAutoFit/>
          </a:bodyPr>
          <a:lstStyle/>
          <a:p>
            <a:r>
              <a:rPr lang="en-IN" sz="2000" dirty="0">
                <a:solidFill>
                  <a:schemeClr val="bg1"/>
                </a:solidFill>
              </a:rPr>
              <a:t>A referential constraint could be violated in following cases.</a:t>
            </a:r>
          </a:p>
          <a:p>
            <a:endParaRPr lang="en-IN" sz="2000" dirty="0">
              <a:solidFill>
                <a:srgbClr val="CFFF21"/>
              </a:solidFill>
            </a:endParaRPr>
          </a:p>
          <a:p>
            <a:pPr marL="285750" indent="-285750">
              <a:buFont typeface="Arial" panose="020B0604020202020204" pitchFamily="34" charset="0"/>
              <a:buChar char="•"/>
            </a:pPr>
            <a:r>
              <a:rPr lang="en-IN" dirty="0">
                <a:solidFill>
                  <a:srgbClr val="CFFF21"/>
                </a:solidFill>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An UPDATE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solidFill>
                <a:srgbClr val="CFFF21"/>
              </a:solidFill>
            </a:endParaRPr>
          </a:p>
          <a:p>
            <a:pPr marL="285750" indent="-285750">
              <a:buFont typeface="Arial" panose="020B0604020202020204" pitchFamily="34" charset="0"/>
              <a:buChar char="•"/>
            </a:pPr>
            <a:r>
              <a:rPr lang="en-IN" dirty="0">
                <a:solidFill>
                  <a:srgbClr val="CFFF21"/>
                </a:solidFill>
              </a:rPr>
              <a:t>A DELETE attempt to remove a record from a parent table that has a matching value in a child table's foreign key columns.</a:t>
            </a:r>
          </a:p>
        </p:txBody>
      </p:sp>
    </p:spTree>
    <p:extLst>
      <p:ext uri="{BB962C8B-B14F-4D97-AF65-F5344CB8AC3E}">
        <p14:creationId xmlns:p14="http://schemas.microsoft.com/office/powerpoint/2010/main" val="22165125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04800" y="2014955"/>
            <a:ext cx="5181600" cy="3891269"/>
          </a:xfrm>
          <a:prstGeom prst="rect">
            <a:avLst/>
          </a:prstGeom>
        </p:spPr>
      </p:pic>
      <p:pic>
        <p:nvPicPr>
          <p:cNvPr id="1026" name="Picture 2" descr="MySQL recursive foreign 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10007"/>
            <a:ext cx="196215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2800" y="4648200"/>
            <a:ext cx="5638800" cy="1107996"/>
          </a:xfrm>
          <a:prstGeom prst="rect">
            <a:avLst/>
          </a:prstGeom>
          <a:solidFill>
            <a:srgbClr val="EDE70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 y="2055674"/>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MODULE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,subject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description text, </a:t>
            </a:r>
            <a:r>
              <a:rPr lang="en-IN" sz="1600" dirty="0">
                <a:solidFill>
                  <a:srgbClr val="DD4A68"/>
                </a:solidFill>
                <a:latin typeface="Arial" panose="020B0604020202020204" pitchFamily="34" charset="0"/>
                <a:ea typeface="Times New Roman" panose="02020603050405020304" pitchFamily="18" charset="0"/>
              </a:rPr>
              <a:t>constraint pk_id_subject primary key</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id, subject</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STUDENT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 ModuleID int, subjectID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address text, </a:t>
            </a:r>
            <a:r>
              <a:rPr lang="en-IN" sz="1600" dirty="0">
                <a:solidFill>
                  <a:srgbClr val="DD4A68"/>
                </a:solidFill>
                <a:latin typeface="Arial" panose="020B0604020202020204" pitchFamily="34" charset="0"/>
                <a:ea typeface="Times New Roman" panose="02020603050405020304" pitchFamily="18" charset="0"/>
              </a:rPr>
              <a:t>constraint fk_ModuleId_subjectID foreign key </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references module(id</a:t>
            </a:r>
            <a:r>
              <a:rPr lang="en-IN" sz="1600" dirty="0">
                <a:solidFill>
                  <a:schemeClr val="bg1">
                    <a:lumMod val="65000"/>
                  </a:schemeClr>
                </a:solidFill>
                <a:latin typeface="Arial" panose="020B0604020202020204" pitchFamily="34" charset="0"/>
                <a:ea typeface="Times New Roman" panose="02020603050405020304" pitchFamily="18" charset="0"/>
              </a:rPr>
              <a:t>)</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228600" y="4341674"/>
            <a:ext cx="4572000" cy="1754326"/>
          </a:xfrm>
          <a:prstGeom prst="rect">
            <a:avLst/>
          </a:prstGeom>
          <a:solidFill>
            <a:schemeClr val="tx1"/>
          </a:solidFill>
        </p:spPr>
        <p:txBody>
          <a:bodyPr>
            <a:spAutoFit/>
          </a:bodyPr>
          <a:lstStyle/>
          <a:p>
            <a:pPr>
              <a:lnSpc>
                <a:spcPct val="150000"/>
              </a:lnSpc>
            </a:pPr>
            <a:r>
              <a:rPr lang="en-IN" b="1" dirty="0">
                <a:solidFill>
                  <a:srgbClr val="75DBFF"/>
                </a:solidFill>
                <a:latin typeface="Arial" panose="020B0604020202020204" pitchFamily="34" charset="0"/>
                <a:cs typeface="Arial" panose="020B0604020202020204" pitchFamily="34" charset="0"/>
              </a:rPr>
              <a:t>data</a:t>
            </a:r>
            <a:r>
              <a:rPr lang="en-IN" b="1" dirty="0">
                <a:solidFill>
                  <a:srgbClr val="00B0F0"/>
                </a:solidFill>
                <a:latin typeface="Arial" panose="020B0604020202020204" pitchFamily="34" charset="0"/>
                <a:cs typeface="Arial" panose="020B0604020202020204" pitchFamily="34" charset="0"/>
              </a:rPr>
              <a:t> </a:t>
            </a:r>
            <a:r>
              <a:rPr lang="en-IN" b="1" dirty="0">
                <a:solidFill>
                  <a:srgbClr val="75DBFF"/>
                </a:solidFill>
                <a:latin typeface="Arial" panose="020B0604020202020204" pitchFamily="34" charset="0"/>
                <a:cs typeface="Arial" panose="020B0604020202020204" pitchFamily="34" charset="0"/>
              </a:rPr>
              <a:t>dictionary </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information_schema.table_constraints;</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information_schema.key_column_usage;</a:t>
            </a:r>
          </a:p>
          <a:p>
            <a:pPr>
              <a:lnSpc>
                <a:spcPct val="150000"/>
              </a:lnSpc>
            </a:pPr>
            <a:r>
              <a:rPr lang="en-IN" dirty="0">
                <a:solidFill>
                  <a:srgbClr val="00B0F0"/>
                </a:solidFill>
                <a:latin typeface="Arial" panose="020B0604020202020204" pitchFamily="34" charset="0"/>
                <a:cs typeface="Arial" panose="020B0604020202020204" pitchFamily="34" charset="0"/>
              </a:rPr>
              <a:t>information_schema.referential_constraints</a:t>
            </a:r>
          </a:p>
        </p:txBody>
      </p:sp>
    </p:spTree>
    <p:extLst>
      <p:ext uri="{BB962C8B-B14F-4D97-AF65-F5344CB8AC3E}">
        <p14:creationId xmlns:p14="http://schemas.microsoft.com/office/powerpoint/2010/main" val="15912997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5" name="Rectangle 4"/>
          <p:cNvSpPr/>
          <p:nvPr/>
        </p:nvSpPr>
        <p:spPr>
          <a:xfrm>
            <a:off x="76200" y="838200"/>
            <a:ext cx="899160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228600" y="1828800"/>
            <a:ext cx="8534400" cy="1200329"/>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DELETE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dirty="0">
                <a:solidFill>
                  <a:srgbClr val="999999"/>
                </a:solidFill>
                <a:latin typeface="Liberation Mono"/>
              </a:rPr>
              <a:t>[</a:t>
            </a:r>
            <a:r>
              <a:rPr lang="en-IN" dirty="0">
                <a:solidFill>
                  <a:srgbClr val="0077AA"/>
                </a:solidFill>
                <a:latin typeface="Liberation Mono"/>
              </a:rPr>
              <a:t>ON</a:t>
            </a:r>
            <a:r>
              <a:rPr lang="en-IN" dirty="0">
                <a:solidFill>
                  <a:srgbClr val="000000"/>
                </a:solidFill>
                <a:latin typeface="Liberation Mono"/>
              </a:rPr>
              <a:t> </a:t>
            </a:r>
            <a:r>
              <a:rPr lang="en-IN" dirty="0">
                <a:solidFill>
                  <a:srgbClr val="0077AA"/>
                </a:solidFill>
                <a:latin typeface="Liberation Mono"/>
              </a:rPr>
              <a:t>UPDATE</a:t>
            </a:r>
            <a:r>
              <a:rPr lang="en-IN" dirty="0">
                <a:solidFill>
                  <a:srgbClr val="000000"/>
                </a:solidFill>
                <a:latin typeface="Liberation Mono"/>
              </a:rPr>
              <a:t> </a:t>
            </a:r>
            <a:r>
              <a:rPr lang="en-IN" i="1" dirty="0">
                <a:solidFill>
                  <a:srgbClr val="000000"/>
                </a:solidFill>
                <a:latin typeface="Liberation Mono"/>
              </a:rPr>
              <a:t>reference_option</a:t>
            </a:r>
            <a:r>
              <a:rPr lang="en-IN" dirty="0">
                <a:solidFill>
                  <a:srgbClr val="999999"/>
                </a:solidFill>
                <a:latin typeface="Liberation Mono"/>
              </a:rPr>
              <a:t>]</a:t>
            </a:r>
            <a:r>
              <a:rPr lang="en-IN" dirty="0">
                <a:solidFill>
                  <a:srgbClr val="000000"/>
                </a:solidFill>
                <a:latin typeface="Liberation Mono"/>
              </a:rPr>
              <a:t> </a:t>
            </a:r>
          </a:p>
          <a:p>
            <a:r>
              <a:rPr lang="en-IN" i="1" dirty="0">
                <a:solidFill>
                  <a:srgbClr val="000000"/>
                </a:solidFill>
                <a:latin typeface="Liberation Mono"/>
              </a:rPr>
              <a:t>reference_option</a:t>
            </a:r>
            <a:r>
              <a:rPr lang="en-IN" dirty="0">
                <a:solidFill>
                  <a:srgbClr val="000000"/>
                </a:solidFill>
                <a:latin typeface="Liberation Mono"/>
              </a:rPr>
              <a:t>: </a:t>
            </a:r>
            <a:r>
              <a:rPr lang="en-IN" dirty="0">
                <a:solidFill>
                  <a:srgbClr val="0077AA"/>
                </a:solidFill>
                <a:latin typeface="Liberation Mono"/>
              </a:rPr>
              <a:t>RESTRICT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CASCADE</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NO</a:t>
            </a:r>
            <a:r>
              <a:rPr lang="en-IN" dirty="0">
                <a:solidFill>
                  <a:srgbClr val="000000"/>
                </a:solidFill>
                <a:latin typeface="Liberation Mono"/>
              </a:rPr>
              <a:t> </a:t>
            </a:r>
            <a:r>
              <a:rPr lang="en-IN" dirty="0">
                <a:solidFill>
                  <a:srgbClr val="0077AA"/>
                </a:solidFill>
                <a:latin typeface="Liberation Mono"/>
              </a:rPr>
              <a:t>ACTION</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0077AA"/>
                </a:solidFill>
                <a:latin typeface="Liberation Mono"/>
              </a:rPr>
              <a:t>DEFAULT</a:t>
            </a:r>
            <a:endParaRPr lang="en-IN" dirty="0"/>
          </a:p>
        </p:txBody>
      </p:sp>
      <p:sp>
        <p:nvSpPr>
          <p:cNvPr id="8" name="Rectangle 7"/>
          <p:cNvSpPr/>
          <p:nvPr/>
        </p:nvSpPr>
        <p:spPr>
          <a:xfrm>
            <a:off x="210786" y="3066871"/>
            <a:ext cx="8704613" cy="1200329"/>
          </a:xfrm>
          <a:prstGeom prst="rect">
            <a:avLst/>
          </a:prstGeom>
          <a:solidFill>
            <a:srgbClr val="FFC000"/>
          </a:solidFill>
        </p:spPr>
        <p:txBody>
          <a:bodyPr wrap="square">
            <a:spAutoFit/>
          </a:bodyPr>
          <a:lstStyle/>
          <a:p>
            <a:r>
              <a:rPr lang="en-IN" dirty="0"/>
              <a:t>When an UPDATE or DELETE operation affects a key value in the parent table that has matching rows in the child table, the result depends on the referential action specified using ON </a:t>
            </a:r>
            <a:r>
              <a:rPr lang="en-IN" dirty="0">
                <a:latin typeface="Arial" panose="020B0604020202020204" pitchFamily="34" charset="0"/>
                <a:cs typeface="Arial" panose="020B0604020202020204" pitchFamily="34" charset="0"/>
              </a:rPr>
              <a:t>UPDATE</a:t>
            </a:r>
            <a:r>
              <a:rPr lang="en-IN" dirty="0"/>
              <a:t> and ON DELETE sub clauses of the FOREIGN KEY clause.</a:t>
            </a:r>
          </a:p>
        </p:txBody>
      </p:sp>
      <p:sp>
        <p:nvSpPr>
          <p:cNvPr id="2" name="Rectangle 1"/>
          <p:cNvSpPr/>
          <p:nvPr/>
        </p:nvSpPr>
        <p:spPr>
          <a:xfrm>
            <a:off x="4648200" y="1516559"/>
            <a:ext cx="4114800" cy="769441"/>
          </a:xfrm>
          <a:prstGeom prst="rect">
            <a:avLst/>
          </a:prstGeom>
          <a:solidFill>
            <a:srgbClr val="0F5D3A"/>
          </a:solidFill>
        </p:spPr>
        <p:txBody>
          <a:bodyPr wrap="square">
            <a:spAutoFit/>
          </a:bodyPr>
          <a:lstStyle/>
          <a:p>
            <a:r>
              <a:rPr lang="en-IN" sz="2200" dirty="0">
                <a:solidFill>
                  <a:srgbClr val="FFC000"/>
                </a:solidFill>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Foreign Key</a:t>
            </a:r>
          </a:p>
        </p:txBody>
      </p:sp>
      <p:sp>
        <p:nvSpPr>
          <p:cNvPr id="6" name="Rectangle 5"/>
          <p:cNvSpPr/>
          <p:nvPr/>
        </p:nvSpPr>
        <p:spPr>
          <a:xfrm>
            <a:off x="228600" y="4495800"/>
            <a:ext cx="8610600" cy="369332"/>
          </a:xfrm>
          <a:prstGeom prst="rect">
            <a:avLst/>
          </a:prstGeom>
          <a:solidFill>
            <a:srgbClr val="476D59"/>
          </a:solidFill>
        </p:spPr>
        <p:txBody>
          <a:bodyPr wrap="square">
            <a:spAutoFit/>
          </a:bodyPr>
          <a:lstStyle/>
          <a:p>
            <a:r>
              <a:rPr lang="en-IN" b="1" dirty="0">
                <a:solidFill>
                  <a:schemeClr val="bg1"/>
                </a:solidFill>
                <a:latin typeface="Arial" panose="020B0604020202020204" pitchFamily="34" charset="0"/>
                <a:cs typeface="Arial" panose="020B0604020202020204" pitchFamily="34" charset="0"/>
              </a:rPr>
              <a:t>ALTER table E drop foreign key e_ibfk_1;</a:t>
            </a:r>
          </a:p>
        </p:txBody>
      </p:sp>
      <p:sp>
        <p:nvSpPr>
          <p:cNvPr id="7" name="Rectangle 6"/>
          <p:cNvSpPr/>
          <p:nvPr/>
        </p:nvSpPr>
        <p:spPr>
          <a:xfrm>
            <a:off x="76200" y="2971800"/>
            <a:ext cx="8991600" cy="1323439"/>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DELETE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TEMP</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 INT, fName varchar</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10</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FOREIGN KEY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REFERENCES 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id</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ON UPDATE CASCADE</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365860"/>
                </a:solidFill>
                <a:latin typeface="Arial" panose="020B0604020202020204" pitchFamily="34" charset="0"/>
                <a:cs typeface="Arial" panose="020B0604020202020204" pitchFamily="34" charset="0"/>
              </a:rPr>
              <a:t>ENGINE=InnoDB</a:t>
            </a:r>
            <a:r>
              <a:rPr lang="en-IN" sz="1600" dirty="0">
                <a:latin typeface="Arial" panose="020B0604020202020204" pitchFamily="34" charset="0"/>
                <a:cs typeface="Arial" panose="020B0604020202020204" pitchFamily="34" charset="0"/>
              </a:rPr>
              <a:t>;</a:t>
            </a:r>
          </a:p>
        </p:txBody>
      </p:sp>
      <p:sp>
        <p:nvSpPr>
          <p:cNvPr id="2" name="Rectangle 1"/>
          <p:cNvSpPr/>
          <p:nvPr/>
        </p:nvSpPr>
        <p:spPr>
          <a:xfrm>
            <a:off x="76200" y="685800"/>
            <a:ext cx="8915400" cy="2031325"/>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t>CASCADE: Delete or update the row from the parent table, and automatically delete or update the matching rows in the child table. Both ON DELETE CASCADE and ON UPDATE CASCADE are supported.</a:t>
            </a:r>
          </a:p>
          <a:p>
            <a:endParaRPr lang="en-IN" dirty="0"/>
          </a:p>
          <a:p>
            <a:pPr marL="285750" indent="-285750">
              <a:buFont typeface="Arial" panose="020B0604020202020204" pitchFamily="34" charset="0"/>
              <a:buChar char="•"/>
            </a:pPr>
            <a:r>
              <a:rPr lang="en-IN" dirty="0"/>
              <a:t>SET NULL: Delete or update the row from the parent table, and set the foreign key column or columns in the child table to NULL. Both ON DELETE SET NULL and ON UPDATE SET NULL clauses are supported.</a:t>
            </a:r>
          </a:p>
        </p:txBody>
      </p:sp>
      <p:sp>
        <p:nvSpPr>
          <p:cNvPr id="3" name="Rectangle 2"/>
          <p:cNvSpPr/>
          <p:nvPr/>
        </p:nvSpPr>
        <p:spPr>
          <a:xfrm>
            <a:off x="108858" y="5257800"/>
            <a:ext cx="8915400" cy="353943"/>
          </a:xfrm>
          <a:prstGeom prst="rect">
            <a:avLst/>
          </a:prstGeom>
        </p:spPr>
        <p:txBody>
          <a:bodyPr wrap="square">
            <a:spAutoFit/>
          </a:bodyPr>
          <a:lstStyle/>
          <a:p>
            <a:r>
              <a:rPr lang="en-IN" sz="1700" dirty="0">
                <a:solidFill>
                  <a:srgbClr val="C00000"/>
                </a:solidFill>
                <a:latin typeface="Arial" panose="020B0604020202020204" pitchFamily="34" charset="0"/>
                <a:cs typeface="Arial" panose="020B0604020202020204" pitchFamily="34" charset="0"/>
              </a:rPr>
              <a:t>ON</a:t>
            </a:r>
            <a:r>
              <a:rPr lang="en-IN" sz="1700" dirty="0"/>
              <a:t> </a:t>
            </a:r>
            <a:r>
              <a:rPr lang="en-IN" sz="1700" dirty="0">
                <a:solidFill>
                  <a:srgbClr val="C00000"/>
                </a:solidFill>
                <a:latin typeface="Arial" panose="020B0604020202020204" pitchFamily="34" charset="0"/>
                <a:cs typeface="Arial" panose="020B0604020202020204" pitchFamily="34" charset="0"/>
              </a:rPr>
              <a:t>DELETE or ON UPDATE that is not specified, the default action is always RESTRICT</a:t>
            </a:r>
            <a:r>
              <a:rPr lang="en-IN" sz="1700" dirty="0"/>
              <a:t>.</a:t>
            </a:r>
          </a:p>
        </p:txBody>
      </p:sp>
    </p:spTree>
    <p:extLst>
      <p:ext uri="{BB962C8B-B14F-4D97-AF65-F5344CB8AC3E}">
        <p14:creationId xmlns:p14="http://schemas.microsoft.com/office/powerpoint/2010/main" val="16737182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What is the meaning of </a:t>
            </a:r>
          </a:p>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8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57200"/>
            <a:ext cx="8864252" cy="5638800"/>
          </a:xfrm>
          <a:prstGeom prst="rect">
            <a:avLst/>
          </a:prstGeom>
        </p:spPr>
      </p:pic>
    </p:spTree>
    <p:extLst>
      <p:ext uri="{BB962C8B-B14F-4D97-AF65-F5344CB8AC3E}">
        <p14:creationId xmlns:p14="http://schemas.microsoft.com/office/powerpoint/2010/main" val="5879902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 – Check</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Unfortunately, MySQL does not support CHECK constraint. Actually, MySQL accepts the CHECK clause in the CREATE TABLE statement but it ignores it silently.</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98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878681"/>
            <a:ext cx="8839200" cy="3785652"/>
          </a:xfrm>
          <a:prstGeom prst="rect">
            <a:avLst/>
          </a:prstGeom>
          <a:solidFill>
            <a:srgbClr val="EFEF03"/>
          </a:solidFill>
        </p:spPr>
        <p:txBody>
          <a:bodyPr wrap="square">
            <a:spAutoFit/>
          </a:bodyPr>
          <a:lstStyle/>
          <a:p>
            <a:pPr marL="285750" indent="-285750">
              <a:buFont typeface="Arial" panose="020B0604020202020204" pitchFamily="34" charset="0"/>
              <a:buChar char="•"/>
            </a:pP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applies only to integer and floating-point types.</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There can be only one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per table, it must be indexed, and it cannot have a DEFAULT value.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works properly only if it contains positive values.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The  AUTO_INCREMENT column must be indexed, which means it can be either PRIMARY KEY or UNIQUE index.</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When you insert a value of NULL or 0 into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column, the column is set to the next sequence value.</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Use </a:t>
            </a:r>
            <a:r>
              <a:rPr lang="en-IN" sz="1600" b="1" i="1" dirty="0">
                <a:latin typeface="Arial" panose="020B0604020202020204" pitchFamily="34" charset="0"/>
                <a:cs typeface="Arial" panose="020B0604020202020204" pitchFamily="34" charset="0"/>
              </a:rPr>
              <a:t>LAST_INSERT_ID</a:t>
            </a:r>
            <a:r>
              <a:rPr lang="en-IN" sz="1600" dirty="0">
                <a:latin typeface="Arial" panose="020B0604020202020204" pitchFamily="34" charset="0"/>
                <a:cs typeface="Arial" panose="020B0604020202020204" pitchFamily="34" charset="0"/>
              </a:rPr>
              <a:t>() function to find the row that contains the most recent </a:t>
            </a:r>
            <a:r>
              <a:rPr lang="en-IN" sz="1600" b="1" i="1" dirty="0">
                <a:latin typeface="Arial" panose="020B0604020202020204" pitchFamily="34" charset="0"/>
                <a:cs typeface="Arial" panose="020B0604020202020204" pitchFamily="34" charset="0"/>
              </a:rPr>
              <a:t>AUTO_INCREMENT</a:t>
            </a:r>
            <a:r>
              <a:rPr lang="en-IN" sz="1600" dirty="0">
                <a:latin typeface="Arial" panose="020B0604020202020204" pitchFamily="34" charset="0"/>
                <a:cs typeface="Arial" panose="020B0604020202020204" pitchFamily="34" charset="0"/>
              </a:rPr>
              <a:t> value</a:t>
            </a:r>
          </a:p>
        </p:txBody>
      </p:sp>
      <p:sp>
        <p:nvSpPr>
          <p:cNvPr id="3" name="Rectangle 2"/>
          <p:cNvSpPr/>
          <p:nvPr/>
        </p:nvSpPr>
        <p:spPr>
          <a:xfrm>
            <a:off x="76200" y="4800600"/>
            <a:ext cx="3516086" cy="140038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t> </a:t>
            </a:r>
            <a:r>
              <a:rPr lang="en-IN" sz="1700" i="1" dirty="0">
                <a:solidFill>
                  <a:srgbClr val="EE9900"/>
                </a:solidFill>
                <a:latin typeface="Gill Sans MT (Body)"/>
              </a:rPr>
              <a:t>@@</a:t>
            </a:r>
            <a:r>
              <a:rPr lang="en-IN" sz="1700" dirty="0">
                <a:solidFill>
                  <a:srgbClr val="E0D612"/>
                </a:solidFill>
                <a:latin typeface="Liberation Mono"/>
                <a:cs typeface="Arial" panose="020B0604020202020204" pitchFamily="34" charset="0"/>
              </a:rPr>
              <a:t>IDENTITY</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LAST_INSERT_ID()</a:t>
            </a: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rPr>
              <a:t>SET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E0D612"/>
                </a:solidFill>
                <a:latin typeface="Liberation Mono"/>
                <a:cs typeface="Arial" panose="020B0604020202020204" pitchFamily="34" charset="0"/>
              </a:rPr>
              <a:t>INSERT_ID = 7</a:t>
            </a:r>
            <a:endParaRPr lang="en-IN" sz="1700"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63286" y="115669"/>
            <a:ext cx="3429000" cy="646331"/>
          </a:xfrm>
          <a:prstGeom prst="rect">
            <a:avLst/>
          </a:prstGeom>
          <a:solidFill>
            <a:srgbClr val="CFFF21"/>
          </a:solidFill>
        </p:spPr>
        <p:txBody>
          <a:bodyPr wrap="square">
            <a:spAutoFit/>
          </a:bodyPr>
          <a:lstStyle/>
          <a:p>
            <a:r>
              <a:rPr lang="en-IN" i="1" dirty="0">
                <a:latin typeface="Arial" panose="020B0604020202020204" pitchFamily="34" charset="0"/>
                <a:ea typeface="Times New Roman" panose="02020603050405020304" pitchFamily="18" charset="0"/>
                <a:cs typeface="Arial" panose="020B0604020202020204" pitchFamily="34" charset="0"/>
              </a:rPr>
              <a:t>IDENTITY</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is a synonym to the </a:t>
            </a:r>
            <a:r>
              <a:rPr lang="en-IN" i="1" dirty="0">
                <a:latin typeface="Arial" panose="020B0604020202020204" pitchFamily="34" charset="0"/>
                <a:ea typeface="Times New Roman" panose="02020603050405020304" pitchFamily="18" charset="0"/>
                <a:cs typeface="Arial" panose="020B0604020202020204" pitchFamily="34" charset="0"/>
              </a:rPr>
              <a:t>LAST_INSERT_ID</a:t>
            </a:r>
            <a:r>
              <a:rPr lang="en-IN" dirty="0">
                <a:latin typeface="Arial" panose="020B0604020202020204" pitchFamily="34" charset="0"/>
                <a:cs typeface="Arial" panose="020B0604020202020204" pitchFamily="34" charset="0"/>
              </a:rPr>
              <a:t> variable.</a:t>
            </a:r>
          </a:p>
        </p:txBody>
      </p:sp>
      <p:sp>
        <p:nvSpPr>
          <p:cNvPr id="6" name="Rectangle 5"/>
          <p:cNvSpPr/>
          <p:nvPr/>
        </p:nvSpPr>
        <p:spPr>
          <a:xfrm>
            <a:off x="3505200" y="4754155"/>
            <a:ext cx="5551714" cy="1200329"/>
          </a:xfrm>
          <a:prstGeom prst="rect">
            <a:avLst/>
          </a:prstGeom>
        </p:spPr>
        <p:txBody>
          <a:bodyPr wrap="square">
            <a:spAutoFit/>
          </a:bodyPr>
          <a:lstStyle/>
          <a:p>
            <a:pPr algn="just"/>
            <a:r>
              <a:rPr lang="en-IN" dirty="0">
                <a:solidFill>
                  <a:srgbClr val="0070C0"/>
                </a:solidFill>
                <a:latin typeface="Segoe UI Light" panose="020B0502040204020203" pitchFamily="34" charset="0"/>
                <a:cs typeface="Segoe UI Light" panose="020B0502040204020203" pitchFamily="34" charset="0"/>
              </a:rPr>
              <a:t>There can be only one AUTO_INCREMENT column per table, it must be indexed, and it cannot have a DEFAULT value. An AUTO_INCREMENT column works properly only if it contains only positive values.</a:t>
            </a:r>
          </a:p>
        </p:txBody>
      </p:sp>
    </p:spTree>
    <p:extLst>
      <p:ext uri="{BB962C8B-B14F-4D97-AF65-F5344CB8AC3E}">
        <p14:creationId xmlns:p14="http://schemas.microsoft.com/office/powerpoint/2010/main" val="12691357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938992"/>
          </a:xfrm>
          <a:prstGeom prst="rect">
            <a:avLst/>
          </a:prstGeom>
          <a:solidFill>
            <a:schemeClr val="accent4">
              <a:lumMod val="40000"/>
              <a:lumOff val="60000"/>
            </a:schemeClr>
          </a:solid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128649" y="3154617"/>
            <a:ext cx="8839200" cy="1015663"/>
          </a:xfrm>
          <a:prstGeom prst="rect">
            <a:avLst/>
          </a:prstGeom>
          <a:noFill/>
        </p:spPr>
        <p:txBody>
          <a:bodyPr wrap="square">
            <a:spAutoFit/>
          </a:bodyPr>
          <a:lstStyle/>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auto_increment_offset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5</a:t>
            </a:r>
            <a:endParaRPr lang="en-IN" sz="2000" dirty="0">
              <a:solidFill>
                <a:srgbClr val="0089A4"/>
              </a:solidFill>
            </a:endParaRPr>
          </a:p>
          <a:p>
            <a:endParaRPr lang="en-IN" sz="2000" dirty="0">
              <a:solidFill>
                <a:srgbClr val="0089A4"/>
              </a:solidFill>
            </a:endParaRPr>
          </a:p>
          <a:p>
            <a:r>
              <a:rPr lang="en-IN" sz="2000" dirty="0">
                <a:solidFill>
                  <a:srgbClr val="0077AA"/>
                </a:solidFill>
                <a:latin typeface="Gill Sans MT (Body)"/>
              </a:rPr>
              <a:t>SET</a:t>
            </a:r>
            <a:r>
              <a:rPr lang="en-IN" sz="2000" dirty="0">
                <a:solidFill>
                  <a:srgbClr val="0089A4"/>
                </a:solidFill>
              </a:rPr>
              <a:t> </a:t>
            </a:r>
            <a:r>
              <a:rPr lang="en-IN" sz="2000" i="1" dirty="0">
                <a:solidFill>
                  <a:srgbClr val="EE9900"/>
                </a:solidFill>
                <a:latin typeface="Gill Sans MT (Body)"/>
              </a:rPr>
              <a:t>@@</a:t>
            </a:r>
            <a:r>
              <a:rPr lang="en-IN" sz="2000" dirty="0">
                <a:solidFill>
                  <a:schemeClr val="accent5">
                    <a:lumMod val="75000"/>
                  </a:schemeClr>
                </a:solidFill>
              </a:rPr>
              <a:t>session</a:t>
            </a:r>
            <a:r>
              <a:rPr lang="en-IN" sz="2000" dirty="0"/>
              <a:t>.</a:t>
            </a:r>
            <a:r>
              <a:rPr lang="en-IN" sz="2000" dirty="0">
                <a:solidFill>
                  <a:srgbClr val="E0D612"/>
                </a:solidFill>
                <a:latin typeface="Liberation Mono"/>
                <a:cs typeface="Arial" panose="020B0604020202020204" pitchFamily="34" charset="0"/>
              </a:rPr>
              <a:t>auto_increment_increment</a:t>
            </a:r>
            <a:r>
              <a:rPr lang="en-IN" sz="2000" dirty="0">
                <a:solidFill>
                  <a:srgbClr val="0089A4"/>
                </a:solidFill>
              </a:rPr>
              <a:t> </a:t>
            </a:r>
            <a:r>
              <a:rPr lang="en-IN" sz="2000" dirty="0">
                <a:solidFill>
                  <a:schemeClr val="accent5">
                    <a:lumMod val="75000"/>
                  </a:schemeClr>
                </a:solidFill>
                <a:latin typeface="Liberation Mono"/>
                <a:cs typeface="Arial" panose="020B0604020202020204" pitchFamily="34" charset="0"/>
              </a:rPr>
              <a:t>=</a:t>
            </a:r>
            <a:r>
              <a:rPr lang="en-IN" sz="2000" dirty="0">
                <a:solidFill>
                  <a:srgbClr val="0089A4"/>
                </a:solidFill>
              </a:rPr>
              <a:t> </a:t>
            </a:r>
            <a:r>
              <a:rPr lang="en-IN" sz="2000" dirty="0">
                <a:solidFill>
                  <a:srgbClr val="92D050"/>
                </a:solidFill>
              </a:rPr>
              <a:t>10</a:t>
            </a:r>
            <a:endParaRPr lang="en-IN" sz="2000" dirty="0">
              <a:solidFill>
                <a:srgbClr val="0089A4"/>
              </a:solidFill>
            </a:endParaRPr>
          </a:p>
        </p:txBody>
      </p:sp>
      <p:sp>
        <p:nvSpPr>
          <p:cNvPr id="2" name="Rectangle 1"/>
          <p:cNvSpPr/>
          <p:nvPr/>
        </p:nvSpPr>
        <p:spPr>
          <a:xfrm>
            <a:off x="152400" y="4876800"/>
            <a:ext cx="5051768" cy="369332"/>
          </a:xfrm>
          <a:prstGeom prst="rect">
            <a:avLst/>
          </a:prstGeom>
        </p:spPr>
        <p:txBody>
          <a:bodyPr wrap="non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598582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AUTO_INCREMENT</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1200329"/>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affects handling of </a:t>
            </a:r>
            <a:r>
              <a:rPr lang="en-IN" i="1" dirty="0">
                <a:latin typeface="Arial" panose="020B0604020202020204" pitchFamily="34" charset="0"/>
                <a:cs typeface="Arial" panose="020B0604020202020204" pitchFamily="34" charset="0"/>
              </a:rPr>
              <a:t>AUTO_INCREMENT</a:t>
            </a:r>
            <a:r>
              <a:rPr lang="en-IN" dirty="0">
                <a:latin typeface="Arial" panose="020B0604020202020204" pitchFamily="34" charset="0"/>
                <a:cs typeface="Arial" panose="020B0604020202020204" pitchFamily="34" charset="0"/>
              </a:rPr>
              <a:t> columns. Normally, you generate the next sequence number for the column by inserting either NULL or 0 into it. </a:t>
            </a:r>
            <a:r>
              <a:rPr lang="en-IN" i="1" dirty="0">
                <a:latin typeface="Arial" panose="020B0604020202020204" pitchFamily="34" charset="0"/>
                <a:cs typeface="Arial" panose="020B0604020202020204" pitchFamily="34" charset="0"/>
              </a:rPr>
              <a:t>NO_AUTO_VALUE_ON_ZERO</a:t>
            </a:r>
            <a:r>
              <a:rPr lang="en-IN" dirty="0">
                <a:latin typeface="Arial" panose="020B0604020202020204" pitchFamily="34" charset="0"/>
                <a:cs typeface="Arial" panose="020B0604020202020204" pitchFamily="34" charset="0"/>
              </a:rPr>
              <a:t> suppresses this behaviour for 0 so that only NULL generates the next sequence number.</a:t>
            </a:r>
          </a:p>
        </p:txBody>
      </p:sp>
      <p:sp>
        <p:nvSpPr>
          <p:cNvPr id="5" name="Rectangle 4"/>
          <p:cNvSpPr/>
          <p:nvPr/>
        </p:nvSpPr>
        <p:spPr>
          <a:xfrm>
            <a:off x="152400" y="2429470"/>
            <a:ext cx="8839200" cy="830997"/>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3355280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803737"/>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6" name="Rectangle 5"/>
          <p:cNvSpPr/>
          <p:nvPr/>
        </p:nvSpPr>
        <p:spPr>
          <a:xfrm>
            <a:off x="110065" y="2667000"/>
            <a:ext cx="8881533" cy="1477328"/>
          </a:xfrm>
          <a:prstGeom prst="rect">
            <a:avLst/>
          </a:prstGeom>
        </p:spPr>
        <p:txBody>
          <a:bodyPr wrap="square">
            <a:spAutoFit/>
          </a:bodyPr>
          <a:lstStyle/>
          <a:p>
            <a:pPr marL="285750" indent="-285750">
              <a:buFont typeface="Arial" panose="020B0604020202020204" pitchFamily="34" charset="0"/>
              <a:buChar char="•"/>
            </a:pPr>
            <a:r>
              <a:rPr lang="en-IN" b="1" dirty="0"/>
              <a:t>VIRTUAL</a:t>
            </a:r>
            <a:r>
              <a:rPr lang="en-IN" dirty="0"/>
              <a:t>: Column values are not stored, but are evaluated when rows are read, immediately after any BEFORE triggers. A virtual column takes no storage.</a:t>
            </a:r>
          </a:p>
          <a:p>
            <a:endParaRPr lang="en-IN" dirty="0"/>
          </a:p>
          <a:p>
            <a:pPr marL="285750" indent="-285750">
              <a:buFont typeface="Arial" panose="020B0604020202020204" pitchFamily="34" charset="0"/>
              <a:buChar char="•"/>
            </a:pPr>
            <a:r>
              <a:rPr lang="en-IN" b="1" dirty="0"/>
              <a:t>STORED</a:t>
            </a:r>
            <a:r>
              <a:rPr lang="en-IN" dirty="0"/>
              <a:t>: Column values are evaluated and stored when rows are inserted or updated. A stored column does require storage space and can be indexed.</a:t>
            </a:r>
          </a:p>
        </p:txBody>
      </p:sp>
      <p:sp>
        <p:nvSpPr>
          <p:cNvPr id="9" name="Rectangle 8"/>
          <p:cNvSpPr/>
          <p:nvPr/>
        </p:nvSpPr>
        <p:spPr>
          <a:xfrm>
            <a:off x="152400" y="4876800"/>
            <a:ext cx="8839198" cy="1200329"/>
          </a:xfrm>
          <a:prstGeom prst="rect">
            <a:avLst/>
          </a:prstGeom>
        </p:spPr>
        <p:txBody>
          <a:bodyPr wrap="square">
            <a:spAutoFit/>
          </a:bodyPr>
          <a:lstStyle/>
          <a:p>
            <a:r>
              <a:rPr lang="en-IN" dirty="0">
                <a:solidFill>
                  <a:srgbClr val="0077AA"/>
                </a:solidFill>
                <a:latin typeface="Liberation Mono"/>
              </a:rPr>
              <a:t>CREATE</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triangle </a:t>
            </a:r>
            <a:r>
              <a:rPr lang="en-IN" dirty="0">
                <a:solidFill>
                  <a:srgbClr val="999999"/>
                </a:solidFill>
                <a:latin typeface="Liberation Mono"/>
              </a:rPr>
              <a:t>(</a:t>
            </a:r>
          </a:p>
          <a:p>
            <a:r>
              <a:rPr lang="en-IN" dirty="0">
                <a:solidFill>
                  <a:srgbClr val="000000"/>
                </a:solidFill>
                <a:latin typeface="Liberation Mono"/>
              </a:rPr>
              <a:t>sidea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sideb </a:t>
            </a:r>
            <a:r>
              <a:rPr lang="en-IN" dirty="0">
                <a:solidFill>
                  <a:srgbClr val="834689"/>
                </a:solidFill>
                <a:latin typeface="Liberation Mono"/>
              </a:rPr>
              <a:t>DOUBLE</a:t>
            </a:r>
            <a:r>
              <a:rPr lang="en-IN" dirty="0">
                <a:solidFill>
                  <a:srgbClr val="999999"/>
                </a:solidFill>
                <a:latin typeface="Liberation Mono"/>
              </a:rPr>
              <a:t>,</a:t>
            </a:r>
            <a:r>
              <a:rPr lang="en-IN" dirty="0">
                <a:solidFill>
                  <a:srgbClr val="000000"/>
                </a:solidFill>
                <a:latin typeface="Liberation Mono"/>
              </a:rPr>
              <a:t> </a:t>
            </a:r>
          </a:p>
          <a:p>
            <a:r>
              <a:rPr lang="en-IN" dirty="0">
                <a:solidFill>
                  <a:srgbClr val="000000"/>
                </a:solidFill>
                <a:latin typeface="Liberation Mono"/>
              </a:rPr>
              <a:t>sidec </a:t>
            </a:r>
            <a:r>
              <a:rPr lang="en-IN" dirty="0">
                <a:solidFill>
                  <a:srgbClr val="834689"/>
                </a:solidFill>
                <a:latin typeface="Liberation Mono"/>
              </a:rPr>
              <a:t>DOUBLE</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dirty="0">
                <a:solidFill>
                  <a:srgbClr val="DD4A68"/>
                </a:solidFill>
                <a:latin typeface="Liberation Mono"/>
              </a:rPr>
              <a:t>SQRT</a:t>
            </a:r>
            <a:r>
              <a:rPr lang="en-IN" dirty="0">
                <a:solidFill>
                  <a:srgbClr val="999999"/>
                </a:solidFill>
                <a:latin typeface="Liberation Mono"/>
              </a:rPr>
              <a:t>(</a:t>
            </a:r>
            <a:r>
              <a:rPr lang="en-IN" dirty="0">
                <a:solidFill>
                  <a:srgbClr val="000000"/>
                </a:solidFill>
                <a:latin typeface="Liberation Mono"/>
              </a:rPr>
              <a:t>sidea </a:t>
            </a:r>
            <a:r>
              <a:rPr lang="en-IN" dirty="0">
                <a:solidFill>
                  <a:srgbClr val="A67F59"/>
                </a:solidFill>
                <a:latin typeface="Liberation Mono"/>
              </a:rPr>
              <a:t>*</a:t>
            </a:r>
            <a:r>
              <a:rPr lang="en-IN" dirty="0">
                <a:solidFill>
                  <a:srgbClr val="000000"/>
                </a:solidFill>
                <a:latin typeface="Liberation Mono"/>
              </a:rPr>
              <a:t> sidea </a:t>
            </a:r>
            <a:r>
              <a:rPr lang="en-IN" dirty="0">
                <a:solidFill>
                  <a:srgbClr val="A67F59"/>
                </a:solidFill>
                <a:latin typeface="Liberation Mono"/>
              </a:rPr>
              <a:t>+</a:t>
            </a:r>
            <a:r>
              <a:rPr lang="en-IN" dirty="0">
                <a:solidFill>
                  <a:srgbClr val="000000"/>
                </a:solidFill>
                <a:latin typeface="Liberation Mono"/>
              </a:rPr>
              <a:t> sideb </a:t>
            </a:r>
            <a:r>
              <a:rPr lang="en-IN" dirty="0">
                <a:solidFill>
                  <a:srgbClr val="A67F59"/>
                </a:solidFill>
                <a:latin typeface="Liberation Mono"/>
              </a:rPr>
              <a:t>*</a:t>
            </a:r>
            <a:r>
              <a:rPr lang="en-IN" dirty="0">
                <a:solidFill>
                  <a:srgbClr val="000000"/>
                </a:solidFill>
                <a:latin typeface="Liberation Mono"/>
              </a:rPr>
              <a:t> sideb</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endParaRPr lang="en-IN" dirty="0"/>
          </a:p>
        </p:txBody>
      </p:sp>
      <p:sp>
        <p:nvSpPr>
          <p:cNvPr id="11" name="Rectangle 10"/>
          <p:cNvSpPr/>
          <p:nvPr/>
        </p:nvSpPr>
        <p:spPr>
          <a:xfrm>
            <a:off x="162277" y="4386660"/>
            <a:ext cx="8819443" cy="400110"/>
          </a:xfrm>
          <a:prstGeom prst="rect">
            <a:avLst/>
          </a:prstGeom>
        </p:spPr>
        <p:txBody>
          <a:bodyPr wrap="square">
            <a:spAutoFit/>
          </a:bodyPr>
          <a:lstStyle/>
          <a:p>
            <a:r>
              <a:rPr lang="en-IN" sz="2000" dirty="0">
                <a:solidFill>
                  <a:srgbClr val="669900"/>
                </a:solidFill>
                <a:latin typeface="Liberation Mono"/>
              </a:rPr>
              <a:t>Note: The</a:t>
            </a:r>
            <a:r>
              <a:rPr lang="en-IN" sz="2000" dirty="0">
                <a:latin typeface="Liberation Mono"/>
              </a:rPr>
              <a:t> </a:t>
            </a:r>
            <a:r>
              <a:rPr lang="en-IN" sz="2000" dirty="0">
                <a:solidFill>
                  <a:srgbClr val="669900"/>
                </a:solidFill>
                <a:latin typeface="Liberation Mono"/>
              </a:rPr>
              <a:t>default</a:t>
            </a:r>
            <a:r>
              <a:rPr lang="en-IN" sz="2000" dirty="0">
                <a:latin typeface="Liberation Mono"/>
              </a:rPr>
              <a:t> </a:t>
            </a:r>
            <a:r>
              <a:rPr lang="en-IN" sz="2000" dirty="0">
                <a:solidFill>
                  <a:srgbClr val="669900"/>
                </a:solidFill>
                <a:latin typeface="Liberation Mono"/>
              </a:rPr>
              <a:t>is VIRTUAL if neither keyword is specified.</a:t>
            </a:r>
          </a:p>
        </p:txBody>
      </p:sp>
    </p:spTree>
    <p:extLst>
      <p:ext uri="{BB962C8B-B14F-4D97-AF65-F5344CB8AC3E}">
        <p14:creationId xmlns:p14="http://schemas.microsoft.com/office/powerpoint/2010/main" val="34846870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Virtual column - GENERATED ALWAYS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762000"/>
            <a:ext cx="8839200" cy="923330"/>
          </a:xfrm>
          <a:prstGeom prst="rect">
            <a:avLst/>
          </a:prstGeom>
          <a:solidFill>
            <a:srgbClr val="FEF810"/>
          </a:solidFill>
        </p:spPr>
        <p:txBody>
          <a:bodyPr wrap="square">
            <a:spAutoFit/>
          </a:bodyPr>
          <a:lstStyle/>
          <a:p>
            <a:r>
              <a:rPr lang="en-IN" i="1" dirty="0">
                <a:latin typeface="Arial" panose="020B0604020202020204" pitchFamily="34" charset="0"/>
                <a:cs typeface="Arial" panose="020B0604020202020204" pitchFamily="34" charset="0"/>
              </a:rPr>
              <a:t>CREATE TABLE supports the specification of generated columns. Values of a generated column are computed from an expression included in the column definition.</a:t>
            </a:r>
            <a:endParaRPr lang="en-IN" dirty="0">
              <a:latin typeface="Arial" panose="020B0604020202020204" pitchFamily="34" charset="0"/>
              <a:cs typeface="Arial" panose="020B0604020202020204" pitchFamily="34" charset="0"/>
            </a:endParaRPr>
          </a:p>
        </p:txBody>
      </p:sp>
      <p:sp>
        <p:nvSpPr>
          <p:cNvPr id="2" name="Rectangle 1"/>
          <p:cNvSpPr/>
          <p:nvPr/>
        </p:nvSpPr>
        <p:spPr>
          <a:xfrm>
            <a:off x="135466" y="1905000"/>
            <a:ext cx="8856133" cy="646331"/>
          </a:xfrm>
          <a:prstGeom prst="rect">
            <a:avLst/>
          </a:prstGeom>
        </p:spPr>
        <p:txBody>
          <a:bodyPr wrap="square">
            <a:spAutoFit/>
          </a:bodyPr>
          <a:lstStyle/>
          <a:p>
            <a:r>
              <a:rPr lang="en-IN" i="1" dirty="0">
                <a:solidFill>
                  <a:srgbClr val="000000"/>
                </a:solidFill>
                <a:latin typeface="Liberation Mono"/>
              </a:rPr>
              <a:t>col_name</a:t>
            </a:r>
            <a:r>
              <a:rPr lang="en-IN" dirty="0">
                <a:solidFill>
                  <a:srgbClr val="000000"/>
                </a:solidFill>
                <a:latin typeface="Liberation Mono"/>
              </a:rPr>
              <a:t> </a:t>
            </a:r>
            <a:r>
              <a:rPr lang="en-IN" i="1" dirty="0">
                <a:solidFill>
                  <a:srgbClr val="000000"/>
                </a:solidFill>
                <a:latin typeface="Liberation Mono"/>
              </a:rPr>
              <a:t>data_type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GENERATED</a:t>
            </a:r>
            <a:r>
              <a:rPr lang="en-IN" dirty="0">
                <a:solidFill>
                  <a:srgbClr val="000000"/>
                </a:solidFill>
                <a:latin typeface="Liberation Mono"/>
              </a:rPr>
              <a:t> </a:t>
            </a:r>
            <a:r>
              <a:rPr lang="en-IN" dirty="0">
                <a:solidFill>
                  <a:srgbClr val="0077AA"/>
                </a:solidFill>
                <a:latin typeface="Liberation Mono"/>
              </a:rPr>
              <a:t>ALWAYS</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a:t>
            </a:r>
            <a:r>
              <a:rPr lang="en-IN" dirty="0">
                <a:solidFill>
                  <a:srgbClr val="999999"/>
                </a:solidFill>
                <a:latin typeface="Liberation Mono"/>
              </a:rPr>
              <a:t>(</a:t>
            </a:r>
            <a:r>
              <a:rPr lang="en-IN" i="1" dirty="0">
                <a:solidFill>
                  <a:srgbClr val="000000"/>
                </a:solidFill>
                <a:latin typeface="Liberation Mono"/>
              </a:rPr>
              <a:t>expression</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VIRTUAL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STORED</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NOT</a:t>
            </a:r>
            <a:r>
              <a:rPr lang="en-IN" dirty="0">
                <a:solidFill>
                  <a:srgbClr val="000000"/>
                </a:solidFill>
                <a:latin typeface="Liberation Mono"/>
              </a:rPr>
              <a:t> </a:t>
            </a:r>
            <a:r>
              <a:rPr lang="en-IN" dirty="0">
                <a:solidFill>
                  <a:srgbClr val="990055"/>
                </a:solidFill>
                <a:latin typeface="Liberation Mono"/>
              </a:rPr>
              <a:t>NULL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NULL</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UNIQUE</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PRIMARY</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KEY</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COMMENT</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string</a:t>
            </a:r>
            <a:r>
              <a:rPr lang="en-IN" dirty="0">
                <a:solidFill>
                  <a:srgbClr val="669900"/>
                </a:solidFill>
                <a:latin typeface="Liberation Mono"/>
              </a:rPr>
              <a:t>'</a:t>
            </a:r>
            <a:r>
              <a:rPr lang="en-IN" dirty="0">
                <a:solidFill>
                  <a:srgbClr val="999999"/>
                </a:solidFill>
                <a:latin typeface="Liberation Mono"/>
              </a:rPr>
              <a:t>]</a:t>
            </a:r>
            <a:endParaRPr lang="en-IN" dirty="0"/>
          </a:p>
        </p:txBody>
      </p:sp>
      <p:sp>
        <p:nvSpPr>
          <p:cNvPr id="8" name="Rectangle 7"/>
          <p:cNvSpPr/>
          <p:nvPr/>
        </p:nvSpPr>
        <p:spPr>
          <a:xfrm>
            <a:off x="228600" y="2887288"/>
            <a:ext cx="6172200" cy="646331"/>
          </a:xfrm>
          <a:prstGeom prst="rect">
            <a:avLst/>
          </a:prstGeom>
          <a:solidFill>
            <a:schemeClr val="tx1"/>
          </a:solidFill>
        </p:spPr>
        <p:txBody>
          <a:bodyPr wrap="square">
            <a:spAutoFit/>
          </a:bodyPr>
          <a:lstStyle/>
          <a:p>
            <a:r>
              <a:rPr lang="en-IN" i="1" dirty="0">
                <a:solidFill>
                  <a:srgbClr val="CFFF21"/>
                </a:solidFill>
              </a:rPr>
              <a:t>Triggers cannot use NEW.col_name or use OLD.col_name to refer to generated columns.</a:t>
            </a:r>
          </a:p>
        </p:txBody>
      </p:sp>
      <p:sp>
        <p:nvSpPr>
          <p:cNvPr id="5" name="Rectangle 4"/>
          <p:cNvSpPr/>
          <p:nvPr/>
        </p:nvSpPr>
        <p:spPr>
          <a:xfrm>
            <a:off x="166255" y="3885411"/>
            <a:ext cx="8828313" cy="1477328"/>
          </a:xfrm>
          <a:prstGeom prst="rect">
            <a:avLst/>
          </a:prstGeom>
        </p:spPr>
        <p:txBody>
          <a:bodyPr wrap="square">
            <a:spAutoFit/>
          </a:bodyPr>
          <a:lstStyle/>
          <a:p>
            <a:r>
              <a:rPr lang="en-IN" b="1" dirty="0"/>
              <a:t>CREATE TABLE ... LIKE</a:t>
            </a:r>
            <a:r>
              <a:rPr lang="en-IN" dirty="0"/>
              <a:t>, the destination table </a:t>
            </a:r>
            <a:r>
              <a:rPr lang="en-IN" i="1" dirty="0">
                <a:solidFill>
                  <a:srgbClr val="0089A4"/>
                </a:solidFill>
              </a:rPr>
              <a:t>preserves generated column information</a:t>
            </a:r>
            <a:r>
              <a:rPr lang="en-IN" dirty="0"/>
              <a:t> from the original table.</a:t>
            </a:r>
          </a:p>
          <a:p>
            <a:endParaRPr lang="en-IN" dirty="0"/>
          </a:p>
          <a:p>
            <a:r>
              <a:rPr lang="en-IN" b="1" dirty="0"/>
              <a:t>CREATE TABLE ... SELECT</a:t>
            </a:r>
            <a:r>
              <a:rPr lang="en-IN" dirty="0"/>
              <a:t>, the destination table </a:t>
            </a:r>
            <a:r>
              <a:rPr lang="en-IN" i="1" dirty="0">
                <a:solidFill>
                  <a:srgbClr val="0089A4"/>
                </a:solidFill>
              </a:rPr>
              <a:t>does not preserves generated column information</a:t>
            </a:r>
            <a:r>
              <a:rPr lang="en-IN" dirty="0"/>
              <a:t> from the original table.</a:t>
            </a:r>
          </a:p>
        </p:txBody>
      </p:sp>
    </p:spTree>
    <p:extLst>
      <p:ext uri="{BB962C8B-B14F-4D97-AF65-F5344CB8AC3E}">
        <p14:creationId xmlns:p14="http://schemas.microsoft.com/office/powerpoint/2010/main" val="28495399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zerofill column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28649" y="880408"/>
            <a:ext cx="8839200" cy="1015663"/>
          </a:xfrm>
          <a:prstGeom prst="rect">
            <a:avLst/>
          </a:prstGeom>
          <a:solidFill>
            <a:schemeClr val="accent4">
              <a:lumMod val="40000"/>
              <a:lumOff val="60000"/>
            </a:schemeClr>
          </a:solidFill>
        </p:spPr>
        <p:txBody>
          <a:bodyPr wrap="square">
            <a:spAutoFit/>
          </a:bodyPr>
          <a:lstStyle/>
          <a:p>
            <a:pPr algn="just"/>
            <a:r>
              <a:rPr lang="en-IN" sz="2000" dirty="0"/>
              <a:t>When you select a column with type ZEROFILL it pads the displayed value of the field with zeros up to the display width specified in the column definition. Values longer than the display width are not truncated.</a:t>
            </a:r>
            <a:endParaRPr lang="en-IN" sz="2000" dirty="0">
              <a:latin typeface="Calibri" panose="020F0502020204030204" pitchFamily="34" charset="0"/>
              <a:cs typeface="Calibri" panose="020F0502020204030204" pitchFamily="34" charset="0"/>
            </a:endParaRPr>
          </a:p>
        </p:txBody>
      </p:sp>
      <p:sp>
        <p:nvSpPr>
          <p:cNvPr id="3" name="Rectangle 2"/>
          <p:cNvSpPr/>
          <p:nvPr/>
        </p:nvSpPr>
        <p:spPr>
          <a:xfrm>
            <a:off x="128649" y="3581400"/>
            <a:ext cx="8839200" cy="1754326"/>
          </a:xfrm>
          <a:prstGeom prst="rect">
            <a:avLst/>
          </a:prstGeom>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(x </a:t>
            </a:r>
            <a:r>
              <a:rPr lang="en-IN" dirty="0">
                <a:solidFill>
                  <a:srgbClr val="834689"/>
                </a:solidFill>
                <a:latin typeface="Liberation Mono"/>
              </a:rPr>
              <a:t>INT(8) </a:t>
            </a:r>
            <a:r>
              <a:rPr lang="en-IN" dirty="0">
                <a:solidFill>
                  <a:srgbClr val="DD4A68"/>
                </a:solidFill>
                <a:latin typeface="Liberation Mono"/>
              </a:rPr>
              <a:t>ZEROFILL</a:t>
            </a:r>
            <a:r>
              <a:rPr lang="en-IN" dirty="0">
                <a:latin typeface="Liberation Mono"/>
              </a:rPr>
              <a:t> NOT NULL, y </a:t>
            </a:r>
            <a:r>
              <a:rPr lang="en-IN" dirty="0">
                <a:solidFill>
                  <a:srgbClr val="834689"/>
                </a:solidFill>
                <a:latin typeface="Liberation Mono"/>
              </a:rPr>
              <a:t>INT(8)</a:t>
            </a:r>
            <a:r>
              <a:rPr lang="en-IN" dirty="0">
                <a:latin typeface="Liberation Mono"/>
              </a:rPr>
              <a:t> NOT NULL);</a:t>
            </a:r>
          </a:p>
          <a:p>
            <a:endParaRPr lang="en-IN" dirty="0">
              <a:solidFill>
                <a:srgbClr val="0077AA"/>
              </a:solidFill>
              <a:latin typeface="Liberation Mono"/>
            </a:endParaRPr>
          </a:p>
          <a:p>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(x, y) </a:t>
            </a:r>
            <a:r>
              <a:rPr lang="en-IN" dirty="0">
                <a:solidFill>
                  <a:srgbClr val="0077AA"/>
                </a:solidFill>
                <a:latin typeface="Liberation Mono"/>
              </a:rPr>
              <a:t>VALUES</a:t>
            </a:r>
            <a:r>
              <a:rPr lang="en-IN" dirty="0">
                <a:latin typeface="Liberation Mono"/>
              </a:rPr>
              <a:t> (1, 1), (12, 12), (123, 123), (123456789, 123456789);</a:t>
            </a:r>
          </a:p>
          <a:p>
            <a:endParaRPr lang="en-IN" dirty="0">
              <a:solidFill>
                <a:srgbClr val="0077AA"/>
              </a:solidFill>
              <a:latin typeface="Liberation Mono"/>
            </a:endParaRPr>
          </a:p>
          <a:p>
            <a:r>
              <a:rPr lang="en-IN" dirty="0">
                <a:solidFill>
                  <a:srgbClr val="0077AA"/>
                </a:solidFill>
                <a:latin typeface="Liberation Mono"/>
              </a:rPr>
              <a:t>SELECT</a:t>
            </a:r>
            <a:r>
              <a:rPr lang="en-IN" dirty="0">
                <a:latin typeface="Liberation Mono"/>
              </a:rPr>
              <a:t> x, y </a:t>
            </a:r>
            <a:r>
              <a:rPr lang="en-IN" dirty="0">
                <a:solidFill>
                  <a:srgbClr val="0077AA"/>
                </a:solidFill>
                <a:latin typeface="Liberation Mono"/>
              </a:rPr>
              <a:t>FROM</a:t>
            </a:r>
            <a:r>
              <a:rPr lang="en-IN" dirty="0">
                <a:latin typeface="Liberation Mono"/>
              </a:rPr>
              <a:t> TEMP ;</a:t>
            </a:r>
          </a:p>
        </p:txBody>
      </p:sp>
      <p:sp>
        <p:nvSpPr>
          <p:cNvPr id="8" name="Rectangle 7"/>
          <p:cNvSpPr/>
          <p:nvPr/>
        </p:nvSpPr>
        <p:spPr>
          <a:xfrm>
            <a:off x="141348" y="2020922"/>
            <a:ext cx="6716651" cy="1015663"/>
          </a:xfrm>
          <a:prstGeom prst="rect">
            <a:avLst/>
          </a:prstGeom>
          <a:solidFill>
            <a:schemeClr val="tx1"/>
          </a:solidFill>
        </p:spPr>
        <p:txBody>
          <a:bodyPr wrap="square">
            <a:spAutoFit/>
          </a:bodyPr>
          <a:lstStyle/>
          <a:p>
            <a:r>
              <a:rPr lang="en-IN" sz="2000" i="1" dirty="0">
                <a:solidFill>
                  <a:srgbClr val="CFFF21"/>
                </a:solidFill>
              </a:rPr>
              <a:t>If you specify ZEROFILL for a numeric column, MySQL automatically adds the UNSIGNED attribute to the column.</a:t>
            </a:r>
          </a:p>
        </p:txBody>
      </p:sp>
    </p:spTree>
    <p:extLst>
      <p:ext uri="{BB962C8B-B14F-4D97-AF65-F5344CB8AC3E}">
        <p14:creationId xmlns:p14="http://schemas.microsoft.com/office/powerpoint/2010/main" val="3765064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Tree>
    <p:extLst>
      <p:ext uri="{BB962C8B-B14F-4D97-AF65-F5344CB8AC3E}">
        <p14:creationId xmlns:p14="http://schemas.microsoft.com/office/powerpoint/2010/main" val="13305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ALTER TABLE changes the structure of a table. For example, you can add or delete columns, create or destroy indexes, change the type of existing columns, or rename columns or the table itself.</a:t>
            </a:r>
          </a:p>
        </p:txBody>
      </p:sp>
      <p:sp>
        <p:nvSpPr>
          <p:cNvPr id="7" name="Rectangle 6"/>
          <p:cNvSpPr/>
          <p:nvPr/>
        </p:nvSpPr>
        <p:spPr>
          <a:xfrm>
            <a:off x="152400" y="1772483"/>
            <a:ext cx="8839200" cy="4247317"/>
          </a:xfrm>
          <a:prstGeom prst="rect">
            <a:avLst/>
          </a:prstGeom>
        </p:spPr>
        <p:txBody>
          <a:bodyPr wrap="square">
            <a:spAutoFit/>
          </a:bodyPr>
          <a:lstStyle/>
          <a:p>
            <a:r>
              <a:rPr lang="en-IN" dirty="0">
                <a:solidFill>
                  <a:srgbClr val="0077AA"/>
                </a:solidFill>
                <a:latin typeface="Liberation Mono"/>
              </a:rPr>
              <a:t>ALTER TABLE tbl_name [alter_specification [, alter_specification] ...]</a:t>
            </a:r>
          </a:p>
          <a:p>
            <a:r>
              <a:rPr lang="en-IN" dirty="0">
                <a:solidFill>
                  <a:srgbClr val="0077AA"/>
                </a:solidFill>
                <a:latin typeface="Liberation Mono"/>
              </a:rPr>
              <a:t>| ADD [COLUMN] col_name column_definition [FIRST | AFTER col_name ]</a:t>
            </a:r>
          </a:p>
          <a:p>
            <a:r>
              <a:rPr lang="en-IN" dirty="0">
                <a:solidFill>
                  <a:srgbClr val="0077AA"/>
                </a:solidFill>
                <a:latin typeface="Liberation Mono"/>
              </a:rPr>
              <a:t>| ADD [COLUMN] (col_name column_definition,...)</a:t>
            </a:r>
          </a:p>
          <a:p>
            <a:r>
              <a:rPr lang="en-IN" dirty="0">
                <a:solidFill>
                  <a:srgbClr val="0077AA"/>
                </a:solidFill>
                <a:latin typeface="Liberation Mono"/>
              </a:rPr>
              <a:t>| ADD {INDEX|KEY} [index_name] (index_col_name,...)</a:t>
            </a:r>
          </a:p>
          <a:p>
            <a:r>
              <a:rPr lang="en-IN" dirty="0">
                <a:solidFill>
                  <a:srgbClr val="0077AA"/>
                </a:solidFill>
                <a:latin typeface="Liberation Mono"/>
              </a:rPr>
              <a:t>| ADD [CONSTRAINT [symbol]] PRIMARY KEY</a:t>
            </a:r>
          </a:p>
          <a:p>
            <a:r>
              <a:rPr lang="en-IN" dirty="0">
                <a:solidFill>
                  <a:srgbClr val="0077AA"/>
                </a:solidFill>
                <a:latin typeface="Liberation Mono"/>
              </a:rPr>
              <a:t>| ADD [CONSTRAINT [symbol]] UNIQUE KEY</a:t>
            </a:r>
          </a:p>
          <a:p>
            <a:r>
              <a:rPr lang="en-IN" dirty="0">
                <a:solidFill>
                  <a:srgbClr val="0077AA"/>
                </a:solidFill>
                <a:latin typeface="Liberation Mono"/>
              </a:rPr>
              <a:t>| ADD [CONSTRAINT [symbol]] FOREIGN KEY reference_definition</a:t>
            </a:r>
          </a:p>
          <a:p>
            <a:r>
              <a:rPr lang="en-IN" dirty="0">
                <a:solidFill>
                  <a:srgbClr val="0077AA"/>
                </a:solidFill>
                <a:latin typeface="Liberation Mono"/>
              </a:rPr>
              <a:t>| CHANGE [COLUMN] old_col_name new_col_name column_definition    </a:t>
            </a:r>
          </a:p>
          <a:p>
            <a:r>
              <a:rPr lang="en-IN" dirty="0">
                <a:solidFill>
                  <a:srgbClr val="0077AA"/>
                </a:solidFill>
                <a:latin typeface="Liberation Mono"/>
              </a:rPr>
              <a:t>  [FIRST|AFTER col_name]</a:t>
            </a:r>
          </a:p>
          <a:p>
            <a:r>
              <a:rPr lang="en-IN" dirty="0">
                <a:solidFill>
                  <a:srgbClr val="0077AA"/>
                </a:solidFill>
                <a:latin typeface="Liberation Mono"/>
              </a:rPr>
              <a:t>| MODIFY [COLUMN] col_name column_definition [FIRST | AFTER col_name]</a:t>
            </a:r>
          </a:p>
          <a:p>
            <a:r>
              <a:rPr lang="en-IN" dirty="0">
                <a:solidFill>
                  <a:srgbClr val="0077AA"/>
                </a:solidFill>
                <a:latin typeface="Liberation Mono"/>
              </a:rPr>
              <a:t>| DROP [COLUMN] col_name</a:t>
            </a:r>
          </a:p>
          <a:p>
            <a:r>
              <a:rPr lang="en-IN" dirty="0">
                <a:solidFill>
                  <a:srgbClr val="0077AA"/>
                </a:solidFill>
                <a:latin typeface="Liberation Mono"/>
              </a:rPr>
              <a:t>| DROP PRIMARY KEY</a:t>
            </a:r>
          </a:p>
          <a:p>
            <a:r>
              <a:rPr lang="en-IN" dirty="0">
                <a:solidFill>
                  <a:srgbClr val="0077AA"/>
                </a:solidFill>
                <a:latin typeface="Liberation Mono"/>
              </a:rPr>
              <a:t>| DROP {INDEX|KEY} index_name</a:t>
            </a:r>
          </a:p>
          <a:p>
            <a:r>
              <a:rPr lang="en-IN" dirty="0">
                <a:solidFill>
                  <a:srgbClr val="0077AA"/>
                </a:solidFill>
                <a:latin typeface="Liberation Mono"/>
              </a:rPr>
              <a:t>| DROP FOREIGN KEY fk_symbol</a:t>
            </a:r>
          </a:p>
          <a:p>
            <a:r>
              <a:rPr lang="en-IN" dirty="0">
                <a:solidFill>
                  <a:srgbClr val="0077AA"/>
                </a:solidFill>
                <a:latin typeface="Liberation Mono"/>
              </a:rPr>
              <a:t>| RENAME [TO|AS] new_tbl_name</a:t>
            </a:r>
          </a:p>
        </p:txBody>
      </p:sp>
    </p:spTree>
    <p:extLst>
      <p:ext uri="{BB962C8B-B14F-4D97-AF65-F5344CB8AC3E}">
        <p14:creationId xmlns:p14="http://schemas.microsoft.com/office/powerpoint/2010/main" val="684305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Alter Table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29342"/>
            <a:ext cx="8991600" cy="313932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43542" y="3907970"/>
            <a:ext cx="9024257" cy="646331"/>
          </a:xfrm>
          <a:prstGeom prst="rect">
            <a:avLst/>
          </a:prstGeom>
          <a:solidFill>
            <a:srgbClr val="EDE701"/>
          </a:solidFill>
        </p:spPr>
        <p:txBody>
          <a:bodyPr wrap="square">
            <a:spAutoFit/>
          </a:bodyPr>
          <a:lstStyle/>
          <a:p>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239486" y="4517570"/>
            <a:ext cx="7903317" cy="1754326"/>
          </a:xfrm>
          <a:prstGeom prst="rect">
            <a:avLst/>
          </a:prstGeom>
        </p:spPr>
        <p:txBody>
          <a:bodyPr wrap="none">
            <a:spAutoFit/>
          </a:bodyPr>
          <a:lstStyle/>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ENGINE = InnoDB</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ADD</a:t>
            </a:r>
            <a:r>
              <a:rPr lang="en-IN" dirty="0"/>
              <a:t> </a:t>
            </a:r>
            <a:r>
              <a:rPr lang="en-IN" sz="1600" dirty="0">
                <a:solidFill>
                  <a:srgbClr val="DD4A68"/>
                </a:solidFill>
                <a:latin typeface="Arial" panose="020B0604020202020204" pitchFamily="34" charset="0"/>
                <a:ea typeface="Times New Roman" panose="02020603050405020304" pitchFamily="18" charset="0"/>
              </a:rPr>
              <a:t>COL1 INT</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COL2 INT</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t> TABLE </a:t>
            </a:r>
            <a:r>
              <a:rPr lang="en-IN" i="1" dirty="0">
                <a:latin typeface="Arial" panose="020B0604020202020204" pitchFamily="34" charset="0"/>
                <a:cs typeface="Arial" panose="020B0604020202020204" pitchFamily="34" charset="0"/>
              </a:rPr>
              <a:t>tbl_name</a:t>
            </a:r>
            <a:r>
              <a:rPr lang="en-IN" dirty="0"/>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COL1</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t> </a:t>
            </a:r>
            <a:r>
              <a:rPr lang="en-IN" sz="1600" dirty="0">
                <a:solidFill>
                  <a:srgbClr val="0077AA"/>
                </a:solidFill>
                <a:latin typeface="Arial" panose="020B0604020202020204" pitchFamily="34" charset="0"/>
                <a:ea typeface="Times New Roman" panose="02020603050405020304" pitchFamily="18" charset="0"/>
              </a:rPr>
              <a:t>COLUMN</a:t>
            </a:r>
            <a:r>
              <a:rPr lang="en-IN" sz="1600" dirty="0">
                <a:solidFill>
                  <a:srgbClr val="DD4A68"/>
                </a:solidFill>
                <a:latin typeface="Arial" panose="020B0604020202020204" pitchFamily="34" charset="0"/>
                <a:ea typeface="Times New Roman" panose="02020603050405020304" pitchFamily="18" charset="0"/>
              </a:rPr>
              <a:t> COL2</a:t>
            </a:r>
          </a:p>
          <a:p>
            <a:pPr>
              <a:lnSpc>
                <a:spcPct val="150000"/>
              </a:lnSpc>
            </a:pPr>
            <a:r>
              <a:rPr lang="en-IN" sz="1600" dirty="0">
                <a:solidFill>
                  <a:srgbClr val="0077AA"/>
                </a:solidFill>
                <a:latin typeface="Arial" panose="020B0604020202020204" pitchFamily="34" charset="0"/>
                <a:ea typeface="Times New Roman" panose="02020603050405020304" pitchFamily="18"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C4</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DROP</a:t>
            </a:r>
            <a:r>
              <a:rPr lang="en-IN"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COLUMN</a:t>
            </a:r>
            <a:r>
              <a:rPr lang="en-IN"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C5</a:t>
            </a:r>
            <a:r>
              <a:rPr lang="en-IN" sz="1600" dirty="0">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ADD</a:t>
            </a:r>
            <a:r>
              <a:rPr lang="en-IN" sz="1600" dirty="0">
                <a:solidFill>
                  <a:srgbClr val="DD4A68"/>
                </a:solidFill>
                <a:latin typeface="Arial" panose="020B0604020202020204" pitchFamily="34" charset="0"/>
                <a:ea typeface="Times New Roman" panose="02020603050405020304" pitchFamily="18" charset="0"/>
              </a:rPr>
              <a:t> C3 INT</a:t>
            </a:r>
          </a:p>
        </p:txBody>
      </p:sp>
    </p:spTree>
    <p:extLst>
      <p:ext uri="{BB962C8B-B14F-4D97-AF65-F5344CB8AC3E}">
        <p14:creationId xmlns:p14="http://schemas.microsoft.com/office/powerpoint/2010/main" val="24542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209800"/>
            <a:ext cx="1219200" cy="1685178"/>
          </a:xfrm>
          <a:prstGeom prst="rect">
            <a:avLst/>
          </a:prstGeom>
        </p:spPr>
      </p:pic>
      <p:sp>
        <p:nvSpPr>
          <p:cNvPr id="3" name="Rectangle 2"/>
          <p:cNvSpPr/>
          <p:nvPr/>
        </p:nvSpPr>
        <p:spPr>
          <a:xfrm>
            <a:off x="228600" y="152400"/>
            <a:ext cx="8610600"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239324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3" name="Rectangle 2"/>
          <p:cNvSpPr/>
          <p:nvPr/>
        </p:nvSpPr>
        <p:spPr>
          <a:xfrm>
            <a:off x="76200" y="3124200"/>
            <a:ext cx="89916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Tree>
    <p:extLst>
      <p:ext uri="{BB962C8B-B14F-4D97-AF65-F5344CB8AC3E}">
        <p14:creationId xmlns:p14="http://schemas.microsoft.com/office/powerpoint/2010/main" val="11740093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TABLE removes one or more tables. All table data and the table definition are removed.</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DROP [TEMPORARY] TABLE [IF EXISTS] tbl_name [, tbl_name] ...</a:t>
            </a:r>
            <a:endParaRPr lang="en-US" dirty="0">
              <a:solidFill>
                <a:srgbClr val="0077AA"/>
              </a:solidFill>
              <a:latin typeface="Liberation Mono"/>
            </a:endParaRPr>
          </a:p>
        </p:txBody>
      </p:sp>
    </p:spTree>
    <p:extLst>
      <p:ext uri="{BB962C8B-B14F-4D97-AF65-F5344CB8AC3E}">
        <p14:creationId xmlns:p14="http://schemas.microsoft.com/office/powerpoint/2010/main" val="15801738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3" name="Rectangle 2"/>
          <p:cNvSpPr/>
          <p:nvPr/>
        </p:nvSpPr>
        <p:spPr>
          <a:xfrm>
            <a:off x="152400" y="3124200"/>
            <a:ext cx="883920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DROP and TRUNCATE are DDL commands, whereas DELETE is a DML command. Therefore DELETE operations can be rolled back (undone), while DROP and TRUNCATE operations cannot be rolled back.</a:t>
            </a:r>
          </a:p>
        </p:txBody>
      </p:sp>
      <p:sp>
        <p:nvSpPr>
          <p:cNvPr id="4" name="Rectangle 3"/>
          <p:cNvSpPr/>
          <p:nvPr/>
        </p:nvSpPr>
        <p:spPr>
          <a:xfrm>
            <a:off x="152400" y="152400"/>
            <a:ext cx="8839200" cy="707886"/>
          </a:xfrm>
          <a:prstGeom prst="rect">
            <a:avLst/>
          </a:prstGeom>
        </p:spPr>
        <p:txBody>
          <a:bodyPr wrap="square">
            <a:spAutoFit/>
          </a:bodyPr>
          <a:lstStyle/>
          <a:p>
            <a:r>
              <a:rPr lang="en-IN" sz="2000" dirty="0">
                <a:solidFill>
                  <a:srgbClr val="006C86"/>
                </a:solidFill>
                <a:latin typeface="Segoe UI Light" panose="020B0502040204020203" pitchFamily="34" charset="0"/>
                <a:cs typeface="Segoe UI Light" panose="020B0502040204020203" pitchFamily="34" charset="0"/>
              </a:rPr>
              <a:t>The TRUNCATE TABLE statement removes all the data of a table and resets the auto-increment value to zero.</a:t>
            </a:r>
          </a:p>
        </p:txBody>
      </p:sp>
    </p:spTree>
    <p:extLst>
      <p:ext uri="{BB962C8B-B14F-4D97-AF65-F5344CB8AC3E}">
        <p14:creationId xmlns:p14="http://schemas.microsoft.com/office/powerpoint/2010/main" val="5497988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Truncate Table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152400" y="1600200"/>
            <a:ext cx="8839200" cy="369332"/>
          </a:xfrm>
          <a:prstGeom prst="rect">
            <a:avLst/>
          </a:prstGeom>
        </p:spPr>
        <p:txBody>
          <a:bodyPr wrap="square">
            <a:spAutoFit/>
          </a:bodyPr>
          <a:lstStyle/>
          <a:p>
            <a:r>
              <a:rPr lang="en-IN" dirty="0">
                <a:solidFill>
                  <a:srgbClr val="0077AA"/>
                </a:solidFill>
                <a:latin typeface="Liberation Mono"/>
              </a:rPr>
              <a:t>TRUNCATE [TABLE] tbl_name</a:t>
            </a:r>
            <a:endParaRPr lang="en-US" dirty="0">
              <a:solidFill>
                <a:srgbClr val="0077AA"/>
              </a:solidFill>
              <a:latin typeface="Liberation Mono"/>
            </a:endParaRPr>
          </a:p>
        </p:txBody>
      </p:sp>
      <p:sp>
        <p:nvSpPr>
          <p:cNvPr id="7" name="Rectangle 6"/>
          <p:cNvSpPr/>
          <p:nvPr/>
        </p:nvSpPr>
        <p:spPr>
          <a:xfrm>
            <a:off x="152400" y="2221468"/>
            <a:ext cx="8839200" cy="3893374"/>
          </a:xfrm>
          <a:prstGeom prst="rect">
            <a:avLst/>
          </a:prstGeom>
          <a:solidFill>
            <a:srgbClr val="E8F97F"/>
          </a:solidFill>
        </p:spPr>
        <p:txBody>
          <a:bodyPr wrap="square">
            <a:spAutoFit/>
          </a:bodyPr>
          <a:lstStyle/>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drop and re-create the table, which is much faster than deleting rows one by one.</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900" i="1" dirty="0">
                <a:latin typeface="Arial" panose="020B0604020202020204" pitchFamily="34" charset="0"/>
                <a:cs typeface="Arial" panose="020B0604020202020204" pitchFamily="34" charset="0"/>
              </a:rPr>
              <a:t>Truncate</a:t>
            </a:r>
            <a:r>
              <a:rPr lang="en-US" sz="1900" dirty="0">
                <a:latin typeface="Arial" panose="020B0604020202020204" pitchFamily="34" charset="0"/>
                <a:cs typeface="Arial" panose="020B0604020202020204" pitchFamily="34" charset="0"/>
              </a:rPr>
              <a:t> operations cause an implicit commit, and so cannot be rolled back.</a:t>
            </a:r>
          </a:p>
          <a:p>
            <a:pPr marL="285750" indent="-28575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does not cause </a:t>
            </a:r>
            <a:r>
              <a:rPr lang="en-IN" sz="1900" i="1" dirty="0">
                <a:latin typeface="Arial" panose="020B0604020202020204" pitchFamily="34" charset="0"/>
                <a:cs typeface="Arial" panose="020B0604020202020204" pitchFamily="34" charset="0"/>
              </a:rPr>
              <a:t>ON</a:t>
            </a:r>
            <a:r>
              <a:rPr lang="en-IN" sz="1900" dirty="0">
                <a:latin typeface="Arial" panose="020B0604020202020204" pitchFamily="34" charset="0"/>
                <a:cs typeface="Arial" panose="020B0604020202020204" pitchFamily="34" charset="0"/>
              </a:rPr>
              <a:t> </a:t>
            </a:r>
            <a:r>
              <a:rPr lang="en-IN" sz="1900" i="1" dirty="0">
                <a:latin typeface="Arial" panose="020B0604020202020204" pitchFamily="34" charset="0"/>
                <a:cs typeface="Arial" panose="020B0604020202020204" pitchFamily="34" charset="0"/>
              </a:rPr>
              <a:t>DELETE</a:t>
            </a:r>
            <a:r>
              <a:rPr lang="en-IN" sz="1900" dirty="0">
                <a:latin typeface="Arial" panose="020B0604020202020204" pitchFamily="34" charset="0"/>
                <a:cs typeface="Arial" panose="020B0604020202020204" pitchFamily="34" charset="0"/>
              </a:rPr>
              <a:t> triggers to fire.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i="1" dirty="0">
                <a:latin typeface="Arial" panose="020B0604020202020204" pitchFamily="34" charset="0"/>
                <a:cs typeface="Arial" panose="020B0604020202020204" pitchFamily="34" charset="0"/>
              </a:rPr>
              <a:t>Truncate</a:t>
            </a:r>
            <a:r>
              <a:rPr lang="en-IN" sz="1900" dirty="0">
                <a:latin typeface="Arial" panose="020B0604020202020204" pitchFamily="34" charset="0"/>
                <a:cs typeface="Arial" panose="020B0604020202020204" pitchFamily="34" charset="0"/>
              </a:rPr>
              <a:t> cannot be performed for InnoDB tables with parent-child foreign key relationships.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i="1" dirty="0"/>
              <a:t>Truncate</a:t>
            </a:r>
            <a:r>
              <a:rPr lang="en-IN" sz="1900" dirty="0"/>
              <a:t> retain Identity and reset to the seed </a:t>
            </a:r>
            <a:r>
              <a:rPr lang="en-IN" sz="1900" i="1" dirty="0">
                <a:solidFill>
                  <a:srgbClr val="00B050"/>
                </a:solidFill>
              </a:rPr>
              <a:t>(start value) </a:t>
            </a:r>
            <a:r>
              <a:rPr lang="en-IN" sz="1900" dirty="0"/>
              <a:t>value.</a:t>
            </a:r>
          </a:p>
          <a:p>
            <a:pPr marL="285750" indent="-285750">
              <a:buFont typeface="Arial" panose="020B0604020202020204" pitchFamily="34" charset="0"/>
              <a:buChar char="•"/>
            </a:pPr>
            <a:endParaRPr lang="en-IN" sz="19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900" dirty="0">
                <a:latin typeface="Arial" panose="020B0604020202020204" pitchFamily="34" charset="0"/>
                <a:cs typeface="Arial" panose="020B0604020202020204" pitchFamily="34" charset="0"/>
              </a:rPr>
              <a:t>Cannot truncate a table referenced in a foreign key constraint.</a:t>
            </a:r>
          </a:p>
        </p:txBody>
      </p:sp>
    </p:spTree>
    <p:extLst>
      <p:ext uri="{BB962C8B-B14F-4D97-AF65-F5344CB8AC3E}">
        <p14:creationId xmlns:p14="http://schemas.microsoft.com/office/powerpoint/2010/main" val="3045896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152400" y="3505200"/>
            <a:ext cx="8839200" cy="369332"/>
          </a:xfrm>
          <a:prstGeom prst="rect">
            <a:avLst/>
          </a:prstGeom>
        </p:spPr>
        <p:txBody>
          <a:bodyPr wrap="square">
            <a:spAutoFit/>
          </a:bodyPr>
          <a:lstStyle/>
          <a:p>
            <a:r>
              <a:rPr lang="en-IN" dirty="0">
                <a:solidFill>
                  <a:srgbClr val="0077AA"/>
                </a:solidFill>
                <a:latin typeface="Liberation Mono"/>
              </a:rPr>
              <a:t>RENAME TABLE old_tbl_name to new_tbl_name</a:t>
            </a:r>
            <a:endParaRPr lang="en-US" dirty="0">
              <a:solidFill>
                <a:srgbClr val="0077AA"/>
              </a:solidFill>
              <a:latin typeface="Liberation Mono"/>
            </a:endParaRPr>
          </a:p>
        </p:txBody>
      </p:sp>
      <p:sp>
        <p:nvSpPr>
          <p:cNvPr id="4" name="Rectangle 3"/>
          <p:cNvSpPr/>
          <p:nvPr/>
        </p:nvSpPr>
        <p:spPr>
          <a:xfrm>
            <a:off x="152400" y="4267200"/>
            <a:ext cx="8839200" cy="338554"/>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RENAME</a:t>
            </a:r>
            <a:r>
              <a:rPr lang="en-IN" sz="1600" dirty="0"/>
              <a:t> </a:t>
            </a:r>
            <a:r>
              <a:rPr lang="en-IN" sz="1600" dirty="0">
                <a:solidFill>
                  <a:srgbClr val="0077AA"/>
                </a:solidFill>
                <a:latin typeface="Arial" panose="020B0604020202020204" pitchFamily="34" charset="0"/>
                <a:ea typeface="Times New Roman" panose="02020603050405020304" pitchFamily="18" charset="0"/>
              </a:rPr>
              <a:t>TABLE</a:t>
            </a:r>
            <a:r>
              <a:rPr lang="en-IN" sz="1600" dirty="0"/>
              <a:t> </a:t>
            </a:r>
            <a:r>
              <a:rPr lang="en-IN" sz="1600" dirty="0">
                <a:latin typeface="Arial" panose="020B0604020202020204" pitchFamily="34" charset="0"/>
                <a:ea typeface="Times New Roman" panose="02020603050405020304" pitchFamily="18" charset="0"/>
              </a:rPr>
              <a:t>EMP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TO</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EMPLOYEE</a:t>
            </a:r>
            <a:r>
              <a:rPr lang="en-IN" sz="1600"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23907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extLst>
      <p:ext uri="{BB962C8B-B14F-4D97-AF65-F5344CB8AC3E}">
        <p14:creationId xmlns:p14="http://schemas.microsoft.com/office/powerpoint/2010/main" val="26854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76200" y="3352800"/>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400772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115597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8305800" cy="1631216"/>
          </a:xfrm>
          <a:prstGeom prst="rect">
            <a:avLst/>
          </a:prstGeom>
        </p:spPr>
        <p:txBody>
          <a:bodyPr wrap="square">
            <a:spAutoFit/>
          </a:bodyPr>
          <a:lstStyle/>
          <a:p>
            <a:r>
              <a:rPr lang="en-IN" sz="2000" b="1" dirty="0"/>
              <a:t>DML </a:t>
            </a:r>
            <a:r>
              <a:rPr lang="en-IN" sz="2000" b="1" dirty="0" smtClean="0"/>
              <a:t>commands</a:t>
            </a:r>
          </a:p>
          <a:p>
            <a:pPr marL="342900" indent="-342900">
              <a:buFont typeface="Arial" panose="020B0604020202020204" pitchFamily="34" charset="0"/>
              <a:buChar char="•"/>
            </a:pPr>
            <a:r>
              <a:rPr lang="en-IN" sz="2000" dirty="0" smtClean="0"/>
              <a:t>Insert</a:t>
            </a:r>
            <a:endParaRPr lang="en-US" sz="2000" dirty="0"/>
          </a:p>
          <a:p>
            <a:pPr marL="342900" lvl="0" indent="-342900">
              <a:buFont typeface="Arial" panose="020B0604020202020204" pitchFamily="34" charset="0"/>
              <a:buChar char="•"/>
            </a:pPr>
            <a:r>
              <a:rPr lang="en-IN" sz="2000" dirty="0"/>
              <a:t>Update</a:t>
            </a:r>
            <a:endParaRPr lang="en-US" sz="2000" dirty="0"/>
          </a:p>
          <a:p>
            <a:pPr marL="342900" lvl="0" indent="-342900">
              <a:buFont typeface="Arial" panose="020B0604020202020204" pitchFamily="34" charset="0"/>
              <a:buChar char="•"/>
            </a:pPr>
            <a:r>
              <a:rPr lang="en-IN" sz="2000" dirty="0"/>
              <a:t>Delete</a:t>
            </a:r>
            <a:endParaRPr lang="en-US" sz="2000" dirty="0"/>
          </a:p>
          <a:p>
            <a:pPr marL="342900" indent="-342900">
              <a:buFont typeface="Arial" panose="020B0604020202020204" pitchFamily="34" charset="0"/>
              <a:buChar char="•"/>
            </a:pPr>
            <a:r>
              <a:rPr lang="en-IN" sz="2000" dirty="0"/>
              <a:t>Selection process </a:t>
            </a:r>
            <a:endParaRPr lang="en-US" sz="2000" dirty="0"/>
          </a:p>
        </p:txBody>
      </p:sp>
      <p:sp>
        <p:nvSpPr>
          <p:cNvPr id="5"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092892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6892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14400"/>
            <a:ext cx="8686800" cy="1569660"/>
          </a:xfrm>
          <a:prstGeom prst="rect">
            <a:avLst/>
          </a:prstGeom>
        </p:spPr>
        <p:txBody>
          <a:bodyPr wrap="square">
            <a:spAutoFit/>
          </a:bodyPr>
          <a:lstStyle/>
          <a:p>
            <a:pPr algn="ctr"/>
            <a:r>
              <a:rPr lang="en-US" sz="2400" dirty="0">
                <a:latin typeface="Arial" pitchFamily="34" charset="0"/>
                <a:cs typeface="Arial" pitchFamily="34" charset="0"/>
              </a:rPr>
              <a:t>A database is a system to </a:t>
            </a:r>
            <a:r>
              <a:rPr lang="en-US" sz="3200" b="1" dirty="0">
                <a:solidFill>
                  <a:srgbClr val="C00000"/>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rgbClr val="C00000"/>
                </a:solidFill>
                <a:latin typeface="Arial" pitchFamily="34" charset="0"/>
                <a:cs typeface="Arial" pitchFamily="34" charset="0"/>
              </a:rPr>
              <a:t>one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more data 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rgbClr val="C00000"/>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228600" y="2895600"/>
            <a:ext cx="8686800" cy="954107"/>
          </a:xfrm>
          <a:prstGeom prst="rect">
            <a:avLst/>
          </a:prstGeom>
        </p:spPr>
        <p:txBody>
          <a:bodyPr wrap="square">
            <a:spAutoFit/>
          </a:bodyPr>
          <a:lstStyle/>
          <a:p>
            <a:pPr algn="ctr"/>
            <a:r>
              <a:rPr lang="en-US" sz="2400" dirty="0">
                <a:latin typeface="Arial" pitchFamily="34" charset="0"/>
                <a:cs typeface="Arial" pitchFamily="34" charset="0"/>
              </a:rPr>
              <a:t>Each database is a collection of tables, which are called </a:t>
            </a:r>
            <a:r>
              <a:rPr lang="en-US" sz="3200" b="1" dirty="0">
                <a:solidFill>
                  <a:srgbClr val="C00000"/>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relational 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t>
            </a:r>
            <a:r>
              <a:rPr lang="en-US" sz="3600" dirty="0">
                <a:solidFill>
                  <a:srgbClr val="FFFF00"/>
                </a:solidFill>
                <a:latin typeface="Arial" panose="020B0604020202020204" pitchFamily="34" charset="0"/>
                <a:cs typeface="Arial" panose="020B0604020202020204" pitchFamily="34" charset="0"/>
              </a:rPr>
              <a:t>Database</a:t>
            </a:r>
            <a:r>
              <a:rPr lang="en-IN" sz="3600" dirty="0">
                <a:solidFill>
                  <a:srgbClr val="FFFF00"/>
                </a:solidFill>
                <a:latin typeface="Arial" panose="020B0604020202020204" pitchFamily="34" charset="0"/>
                <a:cs typeface="Arial" panose="020B0604020202020204" pitchFamily="34" charset="0"/>
              </a:rPr>
              <a:t>?</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4360472"/>
              </p:ext>
            </p:extLst>
          </p:nvPr>
        </p:nvGraphicFramePr>
        <p:xfrm>
          <a:off x="7772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33799"/>
            <a:ext cx="3816723" cy="2821057"/>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168828" y="3200400"/>
            <a:ext cx="7826226" cy="407679"/>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7" name="Rectangle 6"/>
          <p:cNvSpPr/>
          <p:nvPr/>
        </p:nvSpPr>
        <p:spPr>
          <a:xfrm>
            <a:off x="152400" y="1447800"/>
            <a:ext cx="8839200" cy="707886"/>
          </a:xfrm>
          <a:prstGeom prst="rect">
            <a:avLst/>
          </a:prstGeom>
        </p:spPr>
        <p:txBody>
          <a:bodyPr wrap="square">
            <a:spAutoFit/>
          </a:bodyPr>
          <a:lstStyle/>
          <a:p>
            <a:r>
              <a:rPr lang="en-IN" sz="2000" dirty="0">
                <a:solidFill>
                  <a:srgbClr val="0077AA"/>
                </a:solidFill>
                <a:latin typeface="Liberation Mono"/>
              </a:rPr>
              <a:t>INSERT [INTO] tbl_name [(col_name,...)] {VALUES | VALUE} ({expr | DEFAULT}, ...) , (...), ... [ON DUPLICATE KEY UPDATE assignment_list]</a:t>
            </a:r>
            <a:endParaRPr lang="en-US" sz="2000" dirty="0">
              <a:solidFill>
                <a:srgbClr val="0077AA"/>
              </a:solidFill>
              <a:latin typeface="Liberation Mono"/>
            </a:endParaRPr>
          </a:p>
        </p:txBody>
      </p:sp>
      <p:sp>
        <p:nvSpPr>
          <p:cNvPr id="6" name="Rectangle 5"/>
          <p:cNvSpPr/>
          <p:nvPr/>
        </p:nvSpPr>
        <p:spPr>
          <a:xfrm>
            <a:off x="76200" y="2340114"/>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3" name="Group 2"/>
          <p:cNvGrpSpPr/>
          <p:nvPr/>
        </p:nvGrpSpPr>
        <p:grpSpPr>
          <a:xfrm>
            <a:off x="3817620" y="4442415"/>
            <a:ext cx="2647667" cy="472666"/>
            <a:chOff x="3817620" y="4442415"/>
            <a:chExt cx="2647667"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402948"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6123543" y="3536458"/>
            <a:ext cx="2989977" cy="472666"/>
            <a:chOff x="6123543" y="3536458"/>
            <a:chExt cx="2989977"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732077"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3429000"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a:stretch>
            <a:fillRect/>
          </a:stretch>
        </p:blipFill>
        <p:spPr>
          <a:xfrm>
            <a:off x="160614" y="4054884"/>
            <a:ext cx="8822772" cy="381000"/>
          </a:xfrm>
          <a:prstGeom prst="rect">
            <a:avLst/>
          </a:prstGeom>
        </p:spPr>
      </p:pic>
      <p:pic>
        <p:nvPicPr>
          <p:cNvPr id="33" name="Picture 32"/>
          <p:cNvPicPr>
            <a:picLocks noChangeAspect="1"/>
          </p:cNvPicPr>
          <p:nvPr/>
        </p:nvPicPr>
        <p:blipFill>
          <a:blip r:embed="rId4"/>
          <a:stretch>
            <a:fillRect/>
          </a:stretch>
        </p:blipFill>
        <p:spPr>
          <a:xfrm>
            <a:off x="152400" y="5027710"/>
            <a:ext cx="8898972" cy="724264"/>
          </a:xfrm>
          <a:prstGeom prst="rect">
            <a:avLst/>
          </a:prstGeom>
        </p:spPr>
      </p:pic>
    </p:spTree>
    <p:extLst>
      <p:ext uri="{BB962C8B-B14F-4D97-AF65-F5344CB8AC3E}">
        <p14:creationId xmlns:p14="http://schemas.microsoft.com/office/powerpoint/2010/main" val="13762705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6658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DML- INSERT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014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152400" y="1524000"/>
            <a:ext cx="8839200"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6" name="Rectangle 5"/>
          <p:cNvSpPr/>
          <p:nvPr/>
        </p:nvSpPr>
        <p:spPr>
          <a:xfrm>
            <a:off x="76200" y="2362200"/>
            <a:ext cx="89916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
        <p:nvSpPr>
          <p:cNvPr id="2" name="Rectangle 1"/>
          <p:cNvSpPr/>
          <p:nvPr/>
        </p:nvSpPr>
        <p:spPr>
          <a:xfrm>
            <a:off x="76200" y="4038600"/>
            <a:ext cx="8915400" cy="707886"/>
          </a:xfrm>
          <a:prstGeom prst="rect">
            <a:avLst/>
          </a:prstGeom>
          <a:solidFill>
            <a:srgbClr val="1B0125"/>
          </a:solidFill>
        </p:spPr>
        <p:txBody>
          <a:bodyPr wrap="square">
            <a:spAutoFit/>
          </a:bodyPr>
          <a:lstStyle/>
          <a:p>
            <a:pPr>
              <a:buFont typeface="Arial" panose="020B0604020202020204" pitchFamily="34" charset="0"/>
              <a:buNone/>
            </a:pPr>
            <a:r>
              <a:rPr lang="en-IN" sz="2000" dirty="0">
                <a:solidFill>
                  <a:srgbClr val="C8A0C3"/>
                </a:solidFill>
                <a:latin typeface="Segoe UI Light" panose="020B0502040204020203" pitchFamily="34" charset="0"/>
                <a:cs typeface="Segoe UI Light" panose="020B0502040204020203" pitchFamily="34" charset="0"/>
              </a:rPr>
              <a:t>A SET clause indicates columns explicitly by name, together with the value to assign each one.</a:t>
            </a:r>
          </a:p>
        </p:txBody>
      </p:sp>
      <p:pic>
        <p:nvPicPr>
          <p:cNvPr id="3" name="Picture 2"/>
          <p:cNvPicPr>
            <a:picLocks noChangeAspect="1"/>
          </p:cNvPicPr>
          <p:nvPr/>
        </p:nvPicPr>
        <p:blipFill>
          <a:blip r:embed="rId2"/>
          <a:stretch>
            <a:fillRect/>
          </a:stretch>
        </p:blipFill>
        <p:spPr>
          <a:xfrm>
            <a:off x="76201" y="3389531"/>
            <a:ext cx="8991600" cy="400050"/>
          </a:xfrm>
          <a:prstGeom prst="rect">
            <a:avLst/>
          </a:prstGeom>
        </p:spPr>
      </p:pic>
    </p:spTree>
    <p:extLst>
      <p:ext uri="{BB962C8B-B14F-4D97-AF65-F5344CB8AC3E}">
        <p14:creationId xmlns:p14="http://schemas.microsoft.com/office/powerpoint/2010/main" val="2736904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7445163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INSERT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152400" y="1563469"/>
            <a:ext cx="8839200" cy="707886"/>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76200" y="2416076"/>
            <a:ext cx="89916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1 + 1;</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(DEPTNO)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DEPTNO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MAX(DEPTNO) + 1</a:t>
            </a:r>
            <a:r>
              <a:rPr lang="en-IN" sz="1600" dirty="0">
                <a:latin typeface="Arial" panose="020B0604020202020204" pitchFamily="34" charset="0"/>
                <a:cs typeface="Arial" panose="020B0604020202020204" pitchFamily="34" charset="0"/>
              </a:rPr>
              <a:t>, 'HRD', 'BARODA', 'r57px33px' </a:t>
            </a:r>
            <a:r>
              <a:rPr lang="en-US"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sz="1600" dirty="0">
                <a:latin typeface="Arial" panose="020B0604020202020204" pitchFamily="34" charset="0"/>
                <a:cs typeface="Arial" panose="020B0604020202020204" pitchFamily="34" charset="0"/>
              </a:rPr>
              <a:t>DEPT);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set @x := 40;</a:t>
            </a: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INSERT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VALUES</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(@x := @x + 1 </a:t>
            </a:r>
            <a:r>
              <a:rPr lang="en-IN" sz="1600" dirty="0">
                <a:latin typeface="Arial" panose="020B0604020202020204" pitchFamily="34" charset="0"/>
                <a:cs typeface="Arial" panose="020B0604020202020204" pitchFamily="34" charset="0"/>
              </a:rPr>
              <a:t>, 'HRD', 'BARODA', 'r57px33px');</a:t>
            </a:r>
          </a:p>
        </p:txBody>
      </p:sp>
    </p:spTree>
    <p:extLst>
      <p:ext uri="{BB962C8B-B14F-4D97-AF65-F5344CB8AC3E}">
        <p14:creationId xmlns:p14="http://schemas.microsoft.com/office/powerpoint/2010/main" val="12876660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249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VALUES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707886"/>
          </a:xfrm>
          <a:prstGeom prst="rect">
            <a:avLst/>
          </a:prstGeom>
        </p:spPr>
        <p:txBody>
          <a:bodyPr wrap="square">
            <a:spAutoFit/>
          </a:bodyPr>
          <a:lstStyle/>
          <a:p>
            <a:r>
              <a:rPr lang="en-IN" sz="2000" dirty="0">
                <a:solidFill>
                  <a:srgbClr val="0077AA"/>
                </a:solidFill>
                <a:latin typeface="Liberation Mono"/>
              </a:rPr>
              <a:t>REPLACE [INTO] tbl_name [(col_name,...)] {VALUES | VALUE} ({expr | DEFAULT}, ...), (...),...</a:t>
            </a:r>
            <a:endParaRPr lang="en-US" sz="2000" dirty="0">
              <a:solidFill>
                <a:srgbClr val="0077AA"/>
              </a:solidFill>
              <a:latin typeface="Liberation Mono"/>
            </a:endParaRPr>
          </a:p>
        </p:txBody>
      </p:sp>
      <p:sp>
        <p:nvSpPr>
          <p:cNvPr id="8" name="Rectangle 7"/>
          <p:cNvSpPr/>
          <p:nvPr/>
        </p:nvSpPr>
        <p:spPr>
          <a:xfrm>
            <a:off x="76200" y="3886200"/>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(10,'HRD','BARODA');</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(50,'RESEARCH','DALLAS');</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DEPT(DEPTNO, DNAME) </a:t>
            </a:r>
            <a:r>
              <a:rPr lang="en-IN" sz="1600" dirty="0">
                <a:solidFill>
                  <a:srgbClr val="0077AA"/>
                </a:solidFill>
                <a:latin typeface="Arial" panose="020B0604020202020204" pitchFamily="34" charset="0"/>
                <a:ea typeface="Times New Roman" panose="02020603050405020304" pitchFamily="18" charset="0"/>
              </a:rPr>
              <a:t>VALUE</a:t>
            </a:r>
            <a:r>
              <a:rPr lang="en-IN" sz="1600" dirty="0">
                <a:latin typeface="Arial" panose="020B0604020202020204" pitchFamily="34" charset="0"/>
                <a:cs typeface="Arial" panose="020B0604020202020204" pitchFamily="34" charset="0"/>
              </a:rPr>
              <a:t> (60,‘New Data');</a:t>
            </a:r>
          </a:p>
        </p:txBody>
      </p:sp>
      <p:sp>
        <p:nvSpPr>
          <p:cNvPr id="6" name="Rectangle 5"/>
          <p:cNvSpPr/>
          <p:nvPr/>
        </p:nvSpPr>
        <p:spPr>
          <a:xfrm>
            <a:off x="76200" y="26670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620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2725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SET col_name = {expr | DEFAULT}, ...</a:t>
            </a:r>
            <a:endParaRPr lang="en-US" sz="2000" dirty="0">
              <a:solidFill>
                <a:srgbClr val="0077AA"/>
              </a:solidFill>
              <a:latin typeface="Liberation Mono"/>
            </a:endParaRPr>
          </a:p>
        </p:txBody>
      </p:sp>
      <p:sp>
        <p:nvSpPr>
          <p:cNvPr id="8" name="Rectangle 7"/>
          <p:cNvSpPr/>
          <p:nvPr/>
        </p:nvSpPr>
        <p:spPr>
          <a:xfrm>
            <a:off x="76200" y="3657600"/>
            <a:ext cx="8991600" cy="830997"/>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DEPTNO=10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DEPT </a:t>
            </a:r>
            <a:r>
              <a:rPr lang="en-IN" sz="1600" dirty="0">
                <a:solidFill>
                  <a:srgbClr val="DD4A68"/>
                </a:solidFill>
                <a:latin typeface="Arial" panose="020B0604020202020204" pitchFamily="34" charset="0"/>
                <a:ea typeface="Times New Roman" panose="02020603050405020304" pitchFamily="18" charset="0"/>
              </a:rPr>
              <a:t>SET DNAME='HRD', LOC='BARODA', DEPTNO=50</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2093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278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REPLACE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152400" y="1868269"/>
            <a:ext cx="8839200" cy="400110"/>
          </a:xfrm>
          <a:prstGeom prst="rect">
            <a:avLst/>
          </a:prstGeom>
        </p:spPr>
        <p:txBody>
          <a:bodyPr wrap="square">
            <a:spAutoFit/>
          </a:bodyPr>
          <a:lstStyle/>
          <a:p>
            <a:r>
              <a:rPr lang="en-IN" sz="2000" dirty="0">
                <a:solidFill>
                  <a:srgbClr val="0077AA"/>
                </a:solidFill>
                <a:latin typeface="Liberation Mono"/>
              </a:rPr>
              <a:t>REPLACE [INTO] tbl_name [(col_name,...)] SELECT ...</a:t>
            </a:r>
            <a:endParaRPr lang="en-US" sz="2000" dirty="0">
              <a:solidFill>
                <a:srgbClr val="0077AA"/>
              </a:solidFill>
              <a:latin typeface="Liberation Mono"/>
            </a:endParaRPr>
          </a:p>
        </p:txBody>
      </p:sp>
      <p:sp>
        <p:nvSpPr>
          <p:cNvPr id="8" name="Rectangle 7"/>
          <p:cNvSpPr/>
          <p:nvPr/>
        </p:nvSpPr>
        <p:spPr>
          <a:xfrm>
            <a:off x="76200" y="36576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REPLACEDEPT;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INTO</a:t>
            </a:r>
            <a:r>
              <a:rPr lang="en-IN" sz="1600" dirty="0">
                <a:latin typeface="Arial" panose="020B0604020202020204" pitchFamily="34" charset="0"/>
                <a:cs typeface="Arial" panose="020B0604020202020204" pitchFamily="34" charset="0"/>
              </a:rPr>
              <a:t> TEMP (DEPTNO, DNAME)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DNAME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a:t>
            </a:r>
          </a:p>
        </p:txBody>
      </p:sp>
      <p:sp>
        <p:nvSpPr>
          <p:cNvPr id="6" name="Rectangle 5"/>
          <p:cNvSpPr/>
          <p:nvPr/>
        </p:nvSpPr>
        <p:spPr>
          <a:xfrm>
            <a:off x="76200" y="2438400"/>
            <a:ext cx="8991600"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11078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304800" y="3429000"/>
            <a:ext cx="8534400" cy="1200329"/>
          </a:xfrm>
          <a:prstGeom prst="rect">
            <a:avLst/>
          </a:prstGeom>
          <a:solidFill>
            <a:srgbClr val="C74C49"/>
          </a:solidFill>
        </p:spPr>
        <p:txBody>
          <a:bodyPr wrap="square">
            <a:spAutoFit/>
          </a:bodyPr>
          <a:lstStyle/>
          <a:p>
            <a:r>
              <a:rPr lang="en-IN" dirty="0">
                <a:solidFill>
                  <a:schemeClr val="bg1"/>
                </a:solidFill>
              </a:rPr>
              <a:t>ORDER BY in UPDATE: if the table contains 1 and 2 in the id column and 1 is updated to 2 before 2 is updated to 3, an error occurs. To avoid this problem, add an ORDER BY clause to cause the rows with larger id values to be updated before those with </a:t>
            </a:r>
            <a:r>
              <a:rPr lang="en-IN">
                <a:solidFill>
                  <a:schemeClr val="bg1"/>
                </a:solidFill>
              </a:rPr>
              <a:t>smaller values</a:t>
            </a:r>
            <a:endParaRPr lang="en-IN" dirty="0">
              <a:solidFill>
                <a:schemeClr val="bg1"/>
              </a:solidFill>
            </a:endParaRPr>
          </a:p>
        </p:txBody>
      </p:sp>
      <p:sp>
        <p:nvSpPr>
          <p:cNvPr id="3" name="Rectangle 2"/>
          <p:cNvSpPr/>
          <p:nvPr/>
        </p:nvSpPr>
        <p:spPr>
          <a:xfrm>
            <a:off x="304800" y="4814386"/>
            <a:ext cx="6011454" cy="369332"/>
          </a:xfrm>
          <a:prstGeom prst="rect">
            <a:avLst/>
          </a:prstGeom>
        </p:spPr>
        <p:txBody>
          <a:bodyPr wrap="none">
            <a:spAutoFit/>
          </a:bodyPr>
          <a:lstStyle/>
          <a:p>
            <a:r>
              <a:rPr lang="en-IN" dirty="0">
                <a:solidFill>
                  <a:srgbClr val="0077AA"/>
                </a:solidFill>
                <a:latin typeface="Gill Sans MT (Body)"/>
                <a:ea typeface="Times New Roman" panose="02020603050405020304" pitchFamily="18" charset="0"/>
              </a:rPr>
              <a:t>UPDATE</a:t>
            </a:r>
            <a:r>
              <a:rPr lang="en-IN" dirty="0">
                <a:latin typeface="Gill Sans MT (Body)"/>
              </a:rPr>
              <a:t> TEMP </a:t>
            </a:r>
            <a:r>
              <a:rPr lang="en-IN" dirty="0">
                <a:solidFill>
                  <a:srgbClr val="0077AA"/>
                </a:solidFill>
                <a:latin typeface="Gill Sans MT (Body)"/>
                <a:ea typeface="Times New Roman" panose="02020603050405020304" pitchFamily="18" charset="0"/>
              </a:rPr>
              <a:t>SET</a:t>
            </a:r>
            <a:r>
              <a:rPr lang="en-IN" dirty="0">
                <a:latin typeface="Gill Sans MT (Body)"/>
              </a:rPr>
              <a:t> C1 = C1 + 1 </a:t>
            </a:r>
            <a:r>
              <a:rPr lang="en-IN" dirty="0">
                <a:solidFill>
                  <a:srgbClr val="0077AA"/>
                </a:solidFill>
                <a:latin typeface="Gill Sans MT (Body)"/>
                <a:ea typeface="Times New Roman" panose="02020603050405020304" pitchFamily="18" charset="0"/>
              </a:rPr>
              <a:t>ORDER</a:t>
            </a:r>
            <a:r>
              <a:rPr lang="en-IN" dirty="0">
                <a:latin typeface="Gill Sans MT (Body)"/>
              </a:rPr>
              <a:t> </a:t>
            </a:r>
            <a:r>
              <a:rPr lang="en-IN" dirty="0">
                <a:solidFill>
                  <a:srgbClr val="0077AA"/>
                </a:solidFill>
                <a:latin typeface="Gill Sans MT (Body)"/>
                <a:ea typeface="Times New Roman" panose="02020603050405020304" pitchFamily="18" charset="0"/>
              </a:rPr>
              <a:t>BY</a:t>
            </a:r>
            <a:r>
              <a:rPr lang="en-IN" dirty="0">
                <a:latin typeface="Gill Sans MT (Body)"/>
              </a:rPr>
              <a:t> C1 </a:t>
            </a:r>
            <a:r>
              <a:rPr lang="en-IN" dirty="0">
                <a:solidFill>
                  <a:srgbClr val="0077AA"/>
                </a:solidFill>
                <a:latin typeface="Gill Sans MT (Body)"/>
                <a:ea typeface="Times New Roman" panose="02020603050405020304" pitchFamily="18" charset="0"/>
              </a:rPr>
              <a:t>DESC</a:t>
            </a:r>
            <a:r>
              <a:rPr lang="en-IN" dirty="0">
                <a:latin typeface="Gill Sans MT (Body)"/>
              </a:rPr>
              <a:t>;</a:t>
            </a:r>
          </a:p>
        </p:txBody>
      </p:sp>
    </p:spTree>
    <p:extLst>
      <p:ext uri="{BB962C8B-B14F-4D97-AF65-F5344CB8AC3E}">
        <p14:creationId xmlns:p14="http://schemas.microsoft.com/office/powerpoint/2010/main" val="42805607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Single-table UPDATE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152400" y="2667000"/>
            <a:ext cx="8839200" cy="1631216"/>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8" name="Rectangle 7"/>
          <p:cNvSpPr/>
          <p:nvPr/>
        </p:nvSpPr>
        <p:spPr>
          <a:xfrm>
            <a:off x="76200" y="4373940"/>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dname='xyz' LIMIT 2</a:t>
            </a:r>
            <a:r>
              <a:rPr lang="en-IN" sz="1600" dirty="0"/>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c1='x' 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SET c1 = 'x' 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37702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extLst>
      <p:ext uri="{BB962C8B-B14F-4D97-AF65-F5344CB8AC3E}">
        <p14:creationId xmlns:p14="http://schemas.microsoft.com/office/powerpoint/2010/main" val="41868277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Single</a:t>
            </a:r>
            <a:r>
              <a:rPr lang="en-US" sz="3200" b="1" i="1" dirty="0">
                <a:solidFill>
                  <a:srgbClr val="FFFF00"/>
                </a:solidFill>
                <a:latin typeface="Arial" pitchFamily="34" charset="0"/>
                <a:cs typeface="Arial" pitchFamily="34" charset="0"/>
              </a:rPr>
              <a:t>-table DELETE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7" name="Rectangle 6"/>
          <p:cNvSpPr/>
          <p:nvPr/>
        </p:nvSpPr>
        <p:spPr>
          <a:xfrm>
            <a:off x="152400" y="2590800"/>
            <a:ext cx="8839200"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76200" y="3943290"/>
            <a:ext cx="8991600" cy="400110"/>
          </a:xfrm>
          <a:prstGeom prst="rect">
            <a:avLst/>
          </a:prstGeom>
          <a:solidFill>
            <a:srgbClr val="EDE701"/>
          </a:solidFill>
        </p:spPr>
        <p:txBody>
          <a:bodyPr wrap="square">
            <a:spAutoFit/>
          </a:bodyPr>
          <a:lstStyle/>
          <a:p>
            <a:r>
              <a:rPr lang="en-IN" sz="2000" dirty="0">
                <a:latin typeface="Segoe UI Light" panose="020B0502040204020203" pitchFamily="34" charset="0"/>
                <a:cs typeface="Segoe UI Light" panose="020B0502040204020203" pitchFamily="34" charset="0"/>
              </a:rPr>
              <a:t>LIMIT clauses apply to single-table deletes, </a:t>
            </a:r>
            <a:r>
              <a:rPr lang="en-IN" sz="2000" b="1" dirty="0">
                <a:latin typeface="Segoe UI Light" panose="020B0502040204020203" pitchFamily="34" charset="0"/>
                <a:cs typeface="Segoe UI Light" panose="020B0502040204020203" pitchFamily="34" charset="0"/>
              </a:rPr>
              <a:t>but not multi-table deletes.</a:t>
            </a:r>
          </a:p>
        </p:txBody>
      </p:sp>
      <p:sp>
        <p:nvSpPr>
          <p:cNvPr id="9" name="Rectangle 8"/>
          <p:cNvSpPr/>
          <p:nvPr/>
        </p:nvSpPr>
        <p:spPr>
          <a:xfrm>
            <a:off x="76200" y="4417874"/>
            <a:ext cx="8991600" cy="1569660"/>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 </a:t>
            </a:r>
            <a:r>
              <a:rPr lang="en-IN" sz="1600" dirty="0">
                <a:solidFill>
                  <a:srgbClr val="DD4A68"/>
                </a:solidFill>
                <a:latin typeface="Arial" panose="020B0604020202020204" pitchFamily="34" charset="0"/>
                <a:ea typeface="Times New Roman" panose="02020603050405020304" pitchFamily="18" charset="0"/>
              </a:rPr>
              <a:t>ORDER BY LOC LIMIT 2</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DELETE FROM </a:t>
            </a:r>
            <a:r>
              <a:rPr lang="en-IN" sz="1600" dirty="0"/>
              <a:t>TEMP</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WHERE DEPTNO &lt;50 LIMIT 2</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980950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027655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26086"/>
            <a:ext cx="8458200" cy="2964914"/>
          </a:xfrm>
          <a:prstGeom prst="rect">
            <a:avLst/>
          </a:prstGeom>
        </p:spPr>
        <p:txBody>
          <a:bodyPr wrap="square">
            <a:spAutoFit/>
          </a:bodyPr>
          <a:lstStyle/>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Three Level Architecture of DBMS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Physical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Conceptual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External Level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Need </a:t>
            </a:r>
            <a:r>
              <a:rPr lang="en-IN" dirty="0">
                <a:latin typeface="Calibri" panose="020F0502020204030204" pitchFamily="34" charset="0"/>
                <a:ea typeface="Calibri" panose="020F0502020204030204" pitchFamily="34" charset="0"/>
                <a:cs typeface="Times New Roman" panose="02020603050405020304" pitchFamily="18" charset="0"/>
              </a:rPr>
              <a:t>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Normalization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First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Second Normal Form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Third Normal Form</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894812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77500" lnSpcReduction="2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The three levels of database architecture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062621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5574" y="914400"/>
            <a:ext cx="8836025" cy="246221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Physical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lowest level in the three level architecture. It is also known as the </a:t>
            </a:r>
            <a:r>
              <a:rPr lang="en-US" sz="2000" b="1" i="1" dirty="0">
                <a:latin typeface="Open sans"/>
                <a:cs typeface="Arial" panose="020B0604020202020204" pitchFamily="34" charset="0"/>
              </a:rPr>
              <a:t>internal level</a:t>
            </a:r>
            <a:r>
              <a:rPr lang="en-US" sz="2000" dirty="0">
                <a:latin typeface="Open sans"/>
                <a:cs typeface="Arial" panose="020B0604020202020204" pitchFamily="34" charset="0"/>
              </a:rPr>
              <a:t>. The physical level describes how data is actually stored in the database. In the lowest level, this data is stored in the external hard drives in the form of bits and at a little high level, it can be said that the data is stored in files and folders. The physical level also discusses compression and encryption techniques.</a:t>
            </a:r>
            <a:endParaRPr lang="en-US" sz="2000" dirty="0">
              <a:solidFill>
                <a:srgbClr val="C00000"/>
              </a:solidFill>
              <a:latin typeface="Open sans"/>
              <a:cs typeface="Arial" panose="020B0604020202020204"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Level</a:t>
            </a:r>
          </a:p>
        </p:txBody>
      </p:sp>
    </p:spTree>
    <p:extLst>
      <p:ext uri="{BB962C8B-B14F-4D97-AF65-F5344CB8AC3E}">
        <p14:creationId xmlns:p14="http://schemas.microsoft.com/office/powerpoint/2010/main" val="34740980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Level</a:t>
            </a:r>
          </a:p>
        </p:txBody>
      </p:sp>
      <p:sp>
        <p:nvSpPr>
          <p:cNvPr id="6"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Conceptual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The conceptual level is at a higher level than the physical level. It is also known as the </a:t>
            </a:r>
            <a:r>
              <a:rPr lang="en-US" sz="2000" b="1" i="1" dirty="0">
                <a:latin typeface="Open sans"/>
                <a:cs typeface="Arial" panose="020B0604020202020204" pitchFamily="34" charset="0"/>
              </a:rPr>
              <a:t>logical level</a:t>
            </a:r>
            <a:r>
              <a:rPr lang="en-US" sz="2000" dirty="0">
                <a:latin typeface="Open sans"/>
                <a:cs typeface="Arial" panose="020B0604020202020204" pitchFamily="34" charset="0"/>
              </a:rPr>
              <a:t>. It describes how the database appears to the users conceptually and the relationships between various data tables. The conceptual level does not care for how the data in the database is actually stored.</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1985638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933304"/>
            <a:ext cx="8839200" cy="1446550"/>
          </a:xfrm>
          <a:prstGeom prst="rect">
            <a:avLst/>
          </a:prstGeom>
        </p:spPr>
        <p:txBody>
          <a:bodyPr wrap="square">
            <a:spAutoFit/>
          </a:bodyPr>
          <a:lstStyle/>
          <a:p>
            <a:pPr algn="ctr"/>
            <a:r>
              <a:rPr lang="en-US" sz="2400" dirty="0">
                <a:latin typeface="Arial" pitchFamily="34" charset="0"/>
                <a:cs typeface="Arial" pitchFamily="34" charset="0"/>
              </a:rPr>
              <a:t>Data is any </a:t>
            </a:r>
            <a:r>
              <a:rPr lang="en-US" sz="3200" b="1" dirty="0">
                <a:solidFill>
                  <a:srgbClr val="0070C0"/>
                </a:solidFill>
                <a:latin typeface="Arial" pitchFamily="34" charset="0"/>
                <a:cs typeface="Arial" pitchFamily="34" charset="0"/>
              </a:rPr>
              <a:t>facts, number, text, symbol, images, audio, video,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signal</a:t>
            </a:r>
            <a:r>
              <a:rPr lang="en-US" sz="2400" dirty="0">
                <a:solidFill>
                  <a:srgbClr val="0070C0"/>
                </a:solidFill>
                <a:latin typeface="Arial" pitchFamily="34" charset="0"/>
                <a:cs typeface="Arial" pitchFamily="34" charset="0"/>
              </a:rPr>
              <a:t> </a:t>
            </a:r>
            <a:r>
              <a:rPr lang="en-US" sz="2400" dirty="0">
                <a:latin typeface="Arial" pitchFamily="34" charset="0"/>
                <a:cs typeface="Arial" pitchFamily="34" charset="0"/>
              </a:rPr>
              <a:t>that can be recorded and that can be processed by a computer.</a:t>
            </a:r>
          </a:p>
        </p:txBody>
      </p:sp>
      <p:sp>
        <p:nvSpPr>
          <p:cNvPr id="4" name="TextBox 3"/>
          <p:cNvSpPr txBox="1"/>
          <p:nvPr/>
        </p:nvSpPr>
        <p:spPr>
          <a:xfrm>
            <a:off x="152400" y="2691825"/>
            <a:ext cx="8839200" cy="584775"/>
          </a:xfrm>
          <a:prstGeom prst="rect">
            <a:avLst/>
          </a:prstGeom>
          <a:noFill/>
        </p:spPr>
        <p:txBody>
          <a:bodyPr wrap="square" rtlCol="0">
            <a:spAutoFit/>
          </a:bodyPr>
          <a:lstStyle/>
          <a:p>
            <a:pPr algn="ctr"/>
            <a:r>
              <a:rPr lang="en-US" sz="2400" dirty="0">
                <a:latin typeface="Arial" pitchFamily="34" charset="0"/>
                <a:cs typeface="Arial" pitchFamily="34" charset="0"/>
              </a:rPr>
              <a:t>Data can be in the form of </a:t>
            </a:r>
            <a:r>
              <a:rPr lang="en-US" sz="3200" b="1" dirty="0">
                <a:solidFill>
                  <a:srgbClr val="0070C0"/>
                </a:solidFill>
                <a:latin typeface="Arial" pitchFamily="34" charset="0"/>
                <a:cs typeface="Arial" pitchFamily="34" charset="0"/>
              </a:rPr>
              <a:t>Text</a:t>
            </a:r>
            <a:r>
              <a:rPr lang="en-US" sz="2800" dirty="0">
                <a:latin typeface="Arial" pitchFamily="34" charset="0"/>
                <a:cs typeface="Arial" pitchFamily="34" charset="0"/>
              </a:rPr>
              <a:t> or </a:t>
            </a:r>
            <a:r>
              <a:rPr lang="en-US" sz="3200" b="1" dirty="0">
                <a:solidFill>
                  <a:srgbClr val="0070C0"/>
                </a:solidFill>
                <a:latin typeface="Arial" pitchFamily="34" charset="0"/>
                <a:cs typeface="Arial" pitchFamily="34" charset="0"/>
              </a:rPr>
              <a:t>Multimedia</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What is </a:t>
            </a:r>
            <a:r>
              <a:rPr lang="en-US" sz="3600" dirty="0">
                <a:solidFill>
                  <a:schemeClr val="bg1">
                    <a:lumMod val="95000"/>
                  </a:schemeClr>
                </a:solidFill>
                <a:latin typeface="Arial" panose="020B0604020202020204" pitchFamily="34" charset="0"/>
                <a:cs typeface="Arial" panose="020B0604020202020204" pitchFamily="34" charset="0"/>
              </a:rPr>
              <a:t>Data</a:t>
            </a:r>
            <a:r>
              <a:rPr lang="en-IN" sz="3600" dirty="0">
                <a:solidFill>
                  <a:schemeClr val="bg1">
                    <a:lumMod val="95000"/>
                  </a:schemeClr>
                </a:solidFill>
                <a:latin typeface="Arial" panose="020B0604020202020204" pitchFamily="34" charset="0"/>
                <a:cs typeface="Arial" panose="020B0604020202020204" pitchFamily="34" charset="0"/>
              </a:rPr>
              <a:t>?</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3251199"/>
            <a:ext cx="3352800" cy="3489707"/>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External Level</a:t>
            </a:r>
          </a:p>
        </p:txBody>
      </p:sp>
      <p:sp>
        <p:nvSpPr>
          <p:cNvPr id="9" name="Rectangle 1"/>
          <p:cNvSpPr>
            <a:spLocks noChangeArrowheads="1"/>
          </p:cNvSpPr>
          <p:nvPr/>
        </p:nvSpPr>
        <p:spPr bwMode="auto">
          <a:xfrm>
            <a:off x="155574" y="914400"/>
            <a:ext cx="8836025" cy="2154436"/>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r>
              <a:rPr lang="en-US" sz="2000" b="1" dirty="0">
                <a:solidFill>
                  <a:srgbClr val="C00000"/>
                </a:solidFill>
                <a:latin typeface="Open sans"/>
                <a:cs typeface="Arial" panose="020B0604020202020204" pitchFamily="34" charset="0"/>
              </a:rPr>
              <a:t>External Level</a:t>
            </a:r>
          </a:p>
          <a:p>
            <a:endParaRPr lang="en-US" sz="2000" b="1" dirty="0">
              <a:solidFill>
                <a:srgbClr val="C00000"/>
              </a:solidFill>
              <a:latin typeface="Open sans"/>
              <a:cs typeface="Arial" panose="020B0604020202020204" pitchFamily="34" charset="0"/>
            </a:endParaRPr>
          </a:p>
          <a:p>
            <a:r>
              <a:rPr lang="en-US" sz="2000" dirty="0">
                <a:latin typeface="Open sans"/>
                <a:cs typeface="Arial" panose="020B0604020202020204" pitchFamily="34" charset="0"/>
              </a:rPr>
              <a:t>This is the highest level in the three level architecture and closest to the user. It is also known as the </a:t>
            </a:r>
            <a:r>
              <a:rPr lang="en-US" sz="2000" b="1" i="1" dirty="0">
                <a:latin typeface="Open sans"/>
                <a:cs typeface="Arial" panose="020B0604020202020204" pitchFamily="34" charset="0"/>
              </a:rPr>
              <a:t>view level</a:t>
            </a:r>
            <a:r>
              <a:rPr lang="en-US" sz="2000" dirty="0">
                <a:latin typeface="Open sans"/>
                <a:cs typeface="Arial" panose="020B0604020202020204" pitchFamily="34" charset="0"/>
              </a:rPr>
              <a:t>. The external level only shows the relevant database content to the users in the form of views and hides the rest of the data. So different users can see the database as a different view as per their individual requirements.</a:t>
            </a:r>
            <a:endParaRPr lang="en-US" sz="2000" dirty="0">
              <a:solidFill>
                <a:srgbClr val="C00000"/>
              </a:solidFill>
              <a:latin typeface="Open sans"/>
              <a:cs typeface="Arial" panose="020B0604020202020204" pitchFamily="34" charset="0"/>
            </a:endParaRPr>
          </a:p>
        </p:txBody>
      </p:sp>
    </p:spTree>
    <p:extLst>
      <p:ext uri="{BB962C8B-B14F-4D97-AF65-F5344CB8AC3E}">
        <p14:creationId xmlns:p14="http://schemas.microsoft.com/office/powerpoint/2010/main" val="20660630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7504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28600" y="1222176"/>
            <a:ext cx="8686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kumimoji="0" lang="en-US" sz="2400" b="1" u="none" strike="noStrike" cap="none" normalizeH="0" baseline="0" dirty="0">
                <a:ln>
                  <a:noFill/>
                </a:ln>
                <a:solidFill>
                  <a:srgbClr val="404040"/>
                </a:solidFill>
                <a:effectLst/>
                <a:latin typeface="Arial" pitchFamily="34" charset="0"/>
                <a:ea typeface="Arial Unicode MS" pitchFamily="34" charset="-128"/>
                <a:cs typeface="Arial" pitchFamily="34" charset="0"/>
              </a:rPr>
              <a:t>Data modeling</a:t>
            </a:r>
            <a:r>
              <a:rPr kumimoji="0" lang="en-US" sz="2400" b="0" u="none" strike="noStrike" cap="none" normalizeH="0" baseline="0" dirty="0">
                <a:ln>
                  <a:noFill/>
                </a:ln>
                <a:solidFill>
                  <a:srgbClr val="404040"/>
                </a:solidFill>
                <a:effectLst/>
                <a:latin typeface="Arial" pitchFamily="34" charset="0"/>
                <a:ea typeface="Arial Unicode MS" pitchFamily="34" charset="-128"/>
                <a:cs typeface="Arial" pitchFamily="34" charset="0"/>
              </a:rPr>
              <a:t> is a process used to define and analyze data requirements </a:t>
            </a:r>
            <a:r>
              <a:rPr lang="en-IN" sz="2400" dirty="0">
                <a:solidFill>
                  <a:srgbClr val="404040"/>
                </a:solidFill>
                <a:latin typeface="Arial" pitchFamily="34" charset="0"/>
                <a:ea typeface="Arial Unicode MS" pitchFamily="34" charset="-128"/>
                <a:cs typeface="Arial" pitchFamily="34" charset="0"/>
              </a:rPr>
              <a:t>needed to support the business processes within the scope of corresponding systems in organizations.</a:t>
            </a:r>
            <a:endParaRPr kumimoji="0" lang="en-US" sz="1600" b="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152400" y="2895600"/>
            <a:ext cx="8763000" cy="830997"/>
          </a:xfrm>
          <a:prstGeom prst="rect">
            <a:avLst/>
          </a:prstGeom>
        </p:spPr>
        <p:txBody>
          <a:bodyPr wrap="square">
            <a:spAutoFit/>
          </a:bodyPr>
          <a:lstStyle/>
          <a:p>
            <a:pPr algn="ctr"/>
            <a:r>
              <a:rPr lang="en-US" sz="2400" b="1" dirty="0">
                <a:solidFill>
                  <a:srgbClr val="404040"/>
                </a:solidFill>
                <a:latin typeface="Arial" pitchFamily="34" charset="0"/>
                <a:ea typeface="Arial Unicode MS" pitchFamily="34" charset="-128"/>
                <a:cs typeface="Arial" pitchFamily="34" charset="0"/>
              </a:rPr>
              <a:t>Data modeling</a:t>
            </a:r>
            <a:r>
              <a:rPr lang="en-US" sz="2400" dirty="0">
                <a:latin typeface="Arial" pitchFamily="34" charset="0"/>
                <a:cs typeface="Arial" pitchFamily="34" charset="0"/>
              </a:rPr>
              <a:t> involves a progression from conceptual model to logical model to physical </a:t>
            </a:r>
            <a:r>
              <a:rPr lang="en-US" sz="2400" b="1" dirty="0">
                <a:latin typeface="Arial" pitchFamily="34" charset="0"/>
                <a:cs typeface="Arial" pitchFamily="34" charset="0"/>
              </a:rPr>
              <a:t>object</a:t>
            </a:r>
            <a:r>
              <a:rPr lang="en-US" sz="2400" dirty="0">
                <a:latin typeface="Arial" pitchFamily="34" charset="0"/>
                <a:cs typeface="Arial" pitchFamily="34" charset="0"/>
              </a:rPr>
              <a:t>.</a:t>
            </a:r>
          </a:p>
        </p:txBody>
      </p:sp>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2355499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52400" y="762506"/>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attribute is specified.</a:t>
            </a:r>
          </a:p>
          <a:p>
            <a:pPr marL="0" marR="0" lvl="0" indent="0" defTabSz="914400" rtl="0" eaLnBrk="0" fontAlgn="base" latinLnBrk="0" hangingPunct="0">
              <a:lnSpc>
                <a:spcPct val="100000"/>
              </a:lnSpc>
              <a:spcBef>
                <a:spcPct val="0"/>
              </a:spcBef>
              <a:spcAft>
                <a:spcPct val="0"/>
              </a:spcAft>
              <a:buClrTx/>
              <a:buSzTx/>
              <a:buFont typeface="Arial" pitchFamily="34" charset="0"/>
              <a:buChar char="•"/>
              <a:tabLst/>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a:srcRect/>
          <a:stretch>
            <a:fillRect/>
          </a:stretch>
        </p:blipFill>
        <p:spPr bwMode="auto">
          <a:xfrm>
            <a:off x="3429000" y="2133600"/>
            <a:ext cx="5633240" cy="4038600"/>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Conceptual Model Design</a:t>
            </a:r>
          </a:p>
        </p:txBody>
      </p:sp>
    </p:spTree>
    <p:extLst>
      <p:ext uri="{BB962C8B-B14F-4D97-AF65-F5344CB8AC3E}">
        <p14:creationId xmlns:p14="http://schemas.microsoft.com/office/powerpoint/2010/main" val="229645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a:srcRect/>
          <a:stretch>
            <a:fillRect/>
          </a:stretch>
        </p:blipFill>
        <p:spPr bwMode="auto">
          <a:xfrm>
            <a:off x="1371600" y="2686361"/>
            <a:ext cx="6629400" cy="3485839"/>
          </a:xfrm>
          <a:prstGeom prst="rect">
            <a:avLst/>
          </a:prstGeom>
          <a:noFill/>
          <a:ln w="9525">
            <a:noFill/>
            <a:miter lim="800000"/>
            <a:headEnd/>
            <a:tailEnd/>
          </a:ln>
        </p:spPr>
      </p:pic>
      <p:sp>
        <p:nvSpPr>
          <p:cNvPr id="8" name="Rectangle 7"/>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Logical Model Design</a:t>
            </a:r>
          </a:p>
        </p:txBody>
      </p:sp>
      <p:sp>
        <p:nvSpPr>
          <p:cNvPr id="9" name="Rectangle 1"/>
          <p:cNvSpPr>
            <a:spLocks noChangeArrowheads="1"/>
          </p:cNvSpPr>
          <p:nvPr/>
        </p:nvSpPr>
        <p:spPr bwMode="auto">
          <a:xfrm>
            <a:off x="152400" y="762000"/>
            <a:ext cx="8763000"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logical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10009440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a:srcRect/>
          <a:stretch>
            <a:fillRect/>
          </a:stretch>
        </p:blipFill>
        <p:spPr bwMode="auto">
          <a:xfrm>
            <a:off x="1447800" y="2590800"/>
            <a:ext cx="6400800" cy="3697458"/>
          </a:xfrm>
          <a:prstGeom prst="rect">
            <a:avLst/>
          </a:prstGeom>
          <a:noFill/>
          <a:ln w="9525">
            <a:noFill/>
            <a:miter lim="800000"/>
            <a:headEnd/>
            <a:tailEnd/>
          </a:ln>
        </p:spPr>
      </p:pic>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Physical Model Design</a:t>
            </a:r>
          </a:p>
        </p:txBody>
      </p:sp>
      <p:sp>
        <p:nvSpPr>
          <p:cNvPr id="8" name="Rectangle 1"/>
          <p:cNvSpPr>
            <a:spLocks noChangeArrowheads="1"/>
          </p:cNvSpPr>
          <p:nvPr/>
        </p:nvSpPr>
        <p:spPr bwMode="auto">
          <a:xfrm>
            <a:off x="152400" y="762000"/>
            <a:ext cx="8763000"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000" dirty="0">
                <a:solidFill>
                  <a:srgbClr val="C00000"/>
                </a:solidFill>
                <a:latin typeface="Arial" pitchFamily="34" charset="0"/>
                <a:ea typeface="Times New Roman" pitchFamily="18" charset="0"/>
                <a:cs typeface="Arial" pitchFamily="34" charset="0"/>
              </a:rPr>
              <a:t>Features of physical data model include:</a:t>
            </a:r>
          </a:p>
          <a:p>
            <a:pPr marL="0" marR="0" lvl="0" indent="0" defTabSz="914400" rtl="0" eaLnBrk="0" fontAlgn="base" latinLnBrk="0" hangingPunct="0">
              <a:lnSpc>
                <a:spcPct val="100000"/>
              </a:lnSpc>
              <a:spcBef>
                <a:spcPct val="0"/>
              </a:spcBef>
              <a:spcAft>
                <a:spcPct val="0"/>
              </a:spcAft>
              <a:buClrTx/>
              <a:buSzTx/>
              <a:tabLst/>
            </a:pPr>
            <a:endParaRPr lang="en-US" sz="2000" dirty="0">
              <a:solidFill>
                <a:srgbClr val="000000"/>
              </a:solidFill>
              <a:latin typeface="Arial" pitchFamily="34" charset="0"/>
              <a:ea typeface="Times New Roman" pitchFamily="18" charset="0"/>
              <a:cs typeface="Arial" pitchFamily="34" charset="0"/>
            </a:endParaRP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13920738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152398" y="990600"/>
          <a:ext cx="8839204" cy="4953001"/>
        </p:xfrm>
        <a:graphic>
          <a:graphicData uri="http://schemas.openxmlformats.org/drawingml/2006/table">
            <a:tbl>
              <a:tblPr>
                <a:tableStyleId>{5DA37D80-6434-44D0-A028-1B22A696006F}</a:tableStyleId>
              </a:tblPr>
              <a:tblGrid>
                <a:gridCol w="3048002">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05002">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Data Modeling</a:t>
            </a:r>
          </a:p>
        </p:txBody>
      </p:sp>
    </p:spTree>
    <p:extLst>
      <p:ext uri="{BB962C8B-B14F-4D97-AF65-F5344CB8AC3E}">
        <p14:creationId xmlns:p14="http://schemas.microsoft.com/office/powerpoint/2010/main" val="331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228600" y="3276600"/>
            <a:ext cx="8686800" cy="1785104"/>
          </a:xfrm>
          <a:prstGeom prst="rect">
            <a:avLst/>
          </a:prstGeom>
        </p:spPr>
        <p:txBody>
          <a:bodyPr wrap="square">
            <a:spAutoFit/>
          </a:bodyPr>
          <a:lstStyle/>
          <a:p>
            <a:pPr algn="just"/>
            <a:r>
              <a:rPr lang="en-US" sz="2200" dirty="0">
                <a:solidFill>
                  <a:schemeClr val="accent4">
                    <a:lumMod val="50000"/>
                  </a:schemeClr>
                </a:solidFill>
                <a:latin typeface="Open sans"/>
                <a:cs typeface="Segoe UI Light" panose="020B0502040204020203" pitchFamily="34" charset="0"/>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p>
        </p:txBody>
      </p:sp>
    </p:spTree>
    <p:extLst>
      <p:ext uri="{BB962C8B-B14F-4D97-AF65-F5344CB8AC3E}">
        <p14:creationId xmlns:p14="http://schemas.microsoft.com/office/powerpoint/2010/main" val="2502954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Problem</a:t>
            </a:r>
          </a:p>
        </p:txBody>
      </p:sp>
      <p:sp>
        <p:nvSpPr>
          <p:cNvPr id="3" name="Rectangle 2"/>
          <p:cNvSpPr/>
          <p:nvPr/>
        </p:nvSpPr>
        <p:spPr>
          <a:xfrm>
            <a:off x="152400" y="838200"/>
            <a:ext cx="8839200"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To understand normalization in database with example tables, let’s assume that we are supposed to store the details of </a:t>
            </a:r>
            <a:r>
              <a:rPr lang="en-US" sz="2400" b="1" dirty="0">
                <a:latin typeface="Segoe UI Light" panose="020B0502040204020203" pitchFamily="34" charset="0"/>
                <a:cs typeface="Segoe UI Light" panose="020B0502040204020203" pitchFamily="34" charset="0"/>
              </a:rPr>
              <a:t>courses</a:t>
            </a:r>
            <a:r>
              <a:rPr lang="en-US" sz="2400" dirty="0">
                <a:latin typeface="Segoe UI Light" panose="020B0502040204020203" pitchFamily="34" charset="0"/>
                <a:cs typeface="Segoe UI Light" panose="020B0502040204020203" pitchFamily="34" charset="0"/>
              </a:rPr>
              <a:t> and </a:t>
            </a:r>
            <a:r>
              <a:rPr lang="en-US" sz="2400" b="1" dirty="0">
                <a:latin typeface="Segoe UI Light" panose="020B0502040204020203" pitchFamily="34" charset="0"/>
                <a:cs typeface="Segoe UI Light" panose="020B0502040204020203" pitchFamily="34" charset="0"/>
              </a:rPr>
              <a:t>instructors</a:t>
            </a:r>
            <a:r>
              <a:rPr lang="en-US" sz="2400" dirty="0">
                <a:latin typeface="Segoe UI Light" panose="020B0502040204020203" pitchFamily="34" charset="0"/>
                <a:cs typeface="Segoe UI Light" panose="020B0502040204020203" pitchFamily="34" charset="0"/>
              </a:rPr>
              <a:t> in a university.</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71432737"/>
              </p:ext>
            </p:extLst>
          </p:nvPr>
        </p:nvGraphicFramePr>
        <p:xfrm>
          <a:off x="2" y="2255520"/>
          <a:ext cx="9143998" cy="1706880"/>
        </p:xfrm>
        <a:graphic>
          <a:graphicData uri="http://schemas.openxmlformats.org/drawingml/2006/table">
            <a:tbl>
              <a:tblPr/>
              <a:tblGrid>
                <a:gridCol w="1813034">
                  <a:extLst>
                    <a:ext uri="{9D8B030D-6E8A-4147-A177-3AD203B41FA5}">
                      <a16:colId xmlns:a16="http://schemas.microsoft.com/office/drawing/2014/main" xmlns="" val="20000"/>
                    </a:ext>
                  </a:extLst>
                </a:gridCol>
                <a:gridCol w="2128344">
                  <a:extLst>
                    <a:ext uri="{9D8B030D-6E8A-4147-A177-3AD203B41FA5}">
                      <a16:colId xmlns:a16="http://schemas.microsoft.com/office/drawing/2014/main" xmlns="" val="20001"/>
                    </a:ext>
                  </a:extLst>
                </a:gridCol>
                <a:gridCol w="2128344">
                  <a:extLst>
                    <a:ext uri="{9D8B030D-6E8A-4147-A177-3AD203B41FA5}">
                      <a16:colId xmlns:a16="http://schemas.microsoft.com/office/drawing/2014/main" xmlns="" val="20002"/>
                    </a:ext>
                  </a:extLst>
                </a:gridCol>
                <a:gridCol w="30742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52400" y="27439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
            </a: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8"/>
          <p:cNvSpPr/>
          <p:nvPr/>
        </p:nvSpPr>
        <p:spPr>
          <a:xfrm>
            <a:off x="152400" y="4237672"/>
            <a:ext cx="8763000" cy="1938992"/>
          </a:xfrm>
          <a:prstGeom prst="rect">
            <a:avLst/>
          </a:prstGeom>
        </p:spPr>
        <p:txBody>
          <a:bodyPr wrap="square">
            <a:spAutoFit/>
          </a:bodyPr>
          <a:lstStyle/>
          <a:p>
            <a:pPr algn="just"/>
            <a:r>
              <a:rPr lang="en-US" sz="2000" dirty="0">
                <a:solidFill>
                  <a:srgbClr val="333333"/>
                </a:solidFill>
                <a:latin typeface="Open sans"/>
              </a:rPr>
              <a:t>At first, this design seems to be good. However, issues start to develop once we need to modify information. For instance, suppose, </a:t>
            </a:r>
            <a:r>
              <a:rPr lang="en-US" sz="2000" dirty="0">
                <a:solidFill>
                  <a:srgbClr val="C41A1A"/>
                </a:solidFill>
                <a:latin typeface="Open sans"/>
              </a:rPr>
              <a:t>if Prof. George changed his mobile number. In such a situation, we will have to make edits in 2 places</a:t>
            </a:r>
            <a:r>
              <a:rPr lang="en-US" sz="2000" b="1" dirty="0">
                <a:solidFill>
                  <a:srgbClr val="333333"/>
                </a:solidFill>
                <a:latin typeface="Open sans"/>
              </a:rPr>
              <a:t>. </a:t>
            </a:r>
            <a:r>
              <a:rPr lang="en-US" sz="2000" dirty="0">
                <a:solidFill>
                  <a:srgbClr val="333333"/>
                </a:solidFill>
                <a:latin typeface="Open sans"/>
              </a:rPr>
              <a:t>What if someone just edited the mobile number against </a:t>
            </a:r>
            <a:r>
              <a:rPr lang="en-US" sz="2000" b="1" dirty="0">
                <a:solidFill>
                  <a:srgbClr val="0070C0"/>
                </a:solidFill>
                <a:latin typeface="Open sans"/>
              </a:rPr>
              <a:t>CS101</a:t>
            </a:r>
            <a:r>
              <a:rPr lang="en-US" sz="2000" dirty="0">
                <a:solidFill>
                  <a:srgbClr val="333333"/>
                </a:solidFill>
                <a:latin typeface="Open sans"/>
              </a:rPr>
              <a:t>, but forgot to edit it for </a:t>
            </a:r>
            <a:r>
              <a:rPr lang="en-US" sz="2000" b="1" dirty="0">
                <a:solidFill>
                  <a:srgbClr val="0070C0"/>
                </a:solidFill>
                <a:latin typeface="Open sans"/>
              </a:rPr>
              <a:t>CS154</a:t>
            </a:r>
            <a:r>
              <a:rPr lang="en-US" sz="2000" dirty="0">
                <a:solidFill>
                  <a:srgbClr val="333333"/>
                </a:solidFill>
                <a:latin typeface="Open sans"/>
              </a:rPr>
              <a:t>? This will lead to stale/wrong information in the database.</a:t>
            </a:r>
            <a:endParaRPr lang="en-US" sz="2000" dirty="0"/>
          </a:p>
        </p:txBody>
      </p:sp>
    </p:spTree>
    <p:extLst>
      <p:ext uri="{BB962C8B-B14F-4D97-AF65-F5344CB8AC3E}">
        <p14:creationId xmlns:p14="http://schemas.microsoft.com/office/powerpoint/2010/main" val="2867332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Solution</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This problem, however, can be easily tackled by dividing our table into 2 simpler tables.</a:t>
            </a:r>
            <a:endParaRPr lang="en-IN" sz="2400"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887171470"/>
              </p:ext>
            </p:extLst>
          </p:nvPr>
        </p:nvGraphicFramePr>
        <p:xfrm>
          <a:off x="12864" y="2308969"/>
          <a:ext cx="9131136" cy="1280160"/>
        </p:xfrm>
        <a:graphic>
          <a:graphicData uri="http://schemas.openxmlformats.org/drawingml/2006/table">
            <a:tbl>
              <a:tblPr/>
              <a:tblGrid>
                <a:gridCol w="3043712">
                  <a:extLst>
                    <a:ext uri="{9D8B030D-6E8A-4147-A177-3AD203B41FA5}">
                      <a16:colId xmlns:a16="http://schemas.microsoft.com/office/drawing/2014/main" xmlns="" val="20000"/>
                    </a:ext>
                  </a:extLst>
                </a:gridCol>
                <a:gridCol w="3043712">
                  <a:extLst>
                    <a:ext uri="{9D8B030D-6E8A-4147-A177-3AD203B41FA5}">
                      <a16:colId xmlns:a16="http://schemas.microsoft.com/office/drawing/2014/main" xmlns="" val="20001"/>
                    </a:ext>
                  </a:extLst>
                </a:gridCol>
                <a:gridCol w="3043712">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5756385"/>
              </p:ext>
            </p:extLst>
          </p:nvPr>
        </p:nvGraphicFramePr>
        <p:xfrm>
          <a:off x="5938" y="4389120"/>
          <a:ext cx="9144000" cy="1706880"/>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048000">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0" y="1752600"/>
            <a:ext cx="2257862"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0" y="3872751"/>
            <a:ext cx="1975734"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DBMS and RDBMS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First Normal Form (1NF)</a:t>
            </a: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9854271"/>
              </p:ext>
            </p:extLst>
          </p:nvPr>
        </p:nvGraphicFramePr>
        <p:xfrm>
          <a:off x="0" y="1752600"/>
          <a:ext cx="9144000" cy="1334546"/>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52400" y="3276600"/>
            <a:ext cx="8839200" cy="1455783"/>
          </a:xfrm>
          <a:prstGeom prst="rect">
            <a:avLst/>
          </a:prstGeom>
        </p:spPr>
        <p:txBody>
          <a:bodyPr wrap="square">
            <a:spAutoFit/>
          </a:bodyPr>
          <a:lstStyle/>
          <a:p>
            <a:pPr algn="just"/>
            <a:r>
              <a:rPr lang="en-US" sz="2000" dirty="0">
                <a:solidFill>
                  <a:srgbClr val="333333"/>
                </a:solidFill>
                <a:latin typeface="Open sans"/>
              </a:rPr>
              <a:t>Here, the issue is that in the first row, we are storing 2 courses against Prof. George. A better method would be to store the courses separately. This way, if we want to edit some information related to </a:t>
            </a:r>
            <a:r>
              <a:rPr lang="en-US" sz="2000" b="1" dirty="0">
                <a:solidFill>
                  <a:srgbClr val="0070C0"/>
                </a:solidFill>
                <a:latin typeface="Open sans"/>
              </a:rPr>
              <a:t>CS101</a:t>
            </a:r>
            <a:r>
              <a:rPr lang="en-US" sz="2000" dirty="0">
                <a:solidFill>
                  <a:srgbClr val="333333"/>
                </a:solidFill>
                <a:latin typeface="Open sans"/>
              </a:rPr>
              <a:t>, we do not have to touch the data corresponding to </a:t>
            </a:r>
            <a:r>
              <a:rPr lang="en-US" sz="2000" b="1" dirty="0">
                <a:solidFill>
                  <a:srgbClr val="0070C0"/>
                </a:solidFill>
                <a:latin typeface="Open sans"/>
              </a:rPr>
              <a:t>CS154</a:t>
            </a:r>
            <a:r>
              <a:rPr lang="en-US" sz="2000" dirty="0">
                <a:solidFill>
                  <a:srgbClr val="333333"/>
                </a:solidFill>
                <a:latin typeface="Open sans"/>
              </a:rPr>
              <a:t>.</a:t>
            </a:r>
          </a:p>
        </p:txBody>
      </p:sp>
      <p:graphicFrame>
        <p:nvGraphicFramePr>
          <p:cNvPr id="5" name="Table 4"/>
          <p:cNvGraphicFramePr>
            <a:graphicFrameLocks noGrp="1"/>
          </p:cNvGraphicFramePr>
          <p:nvPr>
            <p:extLst>
              <p:ext uri="{D42A27DB-BD31-4B8C-83A1-F6EECF244321}">
                <p14:modId xmlns:p14="http://schemas.microsoft.com/office/powerpoint/2010/main" val="1297513087"/>
              </p:ext>
            </p:extLst>
          </p:nvPr>
        </p:nvGraphicFramePr>
        <p:xfrm>
          <a:off x="0" y="4922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George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Atkins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sp>
        <p:nvSpPr>
          <p:cNvPr id="8" name="Rectangle 7"/>
          <p:cNvSpPr/>
          <p:nvPr/>
        </p:nvSpPr>
        <p:spPr>
          <a:xfrm>
            <a:off x="76200" y="838200"/>
            <a:ext cx="8991600" cy="1569660"/>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Segoe UI Light" panose="020B0502040204020203" pitchFamily="34" charset="0"/>
                <a:cs typeface="Segoe UI Light" panose="020B0502040204020203" pitchFamily="34" charset="0"/>
              </a:rPr>
              <a:t>The primary key of the table should compose of exactly 1 column</a:t>
            </a:r>
            <a:r>
              <a:rPr lang="en-US" sz="2400" dirty="0">
                <a:solidFill>
                  <a:srgbClr val="0070C0"/>
                </a:solidFill>
                <a:latin typeface="Segoe UI Light" panose="020B0502040204020203" pitchFamily="34" charset="0"/>
                <a:cs typeface="Segoe UI Light" panose="020B0502040204020203" pitchFamily="34" charset="0"/>
              </a:rPr>
              <a:t>.</a:t>
            </a:r>
          </a:p>
        </p:txBody>
      </p:sp>
      <p:sp>
        <p:nvSpPr>
          <p:cNvPr id="3" name="Rectangle 2"/>
          <p:cNvSpPr/>
          <p:nvPr/>
        </p:nvSpPr>
        <p:spPr>
          <a:xfrm>
            <a:off x="152400" y="2590800"/>
            <a:ext cx="8839200" cy="1323439"/>
          </a:xfrm>
          <a:prstGeom prst="rect">
            <a:avLst/>
          </a:prstGeom>
        </p:spPr>
        <p:txBody>
          <a:bodyPr wrap="square">
            <a:spAutoFit/>
          </a:bodyPr>
          <a:lstStyle/>
          <a:p>
            <a:pPr algn="just"/>
            <a:r>
              <a:rPr lang="en-US" sz="2000" dirty="0">
                <a:solidFill>
                  <a:srgbClr val="333333"/>
                </a:solidFill>
                <a:latin typeface="Open sans"/>
              </a:rPr>
              <a:t>Let us take another example of storing student enrollment in various courses. Each student may enroll in multiple courses. Similarly, each course may have multiple enrollments.</a:t>
            </a:r>
          </a:p>
          <a:p>
            <a:pPr algn="just"/>
            <a:r>
              <a:rPr lang="en-US" sz="2000" dirty="0"/>
              <a:t>A sample table may look like this (</a:t>
            </a:r>
            <a:r>
              <a:rPr lang="en-US" sz="2000" b="1" dirty="0">
                <a:solidFill>
                  <a:srgbClr val="006C86"/>
                </a:solidFill>
              </a:rPr>
              <a:t>student name and course code</a:t>
            </a:r>
            <a:r>
              <a:rPr lang="en-US" sz="2000" dirty="0"/>
              <a:t>)</a:t>
            </a:r>
            <a:endParaRPr lang="en-US" sz="2000" dirty="0">
              <a:solidFill>
                <a:srgbClr val="333333"/>
              </a:solidFill>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031253679"/>
              </p:ext>
            </p:extLst>
          </p:nvPr>
        </p:nvGraphicFramePr>
        <p:xfrm>
          <a:off x="43539" y="4191000"/>
          <a:ext cx="9100460" cy="2133600"/>
        </p:xfrm>
        <a:graphic>
          <a:graphicData uri="http://schemas.openxmlformats.org/drawingml/2006/table">
            <a:tbl>
              <a:tblPr/>
              <a:tblGrid>
                <a:gridCol w="4550230">
                  <a:extLst>
                    <a:ext uri="{9D8B030D-6E8A-4147-A177-3AD203B41FA5}">
                      <a16:colId xmlns:a16="http://schemas.microsoft.com/office/drawing/2014/main" xmlns="" val="20000"/>
                    </a:ext>
                  </a:extLst>
                </a:gridCol>
                <a:gridCol w="455023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83721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152400" y="838200"/>
            <a:ext cx="8839200"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First normal form simply says that each cell of a table should contain exactly one value.</a:t>
            </a:r>
            <a:endParaRPr lang="en-IN" sz="2400" dirty="0">
              <a:latin typeface="Segoe UI Light" panose="020B0502040204020203" pitchFamily="34" charset="0"/>
              <a:cs typeface="Segoe UI Light" panose="020B0502040204020203" pitchFamily="34" charset="0"/>
            </a:endParaRPr>
          </a:p>
        </p:txBody>
      </p:sp>
      <p:sp>
        <p:nvSpPr>
          <p:cNvPr id="10" name="Rectangle 9"/>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2056134691"/>
              </p:ext>
            </p:extLst>
          </p:nvPr>
        </p:nvGraphicFramePr>
        <p:xfrm>
          <a:off x="0" y="2255520"/>
          <a:ext cx="9144000" cy="1706880"/>
        </p:xfrm>
        <a:graphic>
          <a:graphicData uri="http://schemas.openxmlformats.org/drawingml/2006/table">
            <a:tbl>
              <a:tblPr/>
              <a:tblGrid>
                <a:gridCol w="4572000">
                  <a:extLst>
                    <a:ext uri="{9D8B030D-6E8A-4147-A177-3AD203B41FA5}">
                      <a16:colId xmlns:a16="http://schemas.microsoft.com/office/drawing/2014/main" xmlns="" val="20000"/>
                    </a:ext>
                  </a:extLst>
                </a:gridCol>
                <a:gridCol w="4572000">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0" y="1752600"/>
            <a:ext cx="2039854"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0" y="4126468"/>
            <a:ext cx="2103974" cy="369332"/>
          </a:xfrm>
          <a:prstGeom prst="rect">
            <a:avLst/>
          </a:prstGeom>
        </p:spPr>
        <p:txBody>
          <a:bodyPr wrap="none">
            <a:spAutoFit/>
          </a:bodyPr>
          <a:lstStyle/>
          <a:p>
            <a:r>
              <a:rPr lang="en-US" b="1" dirty="0">
                <a:solidFill>
                  <a:srgbClr val="006C86"/>
                </a:solidFill>
                <a:latin typeface="Open sans"/>
              </a:rPr>
              <a:t>Table 2 (Courses)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93486030"/>
              </p:ext>
            </p:extLst>
          </p:nvPr>
        </p:nvGraphicFramePr>
        <p:xfrm>
          <a:off x="21769" y="4572000"/>
          <a:ext cx="9122230" cy="2133600"/>
        </p:xfrm>
        <a:graphic>
          <a:graphicData uri="http://schemas.openxmlformats.org/drawingml/2006/table">
            <a:tbl>
              <a:tblPr/>
              <a:tblGrid>
                <a:gridCol w="4561115">
                  <a:extLst>
                    <a:ext uri="{9D8B030D-6E8A-4147-A177-3AD203B41FA5}">
                      <a16:colId xmlns:a16="http://schemas.microsoft.com/office/drawing/2014/main" xmlns="" val="20000"/>
                    </a:ext>
                  </a:extLst>
                </a:gridCol>
                <a:gridCol w="456111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3</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a:solidFill>
                            <a:srgbClr val="222222"/>
                          </a:solidFill>
                          <a:effectLst/>
                        </a:rPr>
                        <a:t>CS152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091795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8" name="Rectangle 7"/>
          <p:cNvSpPr/>
          <p:nvPr/>
        </p:nvSpPr>
        <p:spPr>
          <a:xfrm>
            <a:off x="152400" y="838200"/>
            <a:ext cx="8839200" cy="1938992"/>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Column A is said to be functionally dependent on column B if changing the value of A may require a change in the value of B.</a:t>
            </a:r>
          </a:p>
          <a:p>
            <a:pPr algn="just"/>
            <a:r>
              <a:rPr lang="en-US" sz="2400" dirty="0">
                <a:latin typeface="Segoe UI Light" panose="020B0502040204020203" pitchFamily="34"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Segoe UI Light" panose="020B0502040204020203" pitchFamily="34"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08957532"/>
              </p:ext>
            </p:extLst>
          </p:nvPr>
        </p:nvGraphicFramePr>
        <p:xfrm>
          <a:off x="0" y="3291840"/>
          <a:ext cx="9144000" cy="1706880"/>
        </p:xfrm>
        <a:graphic>
          <a:graphicData uri="http://schemas.openxmlformats.org/drawingml/2006/table">
            <a:tbl>
              <a:tblPr/>
              <a:tblGrid>
                <a:gridCol w="1828800"/>
                <a:gridCol w="2133600"/>
                <a:gridCol w="21336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a:solidFill>
                            <a:srgbClr val="222222"/>
                          </a:solidFill>
                          <a:effectLst/>
                        </a:rPr>
                        <a:t>MA214</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Prof. John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a:t>
                      </a:r>
                      <a:r>
                        <a:rPr lang="en-US" dirty="0" smtClean="0">
                          <a:solidFill>
                            <a:srgbClr val="222222"/>
                          </a:solidFill>
                          <a:effectLst/>
                        </a:rPr>
                        <a:t>Ronald</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8470426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4" name="Rectangle 3"/>
          <p:cNvSpPr/>
          <p:nvPr/>
        </p:nvSpPr>
        <p:spPr>
          <a:xfrm>
            <a:off x="65314" y="873323"/>
            <a:ext cx="9002486" cy="1323439"/>
          </a:xfrm>
          <a:prstGeom prst="rect">
            <a:avLst/>
          </a:prstGeom>
        </p:spPr>
        <p:txBody>
          <a:bodyPr wrap="square">
            <a:spAutoFit/>
          </a:bodyPr>
          <a:lstStyle/>
          <a:p>
            <a:r>
              <a:rPr lang="en-US" sz="2000" dirty="0">
                <a:latin typeface="Open sans"/>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41514" y="2343090"/>
            <a:ext cx="8850086"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6835948"/>
              </p:ext>
            </p:extLst>
          </p:nvPr>
        </p:nvGraphicFramePr>
        <p:xfrm>
          <a:off x="0" y="2834640"/>
          <a:ext cx="9144000" cy="1706880"/>
        </p:xfrm>
        <a:graphic>
          <a:graphicData uri="http://schemas.openxmlformats.org/drawingml/2006/table">
            <a:tbl>
              <a:tblPr/>
              <a:tblGrid>
                <a:gridCol w="3048000"/>
                <a:gridCol w="3048000"/>
                <a:gridCol w="3048000"/>
              </a:tblGrid>
              <a:tr h="0">
                <a:tc>
                  <a:txBody>
                    <a:bodyPr/>
                    <a:lstStyle/>
                    <a:p>
                      <a:pPr algn="l" fontAlgn="ctr"/>
                      <a:r>
                        <a:rPr lang="en-US" b="1" dirty="0">
                          <a:solidFill>
                            <a:srgbClr val="222222"/>
                          </a:solidFill>
                          <a:effectLst/>
                        </a:rPr>
                        <a:t>Course code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MA214</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ME112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r>
                        <a:rPr lang="en-US" dirty="0" smtClean="0">
                          <a:solidFill>
                            <a:srgbClr val="222222"/>
                          </a:solidFill>
                          <a:effectLst/>
                        </a:rPr>
                        <a:t>,</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r>
              <a:tr h="0">
                <a:tc>
                  <a:txBody>
                    <a:bodyPr/>
                    <a:lstStyle/>
                    <a:p>
                      <a:pPr algn="l" fontAlgn="t"/>
                      <a:r>
                        <a:rPr lang="en-US" dirty="0" smtClean="0">
                          <a:solidFill>
                            <a:srgbClr val="222222"/>
                          </a:solidFill>
                          <a:effectLst/>
                        </a:rPr>
                        <a:t>MA215</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a:t>
                      </a:r>
                      <a:r>
                        <a:rPr lang="en-US" dirty="0" smtClean="0">
                          <a:solidFill>
                            <a:srgbClr val="222222"/>
                          </a:solidFill>
                          <a:effectLst/>
                        </a:rPr>
                        <a:t>19</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
        <p:nvSpPr>
          <p:cNvPr id="13" name="Rectangle 12"/>
          <p:cNvSpPr/>
          <p:nvPr/>
        </p:nvSpPr>
        <p:spPr>
          <a:xfrm>
            <a:off x="152400" y="4800600"/>
            <a:ext cx="8839200"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val="891458083"/>
              </p:ext>
            </p:extLst>
          </p:nvPr>
        </p:nvGraphicFramePr>
        <p:xfrm>
          <a:off x="0" y="5425440"/>
          <a:ext cx="9067800" cy="1280160"/>
        </p:xfrm>
        <a:graphic>
          <a:graphicData uri="http://schemas.openxmlformats.org/drawingml/2006/table">
            <a:tbl>
              <a:tblPr/>
              <a:tblGrid>
                <a:gridCol w="3022600"/>
                <a:gridCol w="3022600"/>
                <a:gridCol w="3022600"/>
              </a:tblGrid>
              <a:tr h="0">
                <a:tc>
                  <a:txBody>
                    <a:bodyPr/>
                    <a:lstStyle/>
                    <a:p>
                      <a:pPr algn="l" fontAlgn="ctr"/>
                      <a:r>
                        <a:rPr lang="en-US" b="1" dirty="0">
                          <a:solidFill>
                            <a:srgbClr val="222222"/>
                          </a:solidFill>
                          <a:effectLst/>
                        </a:rPr>
                        <a:t>Instructor's ID</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r>
              <a:tr h="0">
                <a:tc>
                  <a:txBody>
                    <a:bodyPr/>
                    <a:lstStyle/>
                    <a:p>
                      <a:pPr algn="l" fontAlgn="t"/>
                      <a:r>
                        <a:rPr lang="en-US" dirty="0" smtClean="0">
                          <a:solidFill>
                            <a:srgbClr val="222222"/>
                          </a:solidFill>
                          <a:effectLst/>
                        </a:rPr>
                        <a:t>1</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fontAlgn="t"/>
                      <a:r>
                        <a:rPr lang="en-US" dirty="0">
                          <a:solidFill>
                            <a:srgbClr val="222222"/>
                          </a:solidFill>
                          <a:effectLst/>
                        </a:rPr>
                        <a:t>2</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a:t>
                      </a:r>
                      <a:r>
                        <a:rPr lang="en-US" dirty="0" smtClean="0">
                          <a:solidFill>
                            <a:srgbClr val="222222"/>
                          </a:solidFill>
                          <a:effectLst/>
                        </a:rPr>
                        <a:t>John</a:t>
                      </a:r>
                      <a:endParaRPr lang="en-US" dirty="0">
                        <a:solidFill>
                          <a:srgbClr val="222222"/>
                        </a:solidFill>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r>
            </a:tbl>
          </a:graphicData>
        </a:graphic>
      </p:graphicFrame>
    </p:spTree>
    <p:extLst>
      <p:ext uri="{BB962C8B-B14F-4D97-AF65-F5344CB8AC3E}">
        <p14:creationId xmlns:p14="http://schemas.microsoft.com/office/powerpoint/2010/main" val="60451415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Third Normal Form (1NF)</a:t>
            </a:r>
          </a:p>
        </p:txBody>
      </p:sp>
      <p:sp>
        <p:nvSpPr>
          <p:cNvPr id="3" name="Rectangle 2"/>
          <p:cNvSpPr/>
          <p:nvPr/>
        </p:nvSpPr>
        <p:spPr>
          <a:xfrm>
            <a:off x="141514" y="1065074"/>
            <a:ext cx="9002486"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r>
              <a:rPr lang="en-US" sz="2000" dirty="0" smtClean="0">
                <a:latin typeface="Helvetica" panose="020B0604020202020204" pitchFamily="34" charset="0"/>
              </a:rPr>
              <a:t>:</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endParaRPr lang="en-US" sz="2000" b="0" i="0" dirty="0">
              <a:effectLst/>
              <a:latin typeface="Helvetica" panose="020B0604020202020204" pitchFamily="34" charset="0"/>
            </a:endParaRPr>
          </a:p>
        </p:txBody>
      </p:sp>
    </p:spTree>
    <p:extLst>
      <p:ext uri="{BB962C8B-B14F-4D97-AF65-F5344CB8AC3E}">
        <p14:creationId xmlns:p14="http://schemas.microsoft.com/office/powerpoint/2010/main" val="257705354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Tree>
    <p:extLst>
      <p:ext uri="{BB962C8B-B14F-4D97-AF65-F5344CB8AC3E}">
        <p14:creationId xmlns:p14="http://schemas.microsoft.com/office/powerpoint/2010/main" val="17541973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val="2862738662"/>
              </p:ext>
            </p:extLst>
          </p:nvPr>
        </p:nvGraphicFramePr>
        <p:xfrm>
          <a:off x="152400" y="596900"/>
          <a:ext cx="8839200" cy="5794782"/>
        </p:xfrm>
        <a:graphic>
          <a:graphicData uri="http://schemas.openxmlformats.org/drawingml/2006/table">
            <a:tbl>
              <a:tblPr>
                <a:tableStyleId>{616DA210-FB5B-4158-B5E0-FEB733F419BA}</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rPr>
                        <a:t>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rPr>
                        <a:t>COALESCE()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Return the first non-NULL argument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rPr>
                        <a: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rPr>
                        <a:t>&lt;=&gt;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NULL-safe equal to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a:effectLst/>
                        </a:rPr>
                        <a:t>Greater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rPr>
                        <a: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Greater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rPr>
                        <a:t>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rPr>
                        <a:t>IS</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fontAlgn="base"/>
                      <a:r>
                        <a:rPr lang="en-IN" sz="1700" u="none" strike="noStrike" dirty="0">
                          <a:solidFill>
                            <a:srgbClr val="006C86"/>
                          </a:solidFill>
                          <a:effectLst/>
                        </a:rPr>
                        <a:t>IS NOT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a value against a boolean</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rPr>
                        <a:t>IS NOT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177542">
                <a:tc>
                  <a:txBody>
                    <a:bodyPr/>
                    <a:lstStyle/>
                    <a:p>
                      <a:pPr fontAlgn="base"/>
                      <a:r>
                        <a:rPr lang="en-IN" sz="1700" u="none" strike="noStrike" dirty="0">
                          <a:solidFill>
                            <a:srgbClr val="006C86"/>
                          </a:solidFill>
                          <a:effectLst/>
                        </a:rPr>
                        <a:t>IS 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NULL value test</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177542">
                <a:tc>
                  <a:txBody>
                    <a:bodyPr/>
                    <a:lstStyle/>
                    <a:p>
                      <a:pPr fontAlgn="base"/>
                      <a:r>
                        <a:rPr lang="en-IN" sz="1700" u="none" strike="noStrike" dirty="0">
                          <a:solidFill>
                            <a:srgbClr val="006C86"/>
                          </a:solidFill>
                          <a:effectLst/>
                        </a:rPr>
                        <a:t>ISNULL()</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Test whether the argument is NULL</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177542">
                <a:tc>
                  <a:txBody>
                    <a:bodyPr/>
                    <a:lstStyle/>
                    <a:p>
                      <a:pPr fontAlgn="base"/>
                      <a:r>
                        <a:rPr lang="en-IN" sz="1700" u="none" strike="noStrike" dirty="0">
                          <a:solidFill>
                            <a:srgbClr val="006C86"/>
                          </a:solidFill>
                          <a:effectLst/>
                        </a:rPr>
                        <a:t>&lt;=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Less than or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rPr>
                        <a:t>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rPr>
                        <a:t>NOT BETWEEN ... AND ...</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range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rPr>
                        <a:t>!=, &lt;&gt;</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Not equal operator</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rPr>
                        <a:t>NOT IN()</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Check whether a value is not within a set of values</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rPr>
                        <a:t>NOT LIKE</a:t>
                      </a:r>
                      <a:endParaRPr lang="en-IN" sz="1700" u="none" dirty="0">
                        <a:solidFill>
                          <a:srgbClr val="006C86"/>
                        </a:solidFill>
                        <a:effectLst/>
                      </a:endParaRP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rPr>
                        <a:t>Negation of simple pattern matching</a:t>
                      </a:r>
                    </a:p>
                  </a:txBody>
                  <a:tcPr marL="23117" marR="23117"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17802498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BETWEEN ... AND ...</a:t>
            </a:r>
          </a:p>
        </p:txBody>
      </p:sp>
      <p:sp>
        <p:nvSpPr>
          <p:cNvPr id="12" name="Rectangle 11"/>
          <p:cNvSpPr/>
          <p:nvPr/>
        </p:nvSpPr>
        <p:spPr>
          <a:xfrm>
            <a:off x="101533" y="1581090"/>
            <a:ext cx="4165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BETWEEN ... AND ...</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0" y="131430"/>
            <a:ext cx="5268686" cy="369332"/>
          </a:xfrm>
          <a:prstGeom prst="rect">
            <a:avLst/>
          </a:prstGeom>
        </p:spPr>
        <p:txBody>
          <a:bodyPr wrap="square">
            <a:spAutoFit/>
          </a:bodyPr>
          <a:lstStyle/>
          <a:p>
            <a:r>
              <a:rPr lang="en-IN" dirty="0">
                <a:solidFill>
                  <a:srgbClr val="FDE139"/>
                </a:solidFill>
              </a:rPr>
              <a:t>Check whether a value is within a range of values</a:t>
            </a:r>
          </a:p>
        </p:txBody>
      </p:sp>
      <p:pic>
        <p:nvPicPr>
          <p:cNvPr id="4" name="Picture 3"/>
          <p:cNvPicPr>
            <a:picLocks noChangeAspect="1"/>
          </p:cNvPicPr>
          <p:nvPr/>
        </p:nvPicPr>
        <p:blipFill>
          <a:blip r:embed="rId2"/>
          <a:stretch>
            <a:fillRect/>
          </a:stretch>
        </p:blipFill>
        <p:spPr>
          <a:xfrm>
            <a:off x="102222" y="2374645"/>
            <a:ext cx="7553315" cy="341607"/>
          </a:xfrm>
          <a:prstGeom prst="rect">
            <a:avLst/>
          </a:prstGeom>
        </p:spPr>
      </p:pic>
      <p:pic>
        <p:nvPicPr>
          <p:cNvPr id="7" name="Picture 6"/>
          <p:cNvPicPr>
            <a:picLocks noChangeAspect="1"/>
          </p:cNvPicPr>
          <p:nvPr/>
        </p:nvPicPr>
        <p:blipFill>
          <a:blip r:embed="rId3"/>
          <a:stretch>
            <a:fillRect/>
          </a:stretch>
        </p:blipFill>
        <p:spPr>
          <a:xfrm>
            <a:off x="98617" y="2923711"/>
            <a:ext cx="7568497" cy="371972"/>
          </a:xfrm>
          <a:prstGeom prst="rect">
            <a:avLst/>
          </a:prstGeom>
        </p:spPr>
      </p:pic>
      <p:sp>
        <p:nvSpPr>
          <p:cNvPr id="2" name="Rectangle 1"/>
          <p:cNvSpPr/>
          <p:nvPr/>
        </p:nvSpPr>
        <p:spPr>
          <a:xfrm>
            <a:off x="98617" y="728989"/>
            <a:ext cx="8916643" cy="707886"/>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4256314" y="1501914"/>
            <a:ext cx="4909458" cy="707886"/>
          </a:xfrm>
          <a:prstGeom prst="rect">
            <a:avLst/>
          </a:prstGeom>
        </p:spPr>
        <p:txBody>
          <a:bodyPr wrap="square">
            <a:spAutoFit/>
          </a:bodyPr>
          <a:lstStyle/>
          <a:p>
            <a:r>
              <a:rPr lang="en-IN" sz="2000" dirty="0">
                <a:solidFill>
                  <a:srgbClr val="006C86"/>
                </a:solidFill>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IS</a:t>
            </a:r>
          </a:p>
        </p:txBody>
      </p:sp>
      <p:sp>
        <p:nvSpPr>
          <p:cNvPr id="12" name="Rectangle 11"/>
          <p:cNvSpPr/>
          <p:nvPr/>
        </p:nvSpPr>
        <p:spPr>
          <a:xfrm>
            <a:off x="101533" y="1428690"/>
            <a:ext cx="20320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a:t>
            </a:r>
            <a:r>
              <a:rPr lang="en-IN" sz="2000" b="1" i="1" dirty="0">
                <a:solidFill>
                  <a:srgbClr val="FFFF00"/>
                </a:solidFill>
                <a:latin typeface="Arial" pitchFamily="34" charset="0"/>
                <a:cs typeface="Arial" pitchFamily="34" charset="0"/>
              </a:rPr>
              <a:t>IS</a:t>
            </a:r>
            <a:endParaRPr lang="en-IN" sz="2000"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217714" y="762000"/>
            <a:ext cx="868680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a:stretch>
            <a:fillRect/>
          </a:stretch>
        </p:blipFill>
        <p:spPr>
          <a:xfrm>
            <a:off x="451076" y="2027574"/>
            <a:ext cx="6108791" cy="507678"/>
          </a:xfrm>
          <a:prstGeom prst="rect">
            <a:avLst/>
          </a:prstGeom>
        </p:spPr>
      </p:pic>
      <p:pic>
        <p:nvPicPr>
          <p:cNvPr id="8" name="Picture 7"/>
          <p:cNvPicPr>
            <a:picLocks noChangeAspect="1"/>
          </p:cNvPicPr>
          <p:nvPr/>
        </p:nvPicPr>
        <p:blipFill>
          <a:blip r:embed="rId4"/>
          <a:stretch>
            <a:fillRect/>
          </a:stretch>
        </p:blipFill>
        <p:spPr>
          <a:xfrm>
            <a:off x="451077" y="2708830"/>
            <a:ext cx="5875762" cy="357873"/>
          </a:xfrm>
          <a:prstGeom prst="rect">
            <a:avLst/>
          </a:prstGeom>
        </p:spPr>
      </p:pic>
      <p:pic>
        <p:nvPicPr>
          <p:cNvPr id="9" name="Picture 8"/>
          <p:cNvPicPr>
            <a:picLocks noChangeAspect="1"/>
          </p:cNvPicPr>
          <p:nvPr/>
        </p:nvPicPr>
        <p:blipFill>
          <a:blip r:embed="rId5"/>
          <a:stretch>
            <a:fillRect/>
          </a:stretch>
        </p:blipFill>
        <p:spPr>
          <a:xfrm>
            <a:off x="460601" y="3232149"/>
            <a:ext cx="5867441" cy="416131"/>
          </a:xfrm>
          <a:prstGeom prst="rect">
            <a:avLst/>
          </a:prstGeom>
        </p:spPr>
      </p:pic>
      <p:pic>
        <p:nvPicPr>
          <p:cNvPr id="10" name="Picture 9"/>
          <p:cNvPicPr>
            <a:picLocks noChangeAspect="1"/>
          </p:cNvPicPr>
          <p:nvPr/>
        </p:nvPicPr>
        <p:blipFill>
          <a:blip r:embed="rId6"/>
          <a:stretch>
            <a:fillRect/>
          </a:stretch>
        </p:blipFill>
        <p:spPr>
          <a:xfrm>
            <a:off x="446313" y="3765890"/>
            <a:ext cx="6117115" cy="424452"/>
          </a:xfrm>
          <a:prstGeom prst="rect">
            <a:avLst/>
          </a:prstGeom>
        </p:spPr>
      </p:pic>
      <p:pic>
        <p:nvPicPr>
          <p:cNvPr id="11" name="Picture 10"/>
          <p:cNvPicPr>
            <a:picLocks noChangeAspect="1"/>
          </p:cNvPicPr>
          <p:nvPr/>
        </p:nvPicPr>
        <p:blipFill>
          <a:blip r:embed="rId7"/>
          <a:stretch>
            <a:fillRect/>
          </a:stretch>
        </p:blipFill>
        <p:spPr>
          <a:xfrm>
            <a:off x="460600" y="4334391"/>
            <a:ext cx="6541573" cy="416131"/>
          </a:xfrm>
          <a:prstGeom prst="rect">
            <a:avLst/>
          </a:prstGeom>
        </p:spPr>
      </p:pic>
      <p:pic>
        <p:nvPicPr>
          <p:cNvPr id="13" name="Picture 12"/>
          <p:cNvPicPr>
            <a:picLocks noChangeAspect="1"/>
          </p:cNvPicPr>
          <p:nvPr/>
        </p:nvPicPr>
        <p:blipFill>
          <a:blip r:embed="rId8"/>
          <a:stretch>
            <a:fillRect/>
          </a:stretch>
        </p:blipFill>
        <p:spPr>
          <a:xfrm>
            <a:off x="473301" y="4924387"/>
            <a:ext cx="6524926" cy="399485"/>
          </a:xfrm>
          <a:prstGeom prst="rect">
            <a:avLst/>
          </a:prstGeom>
        </p:spPr>
      </p:pic>
      <p:pic>
        <p:nvPicPr>
          <p:cNvPr id="14" name="Picture 13"/>
          <p:cNvPicPr>
            <a:picLocks noChangeAspect="1"/>
          </p:cNvPicPr>
          <p:nvPr/>
        </p:nvPicPr>
        <p:blipFill>
          <a:blip r:embed="rId9"/>
          <a:stretch>
            <a:fillRect/>
          </a:stretch>
        </p:blipFill>
        <p:spPr>
          <a:xfrm>
            <a:off x="460601" y="5459592"/>
            <a:ext cx="7165761" cy="407807"/>
          </a:xfrm>
          <a:prstGeom prst="rect">
            <a:avLst/>
          </a:prstGeom>
        </p:spPr>
      </p:pic>
    </p:spTree>
    <p:extLst>
      <p:ext uri="{BB962C8B-B14F-4D97-AF65-F5344CB8AC3E}">
        <p14:creationId xmlns:p14="http://schemas.microsoft.com/office/powerpoint/2010/main" val="208615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75925884"/>
              </p:ext>
            </p:extLst>
          </p:nvPr>
        </p:nvGraphicFramePr>
        <p:xfrm>
          <a:off x="152400" y="962010"/>
          <a:ext cx="8839200" cy="5060736"/>
        </p:xfrm>
        <a:graphic>
          <a:graphicData uri="http://schemas.openxmlformats.org/drawingml/2006/table">
            <a:tbl>
              <a:tblPr firstRow="1" bandRow="1">
                <a:tableStyleId>{5940675A-B579-460E-94D1-54222C63F5DA}</a:tableStyleId>
              </a:tblPr>
              <a:tblGrid>
                <a:gridCol w="44196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576174">
                <a:tc>
                  <a:txBody>
                    <a:bodyPr/>
                    <a:lstStyle/>
                    <a:p>
                      <a:pPr algn="ctr"/>
                      <a:r>
                        <a:rPr lang="en-US" sz="3200" dirty="0">
                          <a:latin typeface="Arial" pitchFamily="34" charset="0"/>
                          <a:cs typeface="Arial" pitchFamily="34" charset="0"/>
                        </a:rPr>
                        <a:t>DBMS</a:t>
                      </a:r>
                    </a:p>
                  </a:txBody>
                  <a:tcPr/>
                </a:tc>
                <a:tc>
                  <a:txBody>
                    <a:bodyPr/>
                    <a:lstStyle/>
                    <a:p>
                      <a:pPr algn="ctr"/>
                      <a:r>
                        <a:rPr kumimoji="0" lang="en-US" sz="3200" kern="1200" dirty="0">
                          <a:solidFill>
                            <a:schemeClr val="tx1"/>
                          </a:solidFill>
                          <a:latin typeface="Arial" pitchFamily="34" charset="0"/>
                          <a:ea typeface="+mn-ea"/>
                          <a:cs typeface="Arial" pitchFamily="34" charset="0"/>
                        </a:rPr>
                        <a:t>RDBMS</a:t>
                      </a:r>
                    </a:p>
                  </a:txBody>
                  <a:tcPr/>
                </a:tc>
                <a:extLst>
                  <a:ext uri="{0D108BD9-81ED-4DB2-BD59-A6C34878D82A}">
                    <a16:rowId xmlns:a16="http://schemas.microsoft.com/office/drawing/2014/main" xmlns="" val="10000"/>
                  </a:ext>
                </a:extLst>
              </a:tr>
              <a:tr h="458256">
                <a:tc>
                  <a:txBody>
                    <a:bodyPr/>
                    <a:lstStyle/>
                    <a:p>
                      <a:r>
                        <a:rPr lang="en-US" sz="1800" dirty="0">
                          <a:latin typeface="Arial" pitchFamily="34" charset="0"/>
                          <a:cs typeface="Arial" pitchFamily="34" charset="0"/>
                        </a:rPr>
                        <a:t>DBMS applications store data as file.</a:t>
                      </a:r>
                    </a:p>
                  </a:txBody>
                  <a:tcPr/>
                </a:tc>
                <a:tc>
                  <a:txBody>
                    <a:bodyPr/>
                    <a:lstStyle/>
                    <a:p>
                      <a:r>
                        <a:rPr kumimoji="0" lang="en-US" sz="1800" b="0" i="0" kern="1200" dirty="0">
                          <a:solidFill>
                            <a:schemeClr val="tx1"/>
                          </a:solidFill>
                          <a:latin typeface="Arial" pitchFamily="34" charset="0"/>
                          <a:ea typeface="+mn-ea"/>
                          <a:cs typeface="Arial" pitchFamily="34" charset="0"/>
                        </a:rPr>
                        <a:t>RDBMS applications store data in a tabular form.</a:t>
                      </a:r>
                      <a:endParaRPr lang="en-US" sz="1800" b="0" dirty="0">
                        <a:latin typeface="Arial" pitchFamily="34" charset="0"/>
                        <a:cs typeface="Arial" pitchFamily="34" charset="0"/>
                      </a:endParaRPr>
                    </a:p>
                  </a:txBody>
                  <a:tcPr/>
                </a:tc>
                <a:extLst>
                  <a:ext uri="{0D108BD9-81ED-4DB2-BD59-A6C34878D82A}">
                    <a16:rowId xmlns:a16="http://schemas.microsoft.com/office/drawing/2014/main" xmlns="" val="10001"/>
                  </a:ext>
                </a:extLst>
              </a:tr>
              <a:tr h="458256">
                <a:tc>
                  <a:txBody>
                    <a:bodyPr/>
                    <a:lstStyle/>
                    <a:p>
                      <a:r>
                        <a:rPr kumimoji="0" lang="en-US" sz="1800" kern="1200" dirty="0">
                          <a:solidFill>
                            <a:schemeClr val="tx1"/>
                          </a:solidFill>
                          <a:latin typeface="Arial" pitchFamily="34" charset="0"/>
                          <a:ea typeface="+mn-ea"/>
                          <a:cs typeface="Arial" pitchFamily="34" charset="0"/>
                        </a:rPr>
                        <a:t>Normalization is not present in DBMS.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Normalization is present in RDBMS.</a:t>
                      </a:r>
                    </a:p>
                  </a:txBody>
                  <a:tcPr/>
                </a:tc>
                <a:extLst>
                  <a:ext uri="{0D108BD9-81ED-4DB2-BD59-A6C34878D82A}">
                    <a16:rowId xmlns:a16="http://schemas.microsoft.com/office/drawing/2014/main" xmlns="" val="10002"/>
                  </a:ext>
                </a:extLst>
              </a:tr>
              <a:tr h="458256">
                <a:tc>
                  <a:txBody>
                    <a:bodyPr/>
                    <a:lstStyle/>
                    <a:p>
                      <a:r>
                        <a:rPr kumimoji="0" lang="en-US" sz="1800" kern="1200" dirty="0">
                          <a:solidFill>
                            <a:schemeClr val="tx1"/>
                          </a:solidFill>
                          <a:latin typeface="Arial" pitchFamily="34" charset="0"/>
                          <a:ea typeface="+mn-ea"/>
                          <a:cs typeface="Arial" pitchFamily="34" charset="0"/>
                        </a:rPr>
                        <a:t>DBMS does not apply any security with regards to data manipulation.</a:t>
                      </a:r>
                    </a:p>
                  </a:txBody>
                  <a:tcPr/>
                </a:tc>
                <a:tc>
                  <a:txBody>
                    <a:bodyPr/>
                    <a:lstStyle/>
                    <a:p>
                      <a:r>
                        <a:rPr kumimoji="0" lang="en-US" sz="1800" kern="1200" dirty="0">
                          <a:solidFill>
                            <a:schemeClr val="tx1"/>
                          </a:solidFill>
                          <a:latin typeface="Arial" pitchFamily="34" charset="0"/>
                          <a:ea typeface="+mn-ea"/>
                          <a:cs typeface="Arial" pitchFamily="34" charset="0"/>
                        </a:rPr>
                        <a:t>RDBMS defines the integrity constraint for the purpose of ACID (Atomocity, Consistency, Isolation and Durability) property.</a:t>
                      </a:r>
                    </a:p>
                  </a:txBody>
                  <a:tcPr/>
                </a:tc>
                <a:extLst>
                  <a:ext uri="{0D108BD9-81ED-4DB2-BD59-A6C34878D82A}">
                    <a16:rowId xmlns:a16="http://schemas.microsoft.com/office/drawing/2014/main" xmlns="" val="10003"/>
                  </a:ext>
                </a:extLst>
              </a:tr>
              <a:tr h="458256">
                <a:tc>
                  <a:txBody>
                    <a:bodyPr/>
                    <a:lstStyle/>
                    <a:p>
                      <a:r>
                        <a:rPr kumimoji="0" lang="en-US" sz="1800" kern="1200" dirty="0">
                          <a:solidFill>
                            <a:schemeClr val="tx1"/>
                          </a:solidFill>
                          <a:latin typeface="Arial" pitchFamily="34" charset="0"/>
                          <a:ea typeface="+mn-ea"/>
                          <a:cs typeface="Arial" pitchFamily="34" charset="0"/>
                        </a:rPr>
                        <a:t>DBMS uses file system to store data, so there will be no relation between the tables.</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in RDBMS, data are stored in the form of tables, so a relationship between these data will be stored.</a:t>
                      </a:r>
                    </a:p>
                  </a:txBody>
                  <a:tcPr/>
                </a:tc>
                <a:extLst>
                  <a:ext uri="{0D108BD9-81ED-4DB2-BD59-A6C34878D82A}">
                    <a16:rowId xmlns:a16="http://schemas.microsoft.com/office/drawing/2014/main" xmlns="" val="10004"/>
                  </a:ext>
                </a:extLst>
              </a:tr>
              <a:tr h="458256">
                <a:tc>
                  <a:txBody>
                    <a:bodyPr/>
                    <a:lstStyle/>
                    <a:p>
                      <a:r>
                        <a:rPr kumimoji="0" lang="en-US" sz="1800" kern="1200" dirty="0">
                          <a:solidFill>
                            <a:schemeClr val="tx1"/>
                          </a:solidFill>
                          <a:latin typeface="Arial" pitchFamily="34" charset="0"/>
                          <a:ea typeface="+mn-ea"/>
                          <a:cs typeface="Arial" pitchFamily="34" charset="0"/>
                        </a:rPr>
                        <a:t>DBMS does not support distributed database.</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RDBMS supports distributed database.</a:t>
                      </a:r>
                    </a:p>
                  </a:txBody>
                  <a:tcPr/>
                </a:tc>
                <a:extLst>
                  <a:ext uri="{0D108BD9-81ED-4DB2-BD59-A6C34878D82A}">
                    <a16:rowId xmlns:a16="http://schemas.microsoft.com/office/drawing/2014/main" xmlns="" val="10005"/>
                  </a:ext>
                </a:extLst>
              </a:tr>
              <a:tr h="458256">
                <a:tc>
                  <a:txBody>
                    <a:bodyPr/>
                    <a:lstStyle/>
                    <a:p>
                      <a:r>
                        <a:rPr kumimoji="0" lang="en-US" sz="1800" kern="1200" dirty="0">
                          <a:solidFill>
                            <a:schemeClr val="tx1"/>
                          </a:solidFill>
                          <a:latin typeface="Arial" pitchFamily="34" charset="0"/>
                          <a:ea typeface="+mn-ea"/>
                          <a:cs typeface="Arial" pitchFamily="34" charset="0"/>
                        </a:rPr>
                        <a:t>Examples of DBMS are file systems, xml etc.</a:t>
                      </a:r>
                    </a:p>
                  </a:txBody>
                  <a:tcPr/>
                </a:tc>
                <a:tc>
                  <a:txBody>
                    <a:bodyPr/>
                    <a:lstStyle/>
                    <a:p>
                      <a:pPr marL="0" algn="l" rtl="0" eaLnBrk="1" latinLnBrk="0" hangingPunct="1"/>
                      <a:r>
                        <a:rPr kumimoji="0" lang="en-US" sz="1800" kern="1200" dirty="0">
                          <a:solidFill>
                            <a:schemeClr val="tx1"/>
                          </a:solidFill>
                          <a:latin typeface="Arial" pitchFamily="34" charset="0"/>
                          <a:ea typeface="+mn-ea"/>
                          <a:cs typeface="Arial" pitchFamily="34" charset="0"/>
                        </a:rPr>
                        <a:t>Example of RDBMS are mysql, postgre, sql server, oracle etc.</a:t>
                      </a:r>
                    </a:p>
                  </a:txBody>
                  <a:tcP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ctr"/>
            <a:r>
              <a:rPr lang="en-IN" sz="3600" dirty="0">
                <a:solidFill>
                  <a:schemeClr val="bg1">
                    <a:lumMod val="95000"/>
                  </a:schemeClr>
                </a:solidFill>
                <a:latin typeface="Arial" panose="020B0604020202020204" pitchFamily="34" charset="0"/>
                <a:cs typeface="Arial" panose="020B0604020202020204" pitchFamily="34" charset="0"/>
              </a:rPr>
              <a:t>Difference between DBMS and RDBMS?</a:t>
            </a:r>
            <a:r>
              <a:rPr lang="en-US" sz="3600" dirty="0">
                <a:latin typeface="Arial" pitchFamily="34" charset="0"/>
                <a:cs typeface="Arial" pitchFamily="34" charset="0"/>
              </a:rPr>
              <a:t> </a:t>
            </a:r>
            <a:r>
              <a:rPr lang="en-IN" sz="3600" dirty="0">
                <a:solidFill>
                  <a:schemeClr val="bg1"/>
                </a:solidFill>
              </a:rPr>
              <a:t> </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Identifier Qualifiers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352800"/>
            <a:ext cx="8839200" cy="1107996"/>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identifier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20694903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3" name="Rectangle 2"/>
          <p:cNvSpPr/>
          <p:nvPr/>
        </p:nvSpPr>
        <p:spPr>
          <a:xfrm>
            <a:off x="228600" y="838200"/>
            <a:ext cx="8686800" cy="2862322"/>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as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to specify a database explicitly.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r>
              <a:rPr lang="en-IN" b="1" i="1" dirty="0">
                <a:latin typeface="Arial" panose="020B0604020202020204" pitchFamily="34" charset="0"/>
                <a:cs typeface="Arial" panose="020B0604020202020204" pitchFamily="34" charset="0"/>
              </a:rPr>
              <a:t>col_name</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tbl_name.col_name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db_name.tbl_name.col_name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Tree>
    <p:extLst>
      <p:ext uri="{BB962C8B-B14F-4D97-AF65-F5344CB8AC3E}">
        <p14:creationId xmlns:p14="http://schemas.microsoft.com/office/powerpoint/2010/main" val="25839645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column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68900522"/>
              </p:ext>
            </p:extLst>
          </p:nvPr>
        </p:nvGraphicFramePr>
        <p:xfrm>
          <a:off x="152400" y="1371600"/>
          <a:ext cx="8839200" cy="2362623"/>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Column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whichever table used in the statement contains a column of that name.</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default database.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db_name.tbl_name.col_name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column </a:t>
                      </a:r>
                      <a:r>
                        <a:rPr lang="en-IN" sz="1600" b="1" i="1" dirty="0">
                          <a:effectLst/>
                          <a:latin typeface="Arial" panose="020B0604020202020204" pitchFamily="34" charset="0"/>
                          <a:cs typeface="Arial" panose="020B0604020202020204" pitchFamily="34" charset="0"/>
                        </a:rPr>
                        <a:t>col_name</a:t>
                      </a:r>
                      <a:r>
                        <a:rPr lang="en-IN" sz="1600" dirty="0">
                          <a:effectLst/>
                          <a:latin typeface="Arial" panose="020B0604020202020204" pitchFamily="34" charset="0"/>
                          <a:cs typeface="Arial" panose="020B0604020202020204" pitchFamily="34" charset="0"/>
                        </a:rPr>
                        <a:t> from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of the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3"/>
                  </a:ext>
                </a:extLst>
              </a:tr>
            </a:tbl>
          </a:graphicData>
        </a:graphic>
      </p:graphicFrame>
      <p:sp>
        <p:nvSpPr>
          <p:cNvPr id="8" name="Rectangle 7"/>
          <p:cNvSpPr/>
          <p:nvPr/>
        </p:nvSpPr>
        <p:spPr>
          <a:xfrm>
            <a:off x="152400" y="40386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3731712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Identifier Qualifiers</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In MySQL, you can refer to a table using any of the following forms.</a:t>
            </a:r>
          </a:p>
        </p:txBody>
      </p:sp>
      <p:graphicFrame>
        <p:nvGraphicFramePr>
          <p:cNvPr id="10" name="Table 9"/>
          <p:cNvGraphicFramePr>
            <a:graphicFrameLocks noGrp="1"/>
          </p:cNvGraphicFramePr>
          <p:nvPr>
            <p:extLst>
              <p:ext uri="{D42A27DB-BD31-4B8C-83A1-F6EECF244321}">
                <p14:modId xmlns:p14="http://schemas.microsoft.com/office/powerpoint/2010/main" val="1787059843"/>
              </p:ext>
            </p:extLst>
          </p:nvPr>
        </p:nvGraphicFramePr>
        <p:xfrm>
          <a:off x="152400" y="1371600"/>
          <a:ext cx="8839200" cy="1524846"/>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59436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Table Reference</a:t>
                      </a:r>
                    </a:p>
                  </a:txBody>
                  <a:tcPr/>
                </a:tc>
                <a:tc>
                  <a:txBody>
                    <a:bodyPr/>
                    <a:lstStyle/>
                    <a:p>
                      <a:r>
                        <a:rPr lang="en-IN"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table used in the statement to fetch the data.</a:t>
                      </a:r>
                    </a:p>
                  </a:txBody>
                  <a:tcPr marL="76200" marR="76200" marT="76200" marB="76200"/>
                </a:tc>
                <a:extLst>
                  <a:ext uri="{0D108BD9-81ED-4DB2-BD59-A6C34878D82A}">
                    <a16:rowId xmlns:a16="http://schemas.microsoft.com/office/drawing/2014/main" xmlns="" val="10001"/>
                  </a:ext>
                </a:extLst>
              </a:tr>
              <a:tr h="442383">
                <a:tc>
                  <a:txBody>
                    <a:bodyPr/>
                    <a:lstStyle/>
                    <a:p>
                      <a:pPr marL="0" algn="l" rtl="0" eaLnBrk="1" fontAlgn="t" latinLnBrk="0" hangingPunct="1"/>
                      <a:r>
                        <a:rPr kumimoji="0" lang="en-IN" sz="1600" kern="1200" dirty="0">
                          <a:solidFill>
                            <a:srgbClr val="0077AA"/>
                          </a:solidFill>
                          <a:latin typeface="Liberation Mono"/>
                          <a:ea typeface="+mn-ea"/>
                          <a:cs typeface="+mn-cs"/>
                        </a:rPr>
                        <a:t>db_name.tbl_name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The table </a:t>
                      </a:r>
                      <a:r>
                        <a:rPr lang="en-IN" sz="1600" b="1" i="1" dirty="0">
                          <a:effectLst/>
                          <a:latin typeface="Arial" panose="020B0604020202020204" pitchFamily="34" charset="0"/>
                          <a:cs typeface="Arial" panose="020B0604020202020204" pitchFamily="34" charset="0"/>
                        </a:rPr>
                        <a:t>tbl_name</a:t>
                      </a:r>
                      <a:r>
                        <a:rPr lang="en-IN" sz="1600" dirty="0">
                          <a:effectLst/>
                          <a:latin typeface="Arial" panose="020B0604020202020204" pitchFamily="34" charset="0"/>
                          <a:cs typeface="Arial" panose="020B0604020202020204" pitchFamily="34" charset="0"/>
                        </a:rPr>
                        <a:t> from whichever database </a:t>
                      </a:r>
                      <a:r>
                        <a:rPr lang="en-IN" sz="1600" b="1" i="1" dirty="0">
                          <a:effectLst/>
                          <a:latin typeface="Arial" panose="020B0604020202020204" pitchFamily="34" charset="0"/>
                          <a:cs typeface="Arial" panose="020B0604020202020204" pitchFamily="34" charset="0"/>
                        </a:rPr>
                        <a:t>db_name</a:t>
                      </a:r>
                      <a:r>
                        <a:rPr lang="en-IN" sz="1600" dirty="0">
                          <a:effectLst/>
                          <a:latin typeface="Arial" panose="020B0604020202020204" pitchFamily="34" charset="0"/>
                          <a:cs typeface="Arial" panose="020B0604020202020204" pitchFamily="34" charset="0"/>
                        </a:rPr>
                        <a:t>.</a:t>
                      </a:r>
                    </a:p>
                  </a:txBody>
                  <a:tcPr marL="76200" marR="76200" marT="76200" marB="76200"/>
                </a:tc>
                <a:extLst>
                  <a:ext uri="{0D108BD9-81ED-4DB2-BD59-A6C34878D82A}">
                    <a16:rowId xmlns:a16="http://schemas.microsoft.com/office/drawing/2014/main" xmlns="" val="10002"/>
                  </a:ext>
                </a:extLst>
              </a:tr>
            </a:tbl>
          </a:graphicData>
        </a:graphic>
      </p:graphicFrame>
      <p:sp>
        <p:nvSpPr>
          <p:cNvPr id="8" name="Rectangle 7"/>
          <p:cNvSpPr/>
          <p:nvPr/>
        </p:nvSpPr>
        <p:spPr>
          <a:xfrm>
            <a:off x="152400" y="3200400"/>
            <a:ext cx="8839200" cy="400110"/>
          </a:xfrm>
          <a:prstGeom prst="rect">
            <a:avLst/>
          </a:prstGeom>
          <a:solidFill>
            <a:srgbClr val="F9DAFE"/>
          </a:solidFill>
        </p:spPr>
        <p:txBody>
          <a:bodyPr wrap="square">
            <a:spAutoFit/>
          </a:bodyPr>
          <a:lstStyle/>
          <a:p>
            <a:r>
              <a:rPr lang="en-US" sz="2000" dirty="0">
                <a:latin typeface="Arial" pitchFamily="34" charset="0"/>
                <a:ea typeface="+mj-ea"/>
                <a:cs typeface="Arial" pitchFamily="34" charset="0"/>
              </a:rPr>
              <a:t>  </a:t>
            </a:r>
            <a:r>
              <a:rPr lang="en-IN" sz="2000" dirty="0">
                <a:latin typeface="Arial" pitchFamily="34" charset="0"/>
                <a:ea typeface="+mj-ea"/>
                <a:cs typeface="Arial" pitchFamily="34" charset="0"/>
              </a:rPr>
              <a:t>The identifier quote character is the backtick (`)</a:t>
            </a:r>
            <a:endParaRPr lang="en-US" sz="2000" dirty="0">
              <a:latin typeface="Arial" pitchFamily="34" charset="0"/>
              <a:ea typeface="+mj-ea"/>
              <a:cs typeface="Arial" pitchFamily="34" charset="0"/>
            </a:endParaRPr>
          </a:p>
        </p:txBody>
      </p:sp>
    </p:spTree>
    <p:extLst>
      <p:ext uri="{BB962C8B-B14F-4D97-AF65-F5344CB8AC3E}">
        <p14:creationId xmlns:p14="http://schemas.microsoft.com/office/powerpoint/2010/main" val="12654397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 value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89047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NULL value - NULL</a:t>
            </a:r>
          </a:p>
        </p:txBody>
      </p:sp>
      <p:sp>
        <p:nvSpPr>
          <p:cNvPr id="7" name="Rectangle 6"/>
          <p:cNvSpPr/>
          <p:nvPr/>
        </p:nvSpPr>
        <p:spPr>
          <a:xfrm>
            <a:off x="90647" y="857071"/>
            <a:ext cx="8890067" cy="1200329"/>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a:t>
            </a:r>
            <a:r>
              <a:rPr lang="en-IN" dirty="0">
                <a:solidFill>
                  <a:srgbClr val="222222"/>
                </a:solidFill>
                <a:latin typeface="arial" panose="020B0604020202020204" pitchFamily="34" charset="0"/>
              </a:rPr>
              <a:t> and cannot be compared to known values the way you compere two known values to each other. If you attempt to use NULL with the usual arithmetic comparison operators, the result is </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sp>
        <p:nvSpPr>
          <p:cNvPr id="9" name="Rectangle 8"/>
          <p:cNvSpPr/>
          <p:nvPr/>
        </p:nvSpPr>
        <p:spPr>
          <a:xfrm>
            <a:off x="90647" y="2477869"/>
            <a:ext cx="8890067" cy="646331"/>
          </a:xfrm>
          <a:prstGeom prst="rect">
            <a:avLst/>
          </a:prstGeom>
          <a:solidFill>
            <a:srgbClr val="F9DAFE"/>
          </a:solidFill>
        </p:spPr>
        <p:txBody>
          <a:bodyPr wrap="square">
            <a:spAutoFit/>
          </a:bodyPr>
          <a:lstStyle/>
          <a:p>
            <a:r>
              <a:rPr lang="en-IN" dirty="0">
                <a:solidFill>
                  <a:srgbClr val="222222"/>
                </a:solidFill>
                <a:latin typeface="arial" panose="020B0604020202020204" pitchFamily="34" charset="0"/>
              </a:rPr>
              <a:t>Instead of using =, &lt; &gt;, or != to test for equality or inequality with </a:t>
            </a:r>
            <a:r>
              <a:rPr lang="en-IN" i="1" dirty="0">
                <a:solidFill>
                  <a:srgbClr val="222222"/>
                </a:solidFill>
                <a:latin typeface="arial" panose="020B0604020202020204" pitchFamily="34" charset="0"/>
              </a:rPr>
              <a:t>NULL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endParaRPr lang="en-IN" sz="2000" b="1" i="1" dirty="0">
              <a:solidFill>
                <a:srgbClr val="222222"/>
              </a:solidFill>
              <a:latin typeface="arial" panose="020B0604020202020204" pitchFamily="34" charset="0"/>
            </a:endParaRPr>
          </a:p>
        </p:txBody>
      </p:sp>
      <p:sp>
        <p:nvSpPr>
          <p:cNvPr id="5" name="Rectangle 4"/>
          <p:cNvSpPr/>
          <p:nvPr/>
        </p:nvSpPr>
        <p:spPr>
          <a:xfrm>
            <a:off x="0" y="3429000"/>
            <a:ext cx="9067800" cy="369332"/>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MySQL specific &lt;=&gt; comparison operator is true even for NULL-to-NULL comparisons.</a:t>
            </a:r>
          </a:p>
        </p:txBody>
      </p:sp>
      <p:pic>
        <p:nvPicPr>
          <p:cNvPr id="2" name="Picture 1"/>
          <p:cNvPicPr>
            <a:picLocks noChangeAspect="1"/>
          </p:cNvPicPr>
          <p:nvPr/>
        </p:nvPicPr>
        <p:blipFill>
          <a:blip r:embed="rId2"/>
          <a:stretch>
            <a:fillRect/>
          </a:stretch>
        </p:blipFill>
        <p:spPr>
          <a:xfrm>
            <a:off x="152399" y="4191000"/>
            <a:ext cx="8458201" cy="584200"/>
          </a:xfrm>
          <a:prstGeom prst="rect">
            <a:avLst/>
          </a:prstGeom>
        </p:spPr>
      </p:pic>
      <p:sp>
        <p:nvSpPr>
          <p:cNvPr id="8" name="Rectangle 7"/>
          <p:cNvSpPr/>
          <p:nvPr/>
        </p:nvSpPr>
        <p:spPr>
          <a:xfrm>
            <a:off x="5295900" y="4209256"/>
            <a:ext cx="3352800"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36320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IFNULL</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101532" y="1371600"/>
            <a:ext cx="8890067" cy="984885"/>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510184"/>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marR="0" lvl="0" indent="0" defTabSz="914400" fontAlgn="t">
              <a:lnSpc>
                <a:spcPct val="100000"/>
              </a:lnSpc>
              <a:spcBef>
                <a:spcPct val="0"/>
              </a:spcBef>
              <a:spcAft>
                <a:spcPct val="0"/>
              </a:spcAft>
              <a:buClrTx/>
              <a:buSzTx/>
              <a:buFontTx/>
              <a:buNone/>
              <a:tabLst/>
            </a:pPr>
            <a:r>
              <a:rPr lang="en-US" sz="2000" dirty="0">
                <a:solidFill>
                  <a:srgbClr val="0077AA"/>
                </a:solidFill>
                <a:latin typeface="Liberation Mono"/>
              </a:rPr>
              <a:t>IFNULL(expression1, expression2) </a:t>
            </a:r>
          </a:p>
        </p:txBody>
      </p:sp>
      <p:sp>
        <p:nvSpPr>
          <p:cNvPr id="8" name="Rectangle 7"/>
          <p:cNvSpPr/>
          <p:nvPr/>
        </p:nvSpPr>
        <p:spPr>
          <a:xfrm>
            <a:off x="152400" y="3048000"/>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 2)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(null,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2) </a:t>
            </a:r>
            <a:r>
              <a:rPr lang="en-US" dirty="0">
                <a:latin typeface="Arial" panose="020B0604020202020204" pitchFamily="34" charset="0"/>
                <a:ea typeface="Times New Roman" panose="02020603050405020304" pitchFamily="18" charset="0"/>
              </a:rPr>
              <a:t>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IFNULL (1/0, 'Yes') </a:t>
            </a:r>
            <a:r>
              <a:rPr lang="en-US" dirty="0">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R1</a:t>
            </a:r>
            <a:r>
              <a:rPr lang="en-US" dirty="0">
                <a:latin typeface="Arial" pitchFamily="34" charset="0"/>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comm, </a:t>
            </a:r>
            <a:r>
              <a:rPr lang="en-IN" dirty="0">
                <a:solidFill>
                  <a:srgbClr val="DD4A68"/>
                </a:solidFill>
                <a:latin typeface="Arial" panose="020B0604020202020204" pitchFamily="34" charset="0"/>
                <a:ea typeface="Times New Roman" panose="02020603050405020304" pitchFamily="18" charset="0"/>
              </a:rPr>
              <a:t>IFNULL(COMM + COMM*.25, 1000)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itchFamily="34" charset="0"/>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IF</a:t>
            </a:r>
          </a:p>
        </p:txBody>
      </p:sp>
      <p:sp>
        <p:nvSpPr>
          <p:cNvPr id="12" name="Rectangle 11"/>
          <p:cNvSpPr/>
          <p:nvPr/>
        </p:nvSpPr>
        <p:spPr>
          <a:xfrm>
            <a:off x="101533" y="819090"/>
            <a:ext cx="14986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101532" y="1371600"/>
            <a:ext cx="8890067"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152399" y="2240578"/>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8" name="Rectangle 7"/>
          <p:cNvSpPr/>
          <p:nvPr/>
        </p:nvSpPr>
        <p:spPr>
          <a:xfrm>
            <a:off x="152400" y="2819400"/>
            <a:ext cx="8839200"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IF(1 &gt; 2, 2, 3) </a:t>
            </a:r>
            <a:r>
              <a:rPr lang="en-US" dirty="0">
                <a:latin typeface="Arial" panose="020B0604020202020204" pitchFamily="34" charset="0"/>
                <a:ea typeface="Times New Roman" panose="02020603050405020304" pitchFamily="18" charset="0"/>
              </a:rPr>
              <a:t>as R1;</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sal, </a:t>
            </a:r>
            <a:r>
              <a:rPr lang="en-US" dirty="0">
                <a:solidFill>
                  <a:srgbClr val="DD4A68"/>
                </a:solidFill>
                <a:latin typeface="Arial" panose="020B0604020202020204" pitchFamily="34" charset="0"/>
                <a:ea typeface="Times New Roman" panose="02020603050405020304" pitchFamily="18" charset="0"/>
              </a:rPr>
              <a:t>IF(sal = 3000, 'Ok', 'Not Bad')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a:t>
            </a:r>
            <a:r>
              <a:rPr lang="en-US" dirty="0">
                <a:solidFill>
                  <a:srgbClr val="DD4A68"/>
                </a:solidFill>
                <a:latin typeface="Arial" panose="020B0604020202020204" pitchFamily="34" charset="0"/>
                <a:ea typeface="Times New Roman" panose="02020603050405020304" pitchFamily="18" charset="0"/>
              </a:rPr>
              <a:t>IF(sal = 3000 and ename = 'FORD', 'Y', 'N') </a:t>
            </a:r>
            <a:r>
              <a:rPr lang="en-US" dirty="0">
                <a:latin typeface="Arial" panose="020B0604020202020204" pitchFamily="34" charset="0"/>
                <a:ea typeface="Times New Roman" panose="02020603050405020304" pitchFamily="18" charset="0"/>
              </a:rPr>
              <a:t>R1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ename, sal, comm, </a:t>
            </a:r>
            <a:r>
              <a:rPr lang="en-US" dirty="0">
                <a:solidFill>
                  <a:srgbClr val="DD4A68"/>
                </a:solidFill>
                <a:latin typeface="Arial" panose="020B0604020202020204" pitchFamily="34" charset="0"/>
                <a:ea typeface="Times New Roman" panose="02020603050405020304" pitchFamily="18" charset="0"/>
              </a:rPr>
              <a:t>IF(comm is NULL &amp;&amp; ename = 'FORD', 'Y', 'N') </a:t>
            </a:r>
            <a:r>
              <a:rPr lang="en-US" dirty="0">
                <a:latin typeface="Arial" pitchFamily="34" charset="0"/>
                <a:cs typeface="Arial"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US" dirty="0">
                <a:latin typeface="Arial" pitchFamily="34" charset="0"/>
                <a:cs typeface="Arial" pitchFamily="34" charset="0"/>
              </a:rPr>
              <a:t>EMP;</a:t>
            </a:r>
          </a:p>
          <a:p>
            <a:pPr marL="342900" indent="-342900">
              <a:buFont typeface="Arial" panose="020B0604020202020204" pitchFamily="34" charset="0"/>
              <a:buChar char="•"/>
            </a:pPr>
            <a:endParaRPr lang="en-US" dirty="0">
              <a:latin typeface="Arial" pitchFamily="34" charset="0"/>
              <a:cs typeface="Arial" pitchFamily="34" charset="0"/>
            </a:endParaRPr>
          </a:p>
          <a:p>
            <a:pPr marL="342900" indent="-34290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deptno, </a:t>
            </a:r>
            <a:r>
              <a:rPr lang="en-IN" dirty="0">
                <a:solidFill>
                  <a:srgbClr val="DD4A68"/>
                </a:solidFill>
                <a:latin typeface="Arial" panose="020B0604020202020204" pitchFamily="34" charset="0"/>
                <a:ea typeface="Times New Roman" panose="02020603050405020304" pitchFamily="18" charset="0"/>
              </a:rPr>
              <a:t>IF(deptno = 10, 'Sales', IF(deptno = 20 , 'Purchase' ,'N/A')) </a:t>
            </a:r>
            <a:r>
              <a:rPr lang="en-IN" dirty="0">
                <a:latin typeface="Arial" panose="020B0604020202020204" pitchFamily="34" charset="0"/>
                <a:ea typeface="Times New Roman" panose="02020603050405020304" pitchFamily="18" charset="0"/>
              </a:rPr>
              <a:t>R1</a:t>
            </a:r>
            <a:r>
              <a:rPr lang="en-IN" dirty="0">
                <a:latin typeface="Arial" pitchFamily="34" charset="0"/>
                <a:cs typeface="Arial" pitchFamily="34"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t> </a:t>
            </a:r>
            <a:r>
              <a:rPr lang="en-IN" dirty="0">
                <a:latin typeface="Arial" pitchFamily="34" charset="0"/>
                <a:cs typeface="Arial" pitchFamily="34" charset="0"/>
              </a:rPr>
              <a:t>EMP;</a:t>
            </a:r>
          </a:p>
        </p:txBody>
      </p:sp>
      <p:sp>
        <p:nvSpPr>
          <p:cNvPr id="13" name="Rectangle 12"/>
          <p:cNvSpPr/>
          <p:nvPr/>
        </p:nvSpPr>
        <p:spPr>
          <a:xfrm>
            <a:off x="152399" y="4800600"/>
            <a:ext cx="8839200" cy="400110"/>
          </a:xfrm>
          <a:prstGeom prst="rect">
            <a:avLst/>
          </a:prstGeom>
        </p:spPr>
        <p:txBody>
          <a:bodyPr wrap="square">
            <a:spAutoFit/>
          </a:bodyPr>
          <a:lstStyle/>
          <a:p>
            <a:endParaRPr lang="en-IN" sz="2000" dirty="0">
              <a:latin typeface="Arial" pitchFamily="34" charset="0"/>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NULLIF</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2" name="Rectangle 1"/>
          <p:cNvSpPr/>
          <p:nvPr/>
        </p:nvSpPr>
        <p:spPr>
          <a:xfrm>
            <a:off x="101532" y="1371600"/>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399" y="1981200"/>
            <a:ext cx="8839199" cy="461616"/>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8" name="Rectangle 7"/>
          <p:cNvSpPr/>
          <p:nvPr/>
        </p:nvSpPr>
        <p:spPr>
          <a:xfrm>
            <a:off x="152400" y="2514600"/>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1) as R1;</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DD4A68"/>
                </a:solidFill>
                <a:latin typeface="Arial" panose="020B0604020202020204" pitchFamily="34" charset="0"/>
                <a:ea typeface="Times New Roman" panose="02020603050405020304" pitchFamily="18" charset="0"/>
              </a:rPr>
              <a:t>NULLIF(1, 2) as R1;</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590800"/>
            <a:ext cx="8839200" cy="914400"/>
          </a:xfrm>
          <a:prstGeom prst="rect">
            <a:avLst/>
          </a:prstGeom>
        </p:spPr>
        <p:txBody>
          <a:bodyPr>
            <a:normAutofit/>
          </a:bodyPr>
          <a:lstStyle/>
          <a:p>
            <a:pPr lvl="0" algn="ctr">
              <a:spcBef>
                <a:spcPct val="0"/>
              </a:spcBef>
              <a:defRPr/>
            </a:pPr>
            <a:endParaRPr kumimoji="0" lang="en-US" sz="3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152400" y="726281"/>
            <a:ext cx="8839200" cy="5509200"/>
          </a:xfrm>
          <a:prstGeom prst="rect">
            <a:avLst/>
          </a:prstGeom>
          <a:solidFill>
            <a:schemeClr val="bg1"/>
          </a:solidFill>
        </p:spPr>
        <p:txBody>
          <a:bodyPr wrap="square">
            <a:spAutoFit/>
          </a:bodyPr>
          <a:lstStyle/>
          <a:p>
            <a:r>
              <a:rPr lang="en-US" sz="2800" b="1" u="sng" dirty="0">
                <a:latin typeface="Arial" pitchFamily="34" charset="0"/>
                <a:cs typeface="Arial" pitchFamily="34" charset="0"/>
              </a:rPr>
              <a:t>Atomicity</a:t>
            </a:r>
            <a:r>
              <a:rPr lang="en-US" sz="2400" dirty="0">
                <a:latin typeface="Arial" pitchFamily="34" charset="0"/>
                <a:cs typeface="Arial" pitchFamily="34" charset="0"/>
              </a:rPr>
              <a:t>. In a transaction involving two or more separate</a:t>
            </a:r>
            <a:r>
              <a:rPr lang="en-US" sz="2400" dirty="0"/>
              <a:t> </a:t>
            </a:r>
            <a:r>
              <a:rPr lang="en-US" sz="2400" dirty="0">
                <a:latin typeface="Arial" pitchFamily="34" charset="0"/>
                <a:cs typeface="Arial" pitchFamily="34" charset="0"/>
              </a:rPr>
              <a:t>pieces of information, either all of the pieces are committed or none are.</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Consistency</a:t>
            </a:r>
            <a:r>
              <a:rPr lang="en-US" sz="2400" dirty="0">
                <a:latin typeface="Arial" pitchFamily="34" charset="0"/>
                <a:cs typeface="Arial" pitchFamily="34" charset="0"/>
              </a:rPr>
              <a:t>. A transaction either creates a new and valid state of data, or, if any failure occurs, returns all data to its state before the transaction was started.</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Isolation</a:t>
            </a:r>
            <a:r>
              <a:rPr lang="en-US" sz="2400" dirty="0">
                <a:latin typeface="Arial" pitchFamily="34" charset="0"/>
                <a:cs typeface="Arial" pitchFamily="34" charset="0"/>
              </a:rPr>
              <a:t>. A transaction in process and not yet committed must remain isolated from any other transaction.</a:t>
            </a: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2800" b="1" u="sng" dirty="0">
                <a:latin typeface="Arial" pitchFamily="34" charset="0"/>
                <a:cs typeface="Arial" pitchFamily="34" charset="0"/>
              </a:rPr>
              <a:t>Durability</a:t>
            </a:r>
            <a:r>
              <a:rPr lang="en-US" sz="2400" dirty="0">
                <a:latin typeface="Arial" pitchFamily="34" charset="0"/>
                <a:cs typeface="Arial" pitchFamily="34" charset="0"/>
              </a:rPr>
              <a:t>. Committed data is saved by the system such that, even in the event of a failure and system restart, the data is available in its correct state.</a:t>
            </a:r>
          </a:p>
        </p:txBody>
      </p:sp>
      <p:sp>
        <p:nvSpPr>
          <p:cNvPr id="5" name="Rectangle 4"/>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chemeClr val="bg1">
                    <a:lumMod val="95000"/>
                  </a:schemeClr>
                </a:solidFill>
                <a:latin typeface="Arial" panose="020B0604020202020204" pitchFamily="34" charset="0"/>
                <a:cs typeface="Arial" panose="020B0604020202020204" pitchFamily="34" charset="0"/>
              </a:rPr>
              <a:t>ACID properties of transactions</a:t>
            </a:r>
            <a:endParaRPr lang="en-IN" sz="36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152399" y="3200400"/>
            <a:ext cx="8839199"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a:t>
            </a:r>
            <a:r>
              <a:rPr lang="en-IN" dirty="0">
                <a:latin typeface="Arial" panose="020B0604020202020204" pitchFamily="34" charset="0"/>
                <a:cs typeface="Arial" panose="020B0604020202020204" pitchFamily="34" charset="0"/>
              </a:rPr>
              <a:t>deptno</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10</a:t>
            </a:r>
            <a:r>
              <a:rPr lang="en-IN" dirty="0">
                <a:solidFill>
                  <a:srgbClr val="DD4A68"/>
                </a:solidFill>
                <a:latin typeface="Arial" panose="020B0604020202020204" pitchFamily="34" charset="0"/>
                <a:ea typeface="Times New Roman" panose="02020603050405020304" pitchFamily="18" charset="0"/>
              </a:rPr>
              <a:t> then </a:t>
            </a:r>
            <a:r>
              <a:rPr lang="en-IN" dirty="0">
                <a:latin typeface="Arial" panose="020B0604020202020204" pitchFamily="34" charset="0"/>
                <a:ea typeface="Times New Roman" panose="02020603050405020304" pitchFamily="18" charset="0"/>
              </a:rPr>
              <a:t>'Accounts'</a:t>
            </a:r>
            <a:r>
              <a:rPr lang="en-IN" dirty="0">
                <a:solidFill>
                  <a:srgbClr val="DD4A68"/>
                </a:solidFill>
                <a:latin typeface="Arial" panose="020B0604020202020204" pitchFamily="34" charset="0"/>
                <a:ea typeface="Times New Roman" panose="02020603050405020304" pitchFamily="18" charset="0"/>
              </a:rPr>
              <a:t> when </a:t>
            </a:r>
            <a:r>
              <a:rPr lang="en-IN" dirty="0">
                <a:latin typeface="Arial" panose="020B0604020202020204" pitchFamily="34" charset="0"/>
                <a:ea typeface="Times New Roman" panose="02020603050405020304" pitchFamily="18" charset="0"/>
              </a:rPr>
              <a:t>20</a:t>
            </a:r>
            <a:r>
              <a:rPr lang="en-IN" dirty="0">
                <a:solidFill>
                  <a:srgbClr val="DD4A68"/>
                </a:solidFill>
                <a:latin typeface="Arial" panose="020B0604020202020204" pitchFamily="34" charset="0"/>
                <a:ea typeface="Times New Roman" panose="02020603050405020304" pitchFamily="18" charset="0"/>
              </a:rPr>
              <a:t> then 'Sales' ELSE 'N/A' END  </a:t>
            </a:r>
            <a:r>
              <a:rPr lang="en-IN" dirty="0">
                <a:latin typeface="Arial" panose="020B0604020202020204" pitchFamily="34" charset="0"/>
                <a:ea typeface="Times New Roman" panose="02020603050405020304" pitchFamily="18" charset="0"/>
              </a:rPr>
              <a:t>R1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Rectangle 8"/>
          <p:cNvSpPr/>
          <p:nvPr/>
        </p:nvSpPr>
        <p:spPr>
          <a:xfrm>
            <a:off x="119604" y="4098716"/>
            <a:ext cx="8839199" cy="64633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spTree>
    <p:extLst>
      <p:ext uri="{BB962C8B-B14F-4D97-AF65-F5344CB8AC3E}">
        <p14:creationId xmlns:p14="http://schemas.microsoft.com/office/powerpoint/2010/main" val="640994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Control Flow Functions - CASE</a:t>
            </a:r>
          </a:p>
        </p:txBody>
      </p:sp>
      <p:sp>
        <p:nvSpPr>
          <p:cNvPr id="12" name="Rectangle 11"/>
          <p:cNvSpPr/>
          <p:nvPr/>
        </p:nvSpPr>
        <p:spPr>
          <a:xfrm>
            <a:off x="101533" y="819090"/>
            <a:ext cx="21844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2" name="Rectangle 1"/>
          <p:cNvSpPr/>
          <p:nvPr/>
        </p:nvSpPr>
        <p:spPr>
          <a:xfrm>
            <a:off x="101532" y="1371600"/>
            <a:ext cx="8890067"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152400" y="2209800"/>
            <a:ext cx="8839199" cy="769393"/>
          </a:xfrm>
          <a:prstGeom prst="rect">
            <a:avLst/>
          </a:prstGeom>
          <a:solidFill>
            <a:schemeClr val="bg1"/>
          </a:solidFill>
          <a:ln>
            <a:noFill/>
          </a:ln>
          <a:effectLst/>
          <a:ex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101532" y="3124200"/>
            <a:ext cx="8839200" cy="646331"/>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DD4A68"/>
                </a:solidFill>
                <a:latin typeface="Arial" panose="020B0604020202020204" pitchFamily="34" charset="0"/>
                <a:ea typeface="Times New Roman" panose="02020603050405020304" pitchFamily="18" charset="0"/>
              </a:rPr>
              <a:t>CASE when </a:t>
            </a:r>
            <a:r>
              <a:rPr lang="en-IN" dirty="0">
                <a:latin typeface="Arial" panose="020B0604020202020204" pitchFamily="34" charset="0"/>
                <a:cs typeface="Arial" panose="020B0604020202020204" pitchFamily="34" charset="0"/>
              </a:rPr>
              <a:t>deptno</a:t>
            </a:r>
            <a:r>
              <a:rPr lang="en-IN" dirty="0">
                <a:latin typeface="Arial" panose="020B0604020202020204" pitchFamily="34" charset="0"/>
                <a:ea typeface="Times New Roman" panose="02020603050405020304" pitchFamily="18" charset="0"/>
              </a:rPr>
              <a:t> = 10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'Sales' </a:t>
            </a:r>
            <a:r>
              <a:rPr lang="en-IN" dirty="0">
                <a:solidFill>
                  <a:srgbClr val="DD4A68"/>
                </a:solidFill>
                <a:latin typeface="Arial" panose="020B0604020202020204" pitchFamily="34" charset="0"/>
                <a:ea typeface="Times New Roman" panose="02020603050405020304" pitchFamily="18" charset="0"/>
              </a:rPr>
              <a:t>when </a:t>
            </a:r>
            <a:r>
              <a:rPr lang="en-IN" dirty="0">
                <a:latin typeface="Arial" panose="020B0604020202020204" pitchFamily="34" charset="0"/>
                <a:cs typeface="Arial" panose="020B0604020202020204" pitchFamily="34" charset="0"/>
              </a:rPr>
              <a:t>deptno </a:t>
            </a:r>
            <a:r>
              <a:rPr lang="en-IN" dirty="0">
                <a:latin typeface="Arial" panose="020B0604020202020204" pitchFamily="34" charset="0"/>
                <a:ea typeface="Times New Roman" panose="02020603050405020304" pitchFamily="18" charset="0"/>
              </a:rPr>
              <a:t>= 20 </a:t>
            </a:r>
            <a:r>
              <a:rPr lang="en-IN" dirty="0">
                <a:solidFill>
                  <a:srgbClr val="DD4A68"/>
                </a:solidFill>
                <a:latin typeface="Arial" panose="020B0604020202020204" pitchFamily="34" charset="0"/>
                <a:ea typeface="Times New Roman" panose="02020603050405020304" pitchFamily="18" charset="0"/>
              </a:rPr>
              <a:t>then</a:t>
            </a:r>
            <a:r>
              <a:rPr lang="en-IN" dirty="0">
                <a:latin typeface="Arial" panose="020B0604020202020204" pitchFamily="34" charset="0"/>
                <a:ea typeface="Times New Roman" panose="02020603050405020304" pitchFamily="18" charset="0"/>
              </a:rPr>
              <a:t> 'Purchase'</a:t>
            </a:r>
            <a:r>
              <a:rPr lang="en-IN" dirty="0">
                <a:solidFill>
                  <a:srgbClr val="DD4A68"/>
                </a:solidFill>
                <a:latin typeface="Arial" panose="020B0604020202020204" pitchFamily="34" charset="0"/>
                <a:ea typeface="Times New Roman" panose="02020603050405020304" pitchFamily="18" charset="0"/>
              </a:rPr>
              <a:t> ELSE </a:t>
            </a:r>
            <a:r>
              <a:rPr lang="en-IN" dirty="0">
                <a:latin typeface="Arial" panose="020B0604020202020204" pitchFamily="34" charset="0"/>
                <a:ea typeface="Times New Roman" panose="02020603050405020304" pitchFamily="18" charset="0"/>
              </a:rPr>
              <a:t>'N/A'</a:t>
            </a:r>
            <a:r>
              <a:rPr lang="en-IN" dirty="0">
                <a:solidFill>
                  <a:srgbClr val="DD4A68"/>
                </a:solidFill>
                <a:latin typeface="Arial" panose="020B0604020202020204" pitchFamily="34" charset="0"/>
                <a:ea typeface="Times New Roman" panose="02020603050405020304" pitchFamily="18" charset="0"/>
              </a:rPr>
              <a:t> END </a:t>
            </a:r>
            <a:r>
              <a:rPr lang="en-IN" dirty="0">
                <a:latin typeface="Arial" panose="020B0604020202020204" pitchFamily="34" charset="0"/>
                <a:ea typeface="Times New Roman" panose="02020603050405020304" pitchFamily="18" charset="0"/>
              </a:rPr>
              <a:t>R1</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Tree>
    <p:extLst>
      <p:ext uri="{BB962C8B-B14F-4D97-AF65-F5344CB8AC3E}">
        <p14:creationId xmlns:p14="http://schemas.microsoft.com/office/powerpoint/2010/main" val="30929565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814239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371600"/>
            <a:ext cx="8458200" cy="369332"/>
          </a:xfrm>
          <a:prstGeom prst="rect">
            <a:avLst/>
          </a:prstGeom>
        </p:spPr>
        <p:txBody>
          <a:bodyPr wrap="square">
            <a:spAutoFit/>
          </a:bodyPr>
          <a:lstStyle/>
          <a:p>
            <a:pPr marL="342900" lvl="0" indent="-342900">
              <a:spcAft>
                <a:spcPts val="0"/>
              </a:spcAft>
              <a:buFont typeface="Symbol" panose="05050102010706020507" pitchFamily="18" charset="2"/>
              <a:buChar char=""/>
            </a:pPr>
            <a:r>
              <a:rPr lang="en-IN" dirty="0"/>
              <a:t>Select with (WHERE, ORDER BY clause, and LIMIT)</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315094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6447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0" y="1295400"/>
            <a:ext cx="9144000" cy="369332"/>
          </a:xfrm>
          <a:prstGeom prst="rect">
            <a:avLst/>
          </a:prstGeom>
        </p:spPr>
        <p:txBody>
          <a:bodyPr wrap="square">
            <a:spAutoFit/>
          </a:bodyPr>
          <a:lstStyle/>
          <a:p>
            <a:pPr algn="ctr"/>
            <a:r>
              <a:rPr lang="en-US" dirty="0">
                <a:latin typeface="Arial" pitchFamily="34" charset="0"/>
                <a:cs typeface="Arial" pitchFamily="34" charset="0"/>
              </a:rPr>
              <a:t>The </a:t>
            </a:r>
            <a:r>
              <a:rPr lang="en-US" b="1" u="sng" dirty="0">
                <a:latin typeface="Arial" pitchFamily="34" charset="0"/>
                <a:cs typeface="Arial" pitchFamily="34" charset="0"/>
              </a:rPr>
              <a:t>SELECT</a:t>
            </a:r>
            <a:r>
              <a:rPr lang="en-US" dirty="0">
                <a:latin typeface="Arial" pitchFamily="34" charset="0"/>
                <a:cs typeface="Arial" pitchFamily="34" charset="0"/>
              </a:rPr>
              <a:t> statement retrieves or extracts data from tables in the database.</a:t>
            </a:r>
          </a:p>
        </p:txBody>
      </p:sp>
      <p:sp>
        <p:nvSpPr>
          <p:cNvPr id="4" name="Rectangle 3"/>
          <p:cNvSpPr/>
          <p:nvPr/>
        </p:nvSpPr>
        <p:spPr>
          <a:xfrm>
            <a:off x="152400" y="1848683"/>
            <a:ext cx="8839200" cy="4247317"/>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use one or more tables separated by comma to include various conditions using a WHERE clause, but WHERE clause is an optional part of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fetch one or more fields in a single SELECT command.</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star (*) in place of fields. In this case, SELECT will return all the fields.</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any condition using WHERE clause.</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specify an offset using OFFSET from where SELECT will start returning records. By default offset is zero.</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You can limit the number of returns using LIMIT attribute.</a:t>
            </a:r>
          </a:p>
        </p:txBody>
      </p:sp>
    </p:spTree>
    <p:extLst>
      <p:ext uri="{BB962C8B-B14F-4D97-AF65-F5344CB8AC3E}">
        <p14:creationId xmlns:p14="http://schemas.microsoft.com/office/powerpoint/2010/main" val="28824055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609600" y="1589544"/>
            <a:ext cx="7239000" cy="2193677"/>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7362380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0"/>
            <a:ext cx="79248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0752332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533400" y="1143000"/>
            <a:ext cx="8229600"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nvPr>
        </p:nvGraphicFramePr>
        <p:xfrm>
          <a:off x="381000" y="3276600"/>
          <a:ext cx="8229600" cy="2518914"/>
        </p:xfrm>
        <a:graphic>
          <a:graphicData uri="http://schemas.openxmlformats.org/drawingml/2006/table">
            <a:tbl>
              <a:tblPr>
                <a:tableStyleId>{BC89EF96-8CEA-46FF-86C4-4CE0E7609802}</a:tableStyleId>
              </a:tblPr>
              <a:tblGrid>
                <a:gridCol w="1851328">
                  <a:extLst>
                    <a:ext uri="{9D8B030D-6E8A-4147-A177-3AD203B41FA5}">
                      <a16:colId xmlns:a16="http://schemas.microsoft.com/office/drawing/2014/main" xmlns="" val="20000"/>
                    </a:ext>
                  </a:extLst>
                </a:gridCol>
                <a:gridCol w="1807881">
                  <a:extLst>
                    <a:ext uri="{9D8B030D-6E8A-4147-A177-3AD203B41FA5}">
                      <a16:colId xmlns:a16="http://schemas.microsoft.com/office/drawing/2014/main" xmlns="" val="20001"/>
                    </a:ext>
                  </a:extLst>
                </a:gridCol>
                <a:gridCol w="2165113">
                  <a:extLst>
                    <a:ext uri="{9D8B030D-6E8A-4147-A177-3AD203B41FA5}">
                      <a16:colId xmlns:a16="http://schemas.microsoft.com/office/drawing/2014/main" xmlns="" val="20002"/>
                    </a:ext>
                  </a:extLst>
                </a:gridCol>
                <a:gridCol w="2405278">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80" marR="68580"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80" marR="68580"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80" marR="68580" marT="0" marB="0" anchor="ctr">
                    <a:solidFill>
                      <a:schemeClr val="accent4">
                        <a:lumMod val="75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40961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533400" y="1143001"/>
            <a:ext cx="8382000"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nvPr>
        </p:nvGraphicFramePr>
        <p:xfrm>
          <a:off x="152401" y="3048000"/>
          <a:ext cx="5638799" cy="2514600"/>
        </p:xfrm>
        <a:graphic>
          <a:graphicData uri="http://schemas.openxmlformats.org/drawingml/2006/table">
            <a:tbl>
              <a:tblPr>
                <a:tableStyleId>{BC89EF96-8CEA-46FF-86C4-4CE0E7609802}</a:tableStyleId>
              </a:tblPr>
              <a:tblGrid>
                <a:gridCol w="914399">
                  <a:extLst>
                    <a:ext uri="{9D8B030D-6E8A-4147-A177-3AD203B41FA5}">
                      <a16:colId xmlns:a16="http://schemas.microsoft.com/office/drawing/2014/main" xmlns="" val="20000"/>
                    </a:ext>
                  </a:extLst>
                </a:gridCol>
                <a:gridCol w="892908">
                  <a:extLst>
                    <a:ext uri="{9D8B030D-6E8A-4147-A177-3AD203B41FA5}">
                      <a16:colId xmlns:a16="http://schemas.microsoft.com/office/drawing/2014/main" xmlns="" val="20001"/>
                    </a:ext>
                  </a:extLst>
                </a:gridCol>
                <a:gridCol w="1012092">
                  <a:extLst>
                    <a:ext uri="{9D8B030D-6E8A-4147-A177-3AD203B41FA5}">
                      <a16:colId xmlns:a16="http://schemas.microsoft.com/office/drawing/2014/main" xmlns="" val="20002"/>
                    </a:ext>
                  </a:extLst>
                </a:gridCol>
                <a:gridCol w="1373554">
                  <a:extLst>
                    <a:ext uri="{9D8B030D-6E8A-4147-A177-3AD203B41FA5}">
                      <a16:colId xmlns:a16="http://schemas.microsoft.com/office/drawing/2014/main" xmlns="" val="20003"/>
                    </a:ext>
                  </a:extLst>
                </a:gridCol>
                <a:gridCol w="1445846">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5867400" y="3048000"/>
          <a:ext cx="3048000" cy="1308340"/>
        </p:xfrm>
        <a:graphic>
          <a:graphicData uri="http://schemas.openxmlformats.org/drawingml/2006/table">
            <a:tbl>
              <a:tblPr>
                <a:tableStyleId>{BC89EF96-8CEA-46FF-86C4-4CE0E7609802}</a:tableStyleId>
              </a:tblPr>
              <a:tblGrid>
                <a:gridCol w="1042736">
                  <a:extLst>
                    <a:ext uri="{9D8B030D-6E8A-4147-A177-3AD203B41FA5}">
                      <a16:colId xmlns:a16="http://schemas.microsoft.com/office/drawing/2014/main" xmlns="" val="20000"/>
                    </a:ext>
                  </a:extLst>
                </a:gridCol>
                <a:gridCol w="962526">
                  <a:extLst>
                    <a:ext uri="{9D8B030D-6E8A-4147-A177-3AD203B41FA5}">
                      <a16:colId xmlns:a16="http://schemas.microsoft.com/office/drawing/2014/main" xmlns="" val="20001"/>
                    </a:ext>
                  </a:extLst>
                </a:gridCol>
                <a:gridCol w="1042738">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80" marR="68580"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80" marR="68580"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80" marR="68580" marT="0" marB="0" anchor="ctr">
                    <a:solidFill>
                      <a:srgbClr val="B7F7E2"/>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80" marR="68580" marT="0" marB="0" anchor="ctr">
                    <a:solidFill>
                      <a:srgbClr val="FBC9F0"/>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80" marR="68580" marT="0" marB="0" anchor="ctr">
                    <a:solidFill>
                      <a:srgbClr val="B7F7E2"/>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80" marR="68580" marT="0" marB="0" anchor="ctr">
                    <a:solidFill>
                      <a:srgbClr val="B7F7E2"/>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99754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467"/>
            <a:ext cx="8458200" cy="622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27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571" y="1969256"/>
            <a:ext cx="8229600"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685800" y="3962400"/>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685800" y="1265223"/>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685800" y="3257490"/>
            <a:ext cx="4241867"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2523090" y="3882815"/>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1905000" y="4888468"/>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2114411"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1435588" y="2590800"/>
            <a:ext cx="1752600"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a:t>
            </a:r>
          </a:p>
        </p:txBody>
      </p:sp>
    </p:spTree>
    <p:extLst>
      <p:ext uri="{BB962C8B-B14F-4D97-AF65-F5344CB8AC3E}">
        <p14:creationId xmlns:p14="http://schemas.microsoft.com/office/powerpoint/2010/main" val="24986011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28600" y="3897868"/>
            <a:ext cx="8686800" cy="2031325"/>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 '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'HELLO'</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 WORLD'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dirty="0">
                <a:latin typeface="Arial" panose="020B0604020202020204" pitchFamily="34" charset="0"/>
                <a:cs typeface="Arial" panose="020B0604020202020204" pitchFamily="34" charset="0"/>
              </a:rPr>
              <a:t> 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AS</a:t>
            </a:r>
            <a:r>
              <a:rPr lang="en-IN" dirty="0">
                <a:latin typeface="Arial" panose="020B0604020202020204" pitchFamily="34" charset="0"/>
                <a:cs typeface="Arial" panose="020B0604020202020204" pitchFamily="34" charset="0"/>
              </a:rPr>
              <a:t> `EmployeeName`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FROM</a:t>
            </a:r>
            <a:r>
              <a:rPr lang="en-IN" dirty="0">
                <a:latin typeface="Arial" panose="020B0604020202020204" pitchFamily="34" charset="0"/>
                <a:cs typeface="Arial" panose="020B0604020202020204" pitchFamily="34" charset="0"/>
              </a:rPr>
              <a:t> EMP;</a:t>
            </a:r>
          </a:p>
        </p:txBody>
      </p:sp>
      <p:sp>
        <p:nvSpPr>
          <p:cNvPr id="4" name="Rectangle 3"/>
          <p:cNvSpPr/>
          <p:nvPr/>
        </p:nvSpPr>
        <p:spPr>
          <a:xfrm>
            <a:off x="381000" y="228600"/>
            <a:ext cx="8382000" cy="769441"/>
          </a:xfrm>
          <a:prstGeom prst="rect">
            <a:avLst/>
          </a:prstGeom>
          <a:solidFill>
            <a:srgbClr val="E0D612"/>
          </a:solidFill>
        </p:spPr>
        <p:txBody>
          <a:bodyPr wrap="square">
            <a:spAutoFit/>
          </a:bodyPr>
          <a:lstStyle/>
          <a:p>
            <a:r>
              <a:rPr lang="en-IN" sz="2200" dirty="0">
                <a:latin typeface="Segoe UI Light" panose="020B0502040204020203" pitchFamily="34" charset="0"/>
                <a:cs typeface="Segoe UI Light" panose="020B0502040204020203" pitchFamily="34" charset="0"/>
              </a:rPr>
              <a:t>In the select list of a query, a quoted column alias can be specified using </a:t>
            </a:r>
            <a:r>
              <a:rPr lang="en-IN" sz="2200" b="1" i="1" dirty="0">
                <a:latin typeface="Segoe UI Light" panose="020B0502040204020203" pitchFamily="34" charset="0"/>
                <a:cs typeface="Segoe UI Light" panose="020B0502040204020203" pitchFamily="34" charset="0"/>
              </a:rPr>
              <a:t>identifier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or </a:t>
            </a:r>
            <a:r>
              <a:rPr lang="en-IN" sz="2200" b="1" i="1" dirty="0">
                <a:latin typeface="Segoe UI Light" panose="020B0502040204020203" pitchFamily="34" charset="0"/>
                <a:cs typeface="Segoe UI Light" panose="020B0502040204020203" pitchFamily="34" charset="0"/>
              </a:rPr>
              <a:t>string quoting </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or</a:t>
            </a:r>
            <a:r>
              <a:rPr lang="en-IN" sz="2200" b="1" dirty="0">
                <a:latin typeface="Segoe UI Light" panose="020B0502040204020203" pitchFamily="34" charset="0"/>
                <a:cs typeface="Segoe UI Light" panose="020B0502040204020203" pitchFamily="34" charset="0"/>
              </a:rPr>
              <a:t> " )</a:t>
            </a:r>
            <a:r>
              <a:rPr lang="en-IN" sz="2200" dirty="0">
                <a:latin typeface="Segoe UI Light" panose="020B0502040204020203" pitchFamily="34" charset="0"/>
                <a:cs typeface="Segoe UI Light" panose="020B0502040204020203" pitchFamily="34" charset="0"/>
              </a:rPr>
              <a:t> characters.</a:t>
            </a:r>
          </a:p>
        </p:txBody>
      </p:sp>
    </p:spTree>
    <p:extLst>
      <p:ext uri="{BB962C8B-B14F-4D97-AF65-F5344CB8AC3E}">
        <p14:creationId xmlns:p14="http://schemas.microsoft.com/office/powerpoint/2010/main" val="4290138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193344" y="1917680"/>
            <a:ext cx="8752114" cy="3416320"/>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latin typeface="Arial" panose="020B0604020202020204" pitchFamily="34" charset="0"/>
                <a:cs typeface="Arial" panose="020B0604020202020204" pitchFamily="34" charset="0"/>
              </a:rPr>
              <a:t>AS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ORDER BY, </a:t>
            </a:r>
            <a:r>
              <a:rPr lang="en-IN" dirty="0">
                <a:latin typeface="Arial" panose="020B0604020202020204" pitchFamily="34" charset="0"/>
                <a:cs typeface="Arial" panose="020B0604020202020204" pitchFamily="34" charset="0"/>
              </a:rPr>
              <a:t>or</a:t>
            </a:r>
            <a:r>
              <a:rPr lang="en-IN" b="1" dirty="0">
                <a:latin typeface="Arial" panose="020B0604020202020204" pitchFamily="34" charset="0"/>
                <a:cs typeface="Arial" panose="020B0604020202020204" pitchFamily="34" charset="0"/>
              </a:rPr>
              <a:t> HAVING clauses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AS keyword is </a:t>
            </a:r>
            <a:r>
              <a:rPr lang="en-IN" b="1" dirty="0">
                <a:latin typeface="Arial" panose="020B0604020202020204" pitchFamily="34" charset="0"/>
                <a:cs typeface="Arial" panose="020B0604020202020204" pitchFamily="34" charset="0"/>
              </a:rPr>
              <a:t>optional</a:t>
            </a:r>
            <a:r>
              <a:rPr lang="en-IN" dirty="0">
                <a:latin typeface="Arial" panose="020B0604020202020204" pitchFamily="34" charset="0"/>
                <a:cs typeface="Arial" panose="020B0604020202020204" pitchFamily="34" charset="0"/>
              </a:rPr>
              <a:t> when aliasing a select_expr with an identifier.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clause</a:t>
            </a:r>
            <a:r>
              <a:rPr lang="en-IN" dirty="0">
                <a:latin typeface="Arial" pitchFamily="34" charset="0"/>
                <a:cs typeface="Arial" pitchFamily="34" charset="0"/>
              </a:rPr>
              <a:t>.</a:t>
            </a:r>
          </a:p>
          <a:p>
            <a:pPr marL="285750" indent="-285750">
              <a:buFont typeface="Arial" panose="020B0604020202020204" pitchFamily="34" charset="0"/>
              <a:buChar char="•"/>
            </a:pPr>
            <a:endParaRPr lang="en-IN"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AS alias_name </a:t>
            </a:r>
            <a:r>
              <a:rPr lang="en-IN" dirty="0">
                <a:latin typeface="Arial" pitchFamily="34" charset="0"/>
                <a:cs typeface="Arial" pitchFamily="34" charset="0"/>
              </a:rPr>
              <a:t>or</a:t>
            </a:r>
            <a:r>
              <a:rPr lang="en-IN" b="1" dirty="0">
                <a:latin typeface="Arial" pitchFamily="34" charset="0"/>
                <a:cs typeface="Arial" pitchFamily="34" charset="0"/>
              </a:rPr>
              <a:t> tbl_name alias_name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p:txBody>
      </p:sp>
      <p:sp>
        <p:nvSpPr>
          <p:cNvPr id="2" name="Rectangle 1"/>
          <p:cNvSpPr/>
          <p:nvPr/>
        </p:nvSpPr>
        <p:spPr>
          <a:xfrm>
            <a:off x="134772" y="753070"/>
            <a:ext cx="886925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programmer can use an alias to temporarily assign another name to a table or column for the duration of a SELECT query</a:t>
            </a:r>
            <a:r>
              <a:rPr lang="en-IN" b="1" dirty="0">
                <a:latin typeface="Arial" panose="020B0604020202020204" pitchFamily="34" charset="0"/>
                <a:cs typeface="Arial" panose="020B0604020202020204" pitchFamily="34" charset="0"/>
              </a:rPr>
              <a:t>.</a:t>
            </a:r>
            <a:r>
              <a:rPr lang="en-IN" b="1" dirty="0">
                <a:solidFill>
                  <a:srgbClr val="FF0000"/>
                </a:solidFill>
                <a:latin typeface="Arial" panose="020B0604020202020204" pitchFamily="34" charset="0"/>
                <a:cs typeface="Arial" panose="020B0604020202020204" pitchFamily="34" charset="0"/>
              </a:rPr>
              <a:t> Assigning an alias does not actually rename the column or table.</a:t>
            </a:r>
          </a:p>
        </p:txBody>
      </p:sp>
    </p:spTree>
    <p:extLst>
      <p:ext uri="{BB962C8B-B14F-4D97-AF65-F5344CB8AC3E}">
        <p14:creationId xmlns:p14="http://schemas.microsoft.com/office/powerpoint/2010/main" val="14550713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813173"/>
            <a:ext cx="8839200" cy="707886"/>
          </a:xfrm>
          <a:prstGeom prst="rect">
            <a:avLst/>
          </a:prstGeom>
        </p:spPr>
        <p:txBody>
          <a:bodyPr wrap="square">
            <a:spAutoFit/>
          </a:bodyPr>
          <a:lstStyle/>
          <a:p>
            <a:r>
              <a:rPr lang="en-US" sz="2000" dirty="0">
                <a:solidFill>
                  <a:srgbClr val="0077AA"/>
                </a:solidFill>
                <a:latin typeface="Liberation Mono"/>
              </a:rPr>
              <a:t>SELECT ColName1 [ [as] alias_name], ColName2 [ [as] alias_name],... ColN from &lt;table_references&gt; [ [as] alias_name]</a:t>
            </a:r>
          </a:p>
        </p:txBody>
      </p:sp>
      <p:sp>
        <p:nvSpPr>
          <p:cNvPr id="12" name="Rectangle 11"/>
          <p:cNvSpPr/>
          <p:nvPr/>
        </p:nvSpPr>
        <p:spPr>
          <a:xfrm>
            <a:off x="101533" y="137160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4" name="Rectangle 3"/>
          <p:cNvSpPr/>
          <p:nvPr/>
        </p:nvSpPr>
        <p:spPr>
          <a:xfrm>
            <a:off x="152400" y="2575173"/>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EMPNO</a:t>
            </a:r>
            <a:r>
              <a:rPr lang="en-US" dirty="0">
                <a:solidFill>
                  <a:srgbClr val="DD4A68"/>
                </a:solidFill>
                <a:latin typeface="Arial" panose="020B0604020202020204" pitchFamily="34" charset="0"/>
                <a:ea typeface="Times New Roman" panose="02020603050405020304" pitchFamily="18" charset="0"/>
              </a:rPr>
              <a:t> as EmployeeNumber,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ENAME</a:t>
            </a:r>
            <a:r>
              <a:rPr lang="en-US" dirty="0">
                <a:solidFill>
                  <a:srgbClr val="DD4A68"/>
                </a:solidFill>
                <a:latin typeface="Arial" panose="020B0604020202020204" pitchFamily="34" charset="0"/>
                <a:ea typeface="Times New Roman" panose="02020603050405020304" pitchFamily="18" charset="0"/>
              </a:rPr>
              <a:t> 'Employee Name'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sz="1600" dirty="0">
                <a:latin typeface="Arial" pitchFamily="34" charset="0"/>
                <a:cs typeface="Arial"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sz="1600" dirty="0">
                <a:latin typeface="Arial" pitchFamily="34" charset="0"/>
                <a:cs typeface="Arial" pitchFamily="34" charset="0"/>
              </a:rPr>
              <a:t> EMP E;</a:t>
            </a:r>
            <a:endParaRPr lang="en-IN" sz="1600" dirty="0"/>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4696361"/>
            <a:ext cx="8752114" cy="1323439"/>
          </a:xfrm>
          <a:prstGeom prst="rect">
            <a:avLst/>
          </a:prstGeom>
          <a:solidFill>
            <a:srgbClr val="F9DAFE"/>
          </a:solidFill>
        </p:spPr>
        <p:txBody>
          <a:bodyPr wrap="square">
            <a:spAutoFit/>
          </a:bodyPr>
          <a:lstStyle/>
          <a:p>
            <a:pPr marL="342900" indent="-342900">
              <a:buFont typeface="Arial" panose="020B0604020202020204" pitchFamily="34" charset="0"/>
              <a:buChar char="•"/>
            </a:pPr>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a:p>
            <a:pPr marL="342900" indent="-342900">
              <a:buFont typeface="Arial" panose="020B0604020202020204" pitchFamily="34" charset="0"/>
              <a:buChar char="•"/>
            </a:pPr>
            <a:r>
              <a:rPr lang="en-IN" sz="2000" dirty="0">
                <a:latin typeface="Arial" pitchFamily="34" charset="0"/>
                <a:ea typeface="+mj-ea"/>
                <a:cs typeface="Arial" pitchFamily="34" charset="0"/>
              </a:rPr>
              <a:t>Standard SQL disallows references to column aliases in a </a:t>
            </a:r>
            <a:r>
              <a:rPr lang="en-IN" sz="2000" i="1" dirty="0">
                <a:latin typeface="Arial" pitchFamily="34" charset="0"/>
                <a:ea typeface="+mj-ea"/>
                <a:cs typeface="Arial" pitchFamily="34" charset="0"/>
              </a:rPr>
              <a:t>WHERE</a:t>
            </a:r>
            <a:r>
              <a:rPr lang="en-IN" sz="2000" dirty="0">
                <a:latin typeface="Arial" pitchFamily="34" charset="0"/>
                <a:ea typeface="+mj-ea"/>
                <a:cs typeface="Arial" pitchFamily="34" charset="0"/>
              </a:rPr>
              <a:t> clause.</a:t>
            </a:r>
          </a:p>
        </p:txBody>
      </p:sp>
    </p:spTree>
    <p:extLst>
      <p:ext uri="{BB962C8B-B14F-4D97-AF65-F5344CB8AC3E}">
        <p14:creationId xmlns:p14="http://schemas.microsoft.com/office/powerpoint/2010/main" val="64079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ALIAS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1428690"/>
            <a:ext cx="1955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ALIAS</a:t>
            </a:r>
          </a:p>
        </p:txBody>
      </p:sp>
      <p:sp>
        <p:nvSpPr>
          <p:cNvPr id="6" name="Rectangle 5"/>
          <p:cNvSpPr/>
          <p:nvPr/>
        </p:nvSpPr>
        <p:spPr>
          <a:xfrm>
            <a:off x="217714" y="762000"/>
            <a:ext cx="86868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SQL aliases are used to give a table, or a column in a table, a temporary name.</a:t>
            </a:r>
          </a:p>
        </p:txBody>
      </p:sp>
      <p:sp>
        <p:nvSpPr>
          <p:cNvPr id="3" name="Rectangle 2"/>
          <p:cNvSpPr/>
          <p:nvPr/>
        </p:nvSpPr>
        <p:spPr>
          <a:xfrm>
            <a:off x="152400" y="1981200"/>
            <a:ext cx="8752114" cy="707886"/>
          </a:xfrm>
          <a:prstGeom prst="rect">
            <a:avLst/>
          </a:prstGeom>
          <a:solidFill>
            <a:srgbClr val="F9DAFE"/>
          </a:solidFill>
        </p:spPr>
        <p:txBody>
          <a:bodyPr wrap="square">
            <a:spAutoFit/>
          </a:bodyPr>
          <a:lstStyle/>
          <a:p>
            <a:r>
              <a:rPr lang="en-IN" sz="2000" dirty="0">
                <a:latin typeface="Arial" pitchFamily="34" charset="0"/>
                <a:ea typeface="+mj-ea"/>
                <a:cs typeface="Arial" pitchFamily="34" charset="0"/>
              </a:rPr>
              <a:t>You can use the alias in </a:t>
            </a:r>
            <a:r>
              <a:rPr lang="en-IN" sz="2000" i="1" dirty="0">
                <a:latin typeface="Arial" pitchFamily="34" charset="0"/>
                <a:ea typeface="+mj-ea"/>
                <a:cs typeface="Arial" pitchFamily="34" charset="0"/>
              </a:rPr>
              <a:t>GROUP BY, ORDER BY</a:t>
            </a:r>
            <a:r>
              <a:rPr lang="en-IN" sz="2000" dirty="0">
                <a:latin typeface="Arial" pitchFamily="34" charset="0"/>
                <a:ea typeface="+mj-ea"/>
                <a:cs typeface="Arial" pitchFamily="34" charset="0"/>
              </a:rPr>
              <a:t>, or </a:t>
            </a:r>
            <a:r>
              <a:rPr lang="en-IN" sz="2000" i="1" dirty="0">
                <a:latin typeface="Arial" pitchFamily="34" charset="0"/>
                <a:ea typeface="+mj-ea"/>
                <a:cs typeface="Arial" pitchFamily="34" charset="0"/>
              </a:rPr>
              <a:t>HAVING</a:t>
            </a:r>
            <a:r>
              <a:rPr lang="en-IN" sz="2000" dirty="0">
                <a:latin typeface="Arial" pitchFamily="34" charset="0"/>
                <a:ea typeface="+mj-ea"/>
                <a:cs typeface="Arial" pitchFamily="34" charset="0"/>
              </a:rPr>
              <a:t> clauses to refer to the column.</a:t>
            </a:r>
          </a:p>
        </p:txBody>
      </p:sp>
      <p:sp>
        <p:nvSpPr>
          <p:cNvPr id="5" name="Rectangle 4"/>
          <p:cNvSpPr/>
          <p:nvPr/>
        </p:nvSpPr>
        <p:spPr>
          <a:xfrm>
            <a:off x="217714" y="3124200"/>
            <a:ext cx="8686800" cy="1323439"/>
          </a:xfrm>
          <a:prstGeom prst="rect">
            <a:avLst/>
          </a:prstGeom>
          <a:solidFill>
            <a:schemeClr val="tx1"/>
          </a:solidFill>
        </p:spPr>
        <p:txBody>
          <a:bodyPr wrap="square">
            <a:spAutoFit/>
          </a:bodyPr>
          <a:lstStyle/>
          <a:p>
            <a:pPr latinLnBrk="1"/>
            <a:r>
              <a:rPr lang="en-IN" sz="2000" dirty="0">
                <a:solidFill>
                  <a:srgbClr val="FECF84"/>
                </a:solidFill>
                <a:latin typeface="inherit"/>
              </a:rPr>
              <a:t>SELECT </a:t>
            </a:r>
            <a:r>
              <a:rPr lang="en-IN" sz="2000" dirty="0">
                <a:solidFill>
                  <a:srgbClr val="FFFFFF"/>
                </a:solidFill>
                <a:latin typeface="Liberation Mono"/>
              </a:rPr>
              <a:t>orderNumber</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 </a:t>
            </a:r>
            <a:r>
              <a:rPr lang="en-IN" sz="2000" dirty="0">
                <a:solidFill>
                  <a:srgbClr val="B1758C"/>
                </a:solidFill>
                <a:latin typeface="inherit"/>
              </a:rPr>
              <a:t>SUM</a:t>
            </a:r>
            <a:r>
              <a:rPr lang="en-IN" sz="2000" dirty="0">
                <a:solidFill>
                  <a:srgbClr val="FFFFFF"/>
                </a:solidFill>
                <a:latin typeface="Liberation Mono"/>
              </a:rPr>
              <a:t>(price</a:t>
            </a:r>
            <a:r>
              <a:rPr lang="en-IN" sz="2000" dirty="0">
                <a:solidFill>
                  <a:srgbClr val="82ADC9"/>
                </a:solidFill>
                <a:latin typeface="inherit"/>
              </a:rPr>
              <a:t> </a:t>
            </a:r>
            <a:r>
              <a:rPr lang="en-IN" sz="2000" dirty="0">
                <a:solidFill>
                  <a:srgbClr val="FFFFFF"/>
                </a:solidFill>
                <a:latin typeface="Liberation Mono"/>
              </a:rPr>
              <a:t>*</a:t>
            </a:r>
            <a:r>
              <a:rPr lang="en-IN" sz="2000" dirty="0">
                <a:solidFill>
                  <a:srgbClr val="82ADC9"/>
                </a:solidFill>
                <a:latin typeface="inherit"/>
              </a:rPr>
              <a:t> </a:t>
            </a:r>
            <a:r>
              <a:rPr lang="en-IN" sz="2000" dirty="0">
                <a:solidFill>
                  <a:srgbClr val="FFFFFF"/>
                </a:solidFill>
                <a:latin typeface="Liberation Mono"/>
              </a:rPr>
              <a:t>quantity)</a:t>
            </a:r>
            <a:r>
              <a:rPr lang="en-IN" sz="2000" dirty="0">
                <a:solidFill>
                  <a:srgbClr val="82ADC9"/>
                </a:solidFill>
                <a:latin typeface="inherit"/>
              </a:rPr>
              <a:t> </a:t>
            </a:r>
            <a:r>
              <a:rPr lang="en-IN" sz="2000" dirty="0">
                <a:solidFill>
                  <a:srgbClr val="FFFFFF"/>
                </a:solidFill>
                <a:latin typeface="Liberation Mono"/>
              </a:rPr>
              <a:t>total</a:t>
            </a:r>
          </a:p>
          <a:p>
            <a:pPr latinLnBrk="1"/>
            <a:r>
              <a:rPr lang="en-IN" sz="2000" dirty="0">
                <a:solidFill>
                  <a:srgbClr val="FECF84"/>
                </a:solidFill>
                <a:latin typeface="inherit"/>
              </a:rPr>
              <a:t>FROM </a:t>
            </a:r>
            <a:r>
              <a:rPr lang="en-IN" sz="2000" dirty="0">
                <a:solidFill>
                  <a:srgbClr val="FFFFFF"/>
                </a:solidFill>
                <a:latin typeface="Liberation Mono"/>
              </a:rPr>
              <a:t>orderdetails</a:t>
            </a:r>
          </a:p>
          <a:p>
            <a:pPr latinLnBrk="1"/>
            <a:r>
              <a:rPr lang="en-IN" sz="2000" dirty="0">
                <a:solidFill>
                  <a:srgbClr val="FECF84"/>
                </a:solidFill>
                <a:latin typeface="inherit"/>
              </a:rPr>
              <a:t>GROUP</a:t>
            </a:r>
            <a:r>
              <a:rPr lang="en-IN" sz="2000" dirty="0">
                <a:solidFill>
                  <a:srgbClr val="82ADC9"/>
                </a:solidFill>
                <a:latin typeface="inherit"/>
              </a:rPr>
              <a:t> </a:t>
            </a:r>
            <a:r>
              <a:rPr lang="en-IN" sz="2000" dirty="0">
                <a:solidFill>
                  <a:srgbClr val="FECF84"/>
                </a:solidFill>
                <a:latin typeface="inherit"/>
              </a:rPr>
              <a:t>BY </a:t>
            </a:r>
            <a:r>
              <a:rPr lang="en-IN" sz="2000" dirty="0">
                <a:solidFill>
                  <a:srgbClr val="FFFFFF"/>
                </a:solidFill>
                <a:latin typeface="Liberation Mono"/>
              </a:rPr>
              <a:t>`</a:t>
            </a:r>
            <a:r>
              <a:rPr lang="en-IN" sz="2000" dirty="0">
                <a:solidFill>
                  <a:srgbClr val="FECF84"/>
                </a:solidFill>
                <a:latin typeface="inherit"/>
              </a:rPr>
              <a:t>Order</a:t>
            </a:r>
            <a:r>
              <a:rPr lang="en-IN" sz="2000" dirty="0">
                <a:solidFill>
                  <a:srgbClr val="82ADC9"/>
                </a:solidFill>
                <a:latin typeface="inherit"/>
              </a:rPr>
              <a:t> </a:t>
            </a:r>
            <a:r>
              <a:rPr lang="en-IN" sz="2000" dirty="0">
                <a:solidFill>
                  <a:srgbClr val="FECF84"/>
                </a:solidFill>
                <a:latin typeface="inherit"/>
              </a:rPr>
              <a:t>no</a:t>
            </a:r>
            <a:r>
              <a:rPr lang="en-IN" sz="2000" dirty="0">
                <a:solidFill>
                  <a:srgbClr val="FFFFFF"/>
                </a:solidFill>
                <a:latin typeface="Liberation Mono"/>
              </a:rPr>
              <a:t>.`</a:t>
            </a:r>
          </a:p>
          <a:p>
            <a:pPr latinLnBrk="1"/>
            <a:r>
              <a:rPr lang="en-IN" sz="2000" dirty="0">
                <a:solidFill>
                  <a:srgbClr val="FECF84"/>
                </a:solidFill>
                <a:latin typeface="inherit"/>
              </a:rPr>
              <a:t>HAVING </a:t>
            </a:r>
            <a:r>
              <a:rPr lang="en-IN" sz="2000" dirty="0">
                <a:solidFill>
                  <a:srgbClr val="FFFFFF"/>
                </a:solidFill>
                <a:latin typeface="Liberation Mono"/>
              </a:rPr>
              <a:t>total</a:t>
            </a:r>
            <a:r>
              <a:rPr lang="en-IN" sz="2000" dirty="0">
                <a:solidFill>
                  <a:srgbClr val="82ADC9"/>
                </a:solidFill>
                <a:latin typeface="inherit"/>
              </a:rPr>
              <a:t> &gt; </a:t>
            </a:r>
            <a:r>
              <a:rPr lang="en-IN" sz="2000" dirty="0">
                <a:solidFill>
                  <a:srgbClr val="FFFFFF"/>
                </a:solidFill>
                <a:latin typeface="Liberation Mono"/>
              </a:rPr>
              <a:t>60000;</a:t>
            </a:r>
            <a:endParaRPr lang="en-IN" sz="2000" b="0" i="0" dirty="0">
              <a:solidFill>
                <a:srgbClr val="FFFFFF"/>
              </a:solidFill>
              <a:effectLst/>
              <a:latin typeface="Liberation Mono"/>
            </a:endParaRPr>
          </a:p>
        </p:txBody>
      </p:sp>
    </p:spTree>
    <p:extLst>
      <p:ext uri="{BB962C8B-B14F-4D97-AF65-F5344CB8AC3E}">
        <p14:creationId xmlns:p14="http://schemas.microsoft.com/office/powerpoint/2010/main" val="2230624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8676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SELECT statement - </a:t>
            </a:r>
            <a:r>
              <a:rPr lang="en-US" sz="3200" b="1" i="1" dirty="0">
                <a:solidFill>
                  <a:srgbClr val="FFFF00"/>
                </a:solidFill>
                <a:latin typeface="Arial" pitchFamily="34" charset="0"/>
                <a:cs typeface="Arial" pitchFamily="34" charset="0"/>
              </a:rPr>
              <a:t>EXPRESSIONS</a:t>
            </a:r>
            <a:endParaRPr lang="en-IN" sz="3200" b="1" i="1" dirty="0">
              <a:solidFill>
                <a:srgbClr val="FFFF00"/>
              </a:solidFill>
              <a:latin typeface="Arial" pitchFamily="34" charset="0"/>
              <a:cs typeface="Arial" pitchFamily="34" charset="0"/>
            </a:endParaRPr>
          </a:p>
        </p:txBody>
      </p:sp>
      <p:sp>
        <p:nvSpPr>
          <p:cNvPr id="12" name="Rectangle 11"/>
          <p:cNvSpPr/>
          <p:nvPr/>
        </p:nvSpPr>
        <p:spPr>
          <a:xfrm>
            <a:off x="101533" y="819090"/>
            <a:ext cx="3098867"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152400" y="1295400"/>
            <a:ext cx="8839200"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sp>
        <p:nvSpPr>
          <p:cNvPr id="6" name="Rectangle 5"/>
          <p:cNvSpPr/>
          <p:nvPr/>
        </p:nvSpPr>
        <p:spPr>
          <a:xfrm>
            <a:off x="152400" y="1772483"/>
            <a:ext cx="883920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solidFill>
                  <a:srgbClr val="92D050"/>
                </a:solidFill>
                <a:latin typeface="Arial" panose="020B0604020202020204" pitchFamily="34" charset="0"/>
                <a:ea typeface="Times New Roman" panose="02020603050405020304" pitchFamily="18" charset="0"/>
              </a:rPr>
              <a:t>1001 </a:t>
            </a:r>
            <a:r>
              <a:rPr lang="en-US" dirty="0">
                <a:latin typeface="Arial" panose="020B0604020202020204" pitchFamily="34" charset="0"/>
                <a:ea typeface="Times New Roman" panose="02020603050405020304" pitchFamily="18" charset="0"/>
              </a:rPr>
              <a:t>+</a:t>
            </a:r>
            <a:r>
              <a:rPr lang="en-US" dirty="0">
                <a:solidFill>
                  <a:srgbClr val="92D050"/>
                </a:solidFill>
                <a:latin typeface="Arial" panose="020B0604020202020204" pitchFamily="34" charset="0"/>
                <a:ea typeface="Times New Roman" panose="02020603050405020304" pitchFamily="18" charset="0"/>
              </a:rPr>
              <a:t> 1</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DUAL;</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 ;</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'a1'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'a1'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92D050"/>
                </a:solidFill>
                <a:latin typeface="Arial" panose="020B0604020202020204" pitchFamily="34" charset="0"/>
                <a:ea typeface="Times New Roman" panose="02020603050405020304" pitchFamily="18" charset="0"/>
              </a:rPr>
              <a:t>'1a' </a:t>
            </a:r>
            <a:r>
              <a:rPr lang="en-US" dirty="0">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 1</a:t>
            </a:r>
            <a:r>
              <a:rPr lang="en-US" dirty="0">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1000</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AS</a:t>
            </a:r>
            <a:r>
              <a:rPr lang="en-US" dirty="0">
                <a:solidFill>
                  <a:srgbClr val="DD4A68"/>
                </a:solidFill>
                <a:latin typeface="Arial" panose="020B0604020202020204" pitchFamily="34" charset="0"/>
                <a:ea typeface="Times New Roman" panose="02020603050405020304" pitchFamily="18" charset="0"/>
              </a:rPr>
              <a:t> 'New Salary'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itchFamily="34" charset="0"/>
                <a:cs typeface="Arial" pitchFamily="34" charset="0"/>
              </a:rPr>
              <a:t> </a:t>
            </a:r>
            <a:r>
              <a:rPr lang="en-US" dirty="0">
                <a:latin typeface="Arial" panose="020B0604020202020204" pitchFamily="34" charset="0"/>
                <a:ea typeface="Times New Roman" panose="02020603050405020304" pitchFamily="18" charset="0"/>
              </a:rPr>
              <a:t>SAL</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IFNULL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COMM</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0</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itchFamily="34" charset="0"/>
                <a:cs typeface="Arial" pitchFamily="34" charset="0"/>
              </a:rPr>
              <a:t> EMP;</a:t>
            </a:r>
            <a:endParaRPr lang="en-IN" dirty="0">
              <a:latin typeface="Arial" pitchFamily="34" charset="0"/>
              <a:cs typeface="Arial" pitchFamily="34" charset="0"/>
            </a:endParaRPr>
          </a:p>
        </p:txBody>
      </p:sp>
    </p:spTree>
    <p:extLst>
      <p:ext uri="{BB962C8B-B14F-4D97-AF65-F5344CB8AC3E}">
        <p14:creationId xmlns:p14="http://schemas.microsoft.com/office/powerpoint/2010/main" val="42467126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990600" y="3200400"/>
            <a:ext cx="7162800" cy="816890"/>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SELECT is used to retrieve rows selected from one or more tables, and can include UNION statements and subqueries.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6938"/>
            <a:ext cx="5715000" cy="2324100"/>
          </a:xfrm>
          <a:prstGeom prst="rect">
            <a:avLst/>
          </a:prstGeom>
        </p:spPr>
      </p:pic>
    </p:spTree>
    <p:extLst>
      <p:ext uri="{BB962C8B-B14F-4D97-AF65-F5344CB8AC3E}">
        <p14:creationId xmlns:p14="http://schemas.microsoft.com/office/powerpoint/2010/main" val="9673052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93875"/>
            <a:ext cx="8839200" cy="3323987"/>
          </a:xfrm>
          <a:prstGeom prst="rect">
            <a:avLst/>
          </a:prstGeom>
        </p:spPr>
        <p:txBody>
          <a:bodyPr wrap="square">
            <a:spAutoFit/>
          </a:bodyPr>
          <a:lstStyle/>
          <a:p>
            <a:pPr>
              <a:lnSpc>
                <a:spcPct val="150000"/>
              </a:lnSpc>
            </a:pPr>
            <a:r>
              <a:rPr lang="en-US" sz="2000" dirty="0">
                <a:solidFill>
                  <a:srgbClr val="0077AA"/>
                </a:solidFill>
                <a:latin typeface="Liberation Mono"/>
              </a:rPr>
              <a:t>SELECT [ALL / DISTINCT / DISTINCTROW] * / ColName1, ColName2, expressions,... from &lt;table_references&gt;</a:t>
            </a:r>
          </a:p>
          <a:p>
            <a:pPr>
              <a:lnSpc>
                <a:spcPct val="150000"/>
              </a:lnSpc>
            </a:pPr>
            <a:r>
              <a:rPr lang="en-US" sz="2000" dirty="0">
                <a:solidFill>
                  <a:srgbClr val="0077AA"/>
                </a:solidFill>
                <a:latin typeface="Liberation Mono"/>
              </a:rPr>
              <a:t> [WHERE where_condition]</a:t>
            </a:r>
          </a:p>
          <a:p>
            <a:pPr>
              <a:lnSpc>
                <a:spcPct val="150000"/>
              </a:lnSpc>
            </a:pPr>
            <a:r>
              <a:rPr lang="en-US" sz="2000" dirty="0">
                <a:solidFill>
                  <a:srgbClr val="0077AA"/>
                </a:solidFill>
                <a:latin typeface="Liberation Mono"/>
              </a:rPr>
              <a:t> [GROUP BY {col_name | expr | position} [ASC | DESC], ... [WITH ROLLUP]]</a:t>
            </a:r>
          </a:p>
          <a:p>
            <a:pPr>
              <a:lnSpc>
                <a:spcPct val="150000"/>
              </a:lnSpc>
            </a:pPr>
            <a:r>
              <a:rPr lang="en-US" sz="2000" dirty="0">
                <a:solidFill>
                  <a:srgbClr val="0077AA"/>
                </a:solidFill>
                <a:latin typeface="Liberation Mono"/>
              </a:rPr>
              <a:t> [HAVING where_condition]</a:t>
            </a:r>
          </a:p>
          <a:p>
            <a:pPr>
              <a:lnSpc>
                <a:spcPct val="150000"/>
              </a:lnSpc>
            </a:pPr>
            <a:r>
              <a:rPr lang="en-US" sz="2000" dirty="0">
                <a:solidFill>
                  <a:srgbClr val="0077AA"/>
                </a:solidFill>
                <a:latin typeface="Liberation Mono"/>
              </a:rPr>
              <a:t> [ORDER BY {col_name | expr | position}  [ASC | DESC], ...]</a:t>
            </a:r>
          </a:p>
          <a:p>
            <a:pPr>
              <a:lnSpc>
                <a:spcPct val="150000"/>
              </a:lnSpc>
            </a:pPr>
            <a:r>
              <a:rPr lang="en-US" sz="2000" dirty="0">
                <a:solidFill>
                  <a:srgbClr val="0077AA"/>
                </a:solidFill>
                <a:latin typeface="Liberation Mono"/>
              </a:rPr>
              <a:t> [LIMIT {[offset,] row_count | row_count OFFSET offset}]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953000"/>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spTree>
    <p:extLst>
      <p:ext uri="{BB962C8B-B14F-4D97-AF65-F5344CB8AC3E}">
        <p14:creationId xmlns:p14="http://schemas.microsoft.com/office/powerpoint/2010/main" val="190194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228600" y="2304000"/>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statement</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2" name="Rectangle 1"/>
          <p:cNvSpPr/>
          <p:nvPr/>
        </p:nvSpPr>
        <p:spPr>
          <a:xfrm>
            <a:off x="3733800" y="740658"/>
            <a:ext cx="5257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DISTINCTROW is a synonym for DISTINCT.</a:t>
            </a:r>
          </a:p>
        </p:txBody>
      </p:sp>
      <p:sp>
        <p:nvSpPr>
          <p:cNvPr id="6" name="Rectangle 5"/>
          <p:cNvSpPr/>
          <p:nvPr/>
        </p:nvSpPr>
        <p:spPr>
          <a:xfrm>
            <a:off x="152400" y="4819471"/>
            <a:ext cx="8810502" cy="1200329"/>
          </a:xfrm>
          <a:prstGeom prst="rect">
            <a:avLst/>
          </a:prstGeom>
          <a:solidFill>
            <a:schemeClr val="tx1">
              <a:lumMod val="85000"/>
              <a:lumOff val="15000"/>
            </a:schemeClr>
          </a:solidFill>
        </p:spPr>
        <p:txBody>
          <a:bodyPr wrap="square">
            <a:spAutoFit/>
          </a:bodyPr>
          <a:lstStyle/>
          <a:p>
            <a:pPr algn="just"/>
            <a:r>
              <a:rPr lang="en-IN" dirty="0">
                <a:solidFill>
                  <a:srgbClr val="00FF99"/>
                </a:solidFill>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p>
        </p:txBody>
      </p:sp>
      <p:pic>
        <p:nvPicPr>
          <p:cNvPr id="10" name="Picture 9"/>
          <p:cNvPicPr>
            <a:picLocks noChangeAspect="1"/>
          </p:cNvPicPr>
          <p:nvPr/>
        </p:nvPicPr>
        <p:blipFill>
          <a:blip r:embed="rId2"/>
          <a:stretch>
            <a:fillRect/>
          </a:stretch>
        </p:blipFill>
        <p:spPr>
          <a:xfrm>
            <a:off x="252651" y="1511536"/>
            <a:ext cx="8644639" cy="3090666"/>
          </a:xfrm>
          <a:prstGeom prst="rect">
            <a:avLst/>
          </a:prstGeom>
        </p:spPr>
      </p:pic>
    </p:spTree>
    <p:extLst>
      <p:ext uri="{BB962C8B-B14F-4D97-AF65-F5344CB8AC3E}">
        <p14:creationId xmlns:p14="http://schemas.microsoft.com/office/powerpoint/2010/main" val="17107467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ORDER BY Clause</a:t>
            </a:r>
          </a:p>
        </p:txBody>
      </p:sp>
      <p:sp>
        <p:nvSpPr>
          <p:cNvPr id="3" name="Rectangle 2"/>
          <p:cNvSpPr/>
          <p:nvPr/>
        </p:nvSpPr>
        <p:spPr>
          <a:xfrm>
            <a:off x="304800" y="3581400"/>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You can sort on multiple columns, and you can sort different columns in different directions.</a:t>
            </a:r>
          </a:p>
        </p:txBody>
      </p:sp>
      <p:sp>
        <p:nvSpPr>
          <p:cNvPr id="4" name="Rectangle 3"/>
          <p:cNvSpPr/>
          <p:nvPr/>
        </p:nvSpPr>
        <p:spPr>
          <a:xfrm>
            <a:off x="304800" y="130314"/>
            <a:ext cx="8534400" cy="707886"/>
          </a:xfrm>
          <a:prstGeom prst="rect">
            <a:avLst/>
          </a:prstGeom>
          <a:solidFill>
            <a:srgbClr val="E0D612"/>
          </a:solidFill>
        </p:spPr>
        <p:txBody>
          <a:bodyPr wrap="square">
            <a:spAutoFit/>
          </a:bodyPr>
          <a:lstStyle/>
          <a:p>
            <a:r>
              <a:rPr lang="en-IN" sz="2000" dirty="0">
                <a:latin typeface="Segoe UI Light" panose="020B0502040204020203" pitchFamily="34" charset="0"/>
                <a:cs typeface="Segoe UI Light" panose="020B0502040204020203" pitchFamily="34" charset="0"/>
              </a:rPr>
              <a:t>Nulls by default occur at the top, but you can use </a:t>
            </a:r>
            <a:r>
              <a:rPr lang="en-IN" sz="2000" b="1" i="1" dirty="0">
                <a:latin typeface="Segoe UI Light" panose="020B0502040204020203" pitchFamily="34" charset="0"/>
                <a:cs typeface="Segoe UI Light" panose="020B0502040204020203" pitchFamily="34" charset="0"/>
              </a:rPr>
              <a:t>IsNull</a:t>
            </a:r>
            <a:r>
              <a:rPr lang="en-IN" sz="2000" dirty="0">
                <a:latin typeface="Segoe UI Light" panose="020B0502040204020203" pitchFamily="34" charset="0"/>
                <a:cs typeface="Segoe UI Light" panose="020B0502040204020203" pitchFamily="34" charset="0"/>
              </a:rPr>
              <a:t> to assign default values, that will put it in the position you require.</a:t>
            </a:r>
          </a:p>
        </p:txBody>
      </p:sp>
      <p:sp>
        <p:nvSpPr>
          <p:cNvPr id="5" name="Rectangle 4"/>
          <p:cNvSpPr/>
          <p:nvPr/>
        </p:nvSpPr>
        <p:spPr>
          <a:xfrm>
            <a:off x="2057400" y="3124200"/>
            <a:ext cx="5181599" cy="421654"/>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4800" y="4388381"/>
            <a:ext cx="8534400" cy="1179169"/>
          </a:xfrm>
          <a:prstGeom prst="rect">
            <a:avLst/>
          </a:prstGeom>
          <a:solidFill>
            <a:srgbClr val="E8F97F"/>
          </a:solidFill>
        </p:spPr>
        <p:txBody>
          <a:bodyPr wrap="square">
            <a:spAutoFit/>
          </a:bodyPr>
          <a:lstStyle/>
          <a:p>
            <a:pPr>
              <a:lnSpc>
                <a:spcPct val="107000"/>
              </a:lnSpc>
            </a:pPr>
            <a:r>
              <a:rPr lang="en-IN" sz="2200" dirty="0">
                <a:latin typeface="Segoe UI Light" panose="020B0502040204020203" pitchFamily="34" charset="0"/>
                <a:ea typeface="Calibri" panose="020F0502020204030204" pitchFamily="34" charset="0"/>
                <a:cs typeface="Segoe UI Light" panose="020B0502040204020203" pitchFamily="34" charset="0"/>
              </a:rPr>
              <a:t>The default sort order is ascending, with smallest values first. To sort in reverse (descending) order, add the </a:t>
            </a:r>
            <a:r>
              <a:rPr lang="en-IN" sz="2200" b="1" dirty="0">
                <a:latin typeface="Segoe UI Light" panose="020B0502040204020203" pitchFamily="34" charset="0"/>
                <a:ea typeface="Calibri" panose="020F0502020204030204" pitchFamily="34" charset="0"/>
                <a:cs typeface="Segoe UI Light" panose="020B0502040204020203" pitchFamily="34" charset="0"/>
              </a:rPr>
              <a:t>DESC</a:t>
            </a:r>
            <a:r>
              <a:rPr lang="en-IN" sz="2200" dirty="0">
                <a:latin typeface="Segoe UI Light" panose="020B0502040204020203" pitchFamily="34" charset="0"/>
                <a:ea typeface="Calibri" panose="020F0502020204030204" pitchFamily="34" charset="0"/>
                <a:cs typeface="Segoe UI Light" panose="020B0502040204020203" pitchFamily="34" charset="0"/>
              </a:rPr>
              <a:t> keyword to the name of the column you are sorting by.</a:t>
            </a:r>
          </a:p>
        </p:txBody>
      </p:sp>
      <p:sp>
        <p:nvSpPr>
          <p:cNvPr id="7" name="Rectangle 6"/>
          <p:cNvSpPr/>
          <p:nvPr/>
        </p:nvSpPr>
        <p:spPr>
          <a:xfrm>
            <a:off x="152400" y="5613266"/>
            <a:ext cx="8839200" cy="64353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a:t>
            </a:r>
            <a:r>
              <a:rPr lang="en-IN" sz="2000" dirty="0">
                <a:solidFill>
                  <a:srgbClr val="999999"/>
                </a:solidFill>
                <a:latin typeface="Liberation Mono"/>
              </a:rPr>
              <a:t>`;</a:t>
            </a:r>
          </a:p>
          <a:p>
            <a:pPr marL="285750" indent="-285750">
              <a:buFont typeface="Arial" panose="020B0604020202020204" pitchFamily="34" charset="0"/>
              <a:buChar char="•"/>
            </a:pPr>
            <a:r>
              <a:rPr lang="en-IN" sz="2000" dirty="0">
                <a:solidFill>
                  <a:srgbClr val="0077AA"/>
                </a:solidFill>
                <a:latin typeface="Liberation Mono"/>
              </a:rPr>
              <a:t>SELECT</a:t>
            </a:r>
            <a:r>
              <a:rPr lang="en-IN" sz="2000" dirty="0">
                <a:solidFill>
                  <a:srgbClr val="000000"/>
                </a:solidFill>
                <a:latin typeface="Liberation Mono"/>
              </a:rPr>
              <a:t> id </a:t>
            </a:r>
            <a:r>
              <a:rPr lang="en-IN" sz="2000" dirty="0">
                <a:solidFill>
                  <a:srgbClr val="0077AA"/>
                </a:solidFill>
                <a:latin typeface="Liberation Mono"/>
              </a:rPr>
              <a:t>AS</a:t>
            </a:r>
            <a:r>
              <a:rPr lang="en-IN" sz="2000" dirty="0">
                <a:solidFill>
                  <a:srgbClr val="000000"/>
                </a:solidFill>
                <a:latin typeface="Liberation Mono"/>
              </a:rPr>
              <a:t> </a:t>
            </a:r>
            <a:r>
              <a:rPr lang="en-IN" sz="2000" dirty="0">
                <a:solidFill>
                  <a:srgbClr val="669900"/>
                </a:solidFill>
                <a:latin typeface="Liberation Mono"/>
              </a:rPr>
              <a:t>'a' </a:t>
            </a:r>
            <a:r>
              <a:rPr lang="en-IN" sz="2000" dirty="0">
                <a:solidFill>
                  <a:srgbClr val="0077AA"/>
                </a:solidFill>
                <a:latin typeface="Liberation Mono"/>
              </a:rPr>
              <a:t>FROM</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0077AA"/>
                </a:solidFill>
                <a:latin typeface="Liberation Mono"/>
              </a:rPr>
              <a:t>ORDER BY</a:t>
            </a:r>
            <a:r>
              <a:rPr lang="en-IN" sz="2000" dirty="0">
                <a:solidFill>
                  <a:srgbClr val="000000"/>
                </a:solidFill>
                <a:latin typeface="Liberation Mono"/>
              </a:rPr>
              <a:t> </a:t>
            </a:r>
            <a:r>
              <a:rPr lang="en-IN" sz="2000" dirty="0">
                <a:solidFill>
                  <a:srgbClr val="669900"/>
                </a:solidFill>
                <a:latin typeface="Liberation Mono"/>
              </a:rPr>
              <a:t>'a'</a:t>
            </a:r>
            <a:r>
              <a:rPr lang="en-IN" sz="2000" dirty="0">
                <a:solidFill>
                  <a:srgbClr val="999999"/>
                </a:solidFill>
                <a:latin typeface="Liberation Mono"/>
              </a:rPr>
              <a:t>;</a:t>
            </a:r>
            <a:endParaRPr lang="en-IN" sz="2000" dirty="0"/>
          </a:p>
        </p:txBody>
      </p:sp>
      <p:sp>
        <p:nvSpPr>
          <p:cNvPr id="8" name="Rectangle 7"/>
          <p:cNvSpPr/>
          <p:nvPr/>
        </p:nvSpPr>
        <p:spPr>
          <a:xfrm>
            <a:off x="152400" y="944289"/>
            <a:ext cx="8763000" cy="707886"/>
          </a:xfrm>
          <a:prstGeom prst="rect">
            <a:avLst/>
          </a:prstGeom>
        </p:spPr>
        <p:txBody>
          <a:bodyPr wrap="square">
            <a:spAutoFit/>
          </a:bodyPr>
          <a:lstStyle/>
          <a:p>
            <a:pPr algn="just"/>
            <a:r>
              <a:rPr lang="en-IN" sz="2000" dirty="0">
                <a:solidFill>
                  <a:schemeClr val="accent3">
                    <a:lumMod val="75000"/>
                  </a:schemeClr>
                </a:solidFill>
              </a:rPr>
              <a:t>The </a:t>
            </a:r>
            <a:r>
              <a:rPr lang="en-IN" sz="2000" i="1" dirty="0">
                <a:solidFill>
                  <a:schemeClr val="accent3">
                    <a:lumMod val="75000"/>
                  </a:schemeClr>
                </a:solidFill>
              </a:rPr>
              <a:t>ISNULL()</a:t>
            </a:r>
            <a:r>
              <a:rPr lang="en-IN" sz="2000" dirty="0">
                <a:solidFill>
                  <a:schemeClr val="accent3">
                    <a:lumMod val="75000"/>
                  </a:schemeClr>
                </a:solidFill>
              </a:rPr>
              <a:t> function tests whether an expression is NULL. If expression is a NULL value, the ISNULL() function returns 1. Otherwise, it returns 0.</a:t>
            </a:r>
          </a:p>
        </p:txBody>
      </p:sp>
      <p:pic>
        <p:nvPicPr>
          <p:cNvPr id="9" name="Picture 8"/>
          <p:cNvPicPr>
            <a:picLocks noChangeAspect="1"/>
          </p:cNvPicPr>
          <p:nvPr/>
        </p:nvPicPr>
        <p:blipFill>
          <a:blip r:embed="rId2"/>
          <a:stretch>
            <a:fillRect/>
          </a:stretch>
        </p:blipFill>
        <p:spPr>
          <a:xfrm>
            <a:off x="228599" y="1721399"/>
            <a:ext cx="7997003" cy="440781"/>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47974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3" name="Rectangle 2"/>
          <p:cNvSpPr/>
          <p:nvPr/>
        </p:nvSpPr>
        <p:spPr>
          <a:xfrm>
            <a:off x="141514" y="4953000"/>
            <a:ext cx="8860971"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65100" y="680590"/>
            <a:ext cx="8839199" cy="830997"/>
          </a:xfrm>
          <a:prstGeom prst="rect">
            <a:avLst/>
          </a:prstGeom>
          <a:solidFill>
            <a:srgbClr val="E0D612"/>
          </a:solidFill>
        </p:spPr>
        <p:txBody>
          <a:bodyPr wrap="square">
            <a:spAutoFit/>
          </a:bodyPr>
          <a:lstStyle/>
          <a:p>
            <a:r>
              <a:rPr lang="en-IN" sz="2400" dirty="0">
                <a:latin typeface="Segoe UI Light" panose="020B0502040204020203" pitchFamily="34" charset="0"/>
                <a:cs typeface="Segoe UI Light" panose="020B0502040204020203" pitchFamily="34" charset="0"/>
              </a:rPr>
              <a:t>When doing an ORDER BY, NULL values are presented first if you do ORDER BY ... ASC and last if you do ORDER BY ... DESC.</a:t>
            </a:r>
          </a:p>
        </p:txBody>
      </p:sp>
      <p:sp>
        <p:nvSpPr>
          <p:cNvPr id="2" name="Rectangle 1"/>
          <p:cNvSpPr/>
          <p:nvPr/>
        </p:nvSpPr>
        <p:spPr>
          <a:xfrm>
            <a:off x="152400" y="2695307"/>
            <a:ext cx="8826498" cy="2031325"/>
          </a:xfrm>
          <a:prstGeom prst="rect">
            <a:avLst/>
          </a:prstGeom>
        </p:spPr>
        <p:txBody>
          <a:bodyPr wrap="square">
            <a:spAutoFit/>
          </a:bodyPr>
          <a:lstStyle/>
          <a:p>
            <a:pPr>
              <a:lnSpc>
                <a:spcPct val="150000"/>
              </a:lnSpc>
            </a:pPr>
            <a:r>
              <a:rPr lang="en-IN" sz="2400" b="1" i="1" dirty="0">
                <a:solidFill>
                  <a:srgbClr val="E01E1E"/>
                </a:solidFill>
              </a:rPr>
              <a:t>"Ordered by attributes A1, A2, …"</a:t>
            </a:r>
            <a:endParaRPr lang="en-IN" sz="2000" b="1" i="1" dirty="0">
              <a:solidFill>
                <a:srgbClr val="E01E1E"/>
              </a:solidFill>
            </a:endParaRPr>
          </a:p>
          <a:p>
            <a:pPr marL="285750" indent="-285750">
              <a:lnSpc>
                <a:spcPct val="150000"/>
              </a:lnSpc>
              <a:buFont typeface="Arial" panose="020B0604020202020204" pitchFamily="34" charset="0"/>
              <a:buChar char="•"/>
            </a:pPr>
            <a:r>
              <a:rPr lang="en-IN" sz="2000" dirty="0">
                <a:solidFill>
                  <a:schemeClr val="bg2">
                    <a:lumMod val="50000"/>
                  </a:schemeClr>
                </a:solidFill>
              </a:rPr>
              <a:t>Tuples are sorted by specified attributes</a:t>
            </a:r>
          </a:p>
          <a:p>
            <a:pPr marL="285750" indent="-285750">
              <a:lnSpc>
                <a:spcPct val="150000"/>
              </a:lnSpc>
              <a:buFont typeface="Arial" panose="020B0604020202020204" pitchFamily="34" charset="0"/>
              <a:buChar char="•"/>
            </a:pPr>
            <a:r>
              <a:rPr lang="en-IN" sz="2000" dirty="0">
                <a:solidFill>
                  <a:schemeClr val="bg2">
                    <a:lumMod val="50000"/>
                  </a:schemeClr>
                </a:solidFill>
              </a:rPr>
              <a:t>Results are sorted by A1 first</a:t>
            </a:r>
          </a:p>
          <a:p>
            <a:pPr marL="285750" indent="-285750">
              <a:lnSpc>
                <a:spcPct val="150000"/>
              </a:lnSpc>
              <a:buFont typeface="Arial" panose="020B0604020202020204" pitchFamily="34" charset="0"/>
              <a:buChar char="•"/>
            </a:pPr>
            <a:r>
              <a:rPr lang="en-IN" sz="2000" dirty="0">
                <a:solidFill>
                  <a:schemeClr val="bg2">
                    <a:lumMod val="50000"/>
                  </a:schemeClr>
                </a:solidFill>
              </a:rPr>
              <a:t>Within each value of A1, results are sorted by A2</a:t>
            </a:r>
          </a:p>
        </p:txBody>
      </p:sp>
    </p:spTree>
    <p:extLst>
      <p:ext uri="{BB962C8B-B14F-4D97-AF65-F5344CB8AC3E}">
        <p14:creationId xmlns:p14="http://schemas.microsoft.com/office/powerpoint/2010/main" val="24279377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ORDER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[ORDER BY {col_name | expr | position}  [ASC | DESC], ...]</a:t>
            </a:r>
          </a:p>
        </p:txBody>
      </p:sp>
      <p:sp>
        <p:nvSpPr>
          <p:cNvPr id="2" name="Rectangle 1"/>
          <p:cNvSpPr/>
          <p:nvPr/>
        </p:nvSpPr>
        <p:spPr>
          <a:xfrm>
            <a:off x="152400" y="703183"/>
            <a:ext cx="8839200"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59871" y="2356591"/>
            <a:ext cx="9024257" cy="401648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latin typeface="Arial" panose="020B0604020202020204" pitchFamily="34" charset="0"/>
                <a:ea typeface="Times New Roman" panose="02020603050405020304" pitchFamily="18" charset="0"/>
              </a:rPr>
              <a:t>COMM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IS NULL</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1700" dirty="0">
                <a:latin typeface="Arial" panose="020B0604020202020204" pitchFamily="34" charset="0"/>
                <a:cs typeface="Arial" panose="020B0604020202020204" pitchFamily="34" charset="0"/>
              </a:rPr>
              <a:t>ENAME,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ENAME</a:t>
            </a:r>
            <a:r>
              <a:rPr lang="en-IN" sz="1700" dirty="0">
                <a:solidFill>
                  <a:schemeClr val="bg1">
                    <a:lumMod val="6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length</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ENAME</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ENAME</a:t>
            </a:r>
            <a:r>
              <a:rPr lang="en-IN" sz="1700" dirty="0">
                <a:solidFill>
                  <a:srgbClr val="DD4A68"/>
                </a:solidFill>
                <a:latin typeface="Arial" panose="020B0604020202020204" pitchFamily="34" charset="0"/>
                <a:ea typeface="Times New Roman" panose="02020603050405020304" pitchFamily="18" charset="0"/>
              </a:rPr>
              <a:t> desc</a:t>
            </a: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‘manager'</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3</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DD4A68"/>
                </a:solidFill>
                <a:latin typeface="Arial" panose="020B0604020202020204" pitchFamily="34" charset="0"/>
                <a:ea typeface="Times New Roman" panose="02020603050405020304" pitchFamily="18" charset="0"/>
              </a:rPr>
              <a:t>IF</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JOB</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chemeClr val="accent5">
                    <a:lumMod val="7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'salesman'</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92D050"/>
                </a:solidFill>
                <a:latin typeface="Arial" panose="020B0604020202020204" pitchFamily="34" charset="0"/>
                <a:ea typeface="Times New Roman" panose="02020603050405020304" pitchFamily="18" charset="0"/>
              </a:rPr>
              <a:t>2</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null</a:t>
            </a:r>
            <a:r>
              <a:rPr lang="en-IN" sz="1700" dirty="0">
                <a:solidFill>
                  <a:schemeClr val="bg1">
                    <a:lumMod val="65000"/>
                  </a:schemeClr>
                </a:solidFill>
                <a:latin typeface="Arial" panose="020B0604020202020204" pitchFamily="34" charset="0"/>
                <a:ea typeface="Times New Roman" panose="02020603050405020304" pitchFamily="18" charset="0"/>
              </a:rPr>
              <a:t>))</a:t>
            </a:r>
            <a:endParaRPr lang="en-IN"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sz="1700" dirty="0">
                <a:solidFill>
                  <a:srgbClr val="DD4A68"/>
                </a:solidFill>
                <a:latin typeface="Arial" panose="020B0604020202020204" pitchFamily="34" charset="0"/>
                <a:ea typeface="Times New Roman" panose="02020603050405020304" pitchFamily="18" charset="0"/>
              </a:rPr>
              <a:t>FIELD</a:t>
            </a:r>
            <a:r>
              <a:rPr lang="en-US" sz="1700" dirty="0">
                <a:solidFill>
                  <a:schemeClr val="bg1">
                    <a:lumMod val="65000"/>
                  </a:schemeClr>
                </a:solidFill>
                <a:latin typeface="Arial" panose="020B0604020202020204" pitchFamily="34" charset="0"/>
                <a:ea typeface="Times New Roman" panose="02020603050405020304" pitchFamily="18" charset="0"/>
              </a:rPr>
              <a:t>(</a:t>
            </a:r>
            <a:r>
              <a:rPr lang="en-US" sz="1700" dirty="0">
                <a:latin typeface="Arial" panose="020B0604020202020204" pitchFamily="34" charset="0"/>
                <a:ea typeface="Times New Roman" panose="02020603050405020304" pitchFamily="18" charset="0"/>
              </a:rPr>
              <a:t>JOB</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'manager'</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DD4A68"/>
                </a:solidFill>
                <a:latin typeface="Arial" panose="020B0604020202020204" pitchFamily="34" charset="0"/>
                <a:ea typeface="Times New Roman" panose="02020603050405020304" pitchFamily="18" charset="0"/>
              </a:rPr>
              <a:t> </a:t>
            </a:r>
            <a:r>
              <a:rPr lang="en-US" sz="1700" dirty="0">
                <a:solidFill>
                  <a:srgbClr val="92D050"/>
                </a:solidFill>
                <a:latin typeface="Arial" panose="020B0604020202020204" pitchFamily="34" charset="0"/>
                <a:ea typeface="Times New Roman" panose="02020603050405020304" pitchFamily="18" charset="0"/>
              </a:rPr>
              <a:t>'salesman'</a:t>
            </a:r>
            <a:r>
              <a:rPr lang="en-US" sz="1700" dirty="0">
                <a:solidFill>
                  <a:schemeClr val="bg1">
                    <a:lumMod val="65000"/>
                  </a:schemeClr>
                </a:solidFill>
                <a:latin typeface="Arial" panose="020B0604020202020204" pitchFamily="34" charset="0"/>
                <a:ea typeface="Times New Roman" panose="02020603050405020304" pitchFamily="18" charset="0"/>
              </a:rPr>
              <a:t>)</a:t>
            </a:r>
            <a:endParaRPr lang="en-US" sz="1700" dirty="0">
              <a:solidFill>
                <a:srgbClr val="DD4A68"/>
              </a:solidFill>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sz="1700" dirty="0">
                <a:latin typeface="Arial" panose="020B0604020202020204" pitchFamily="34" charset="0"/>
                <a:ea typeface="Times New Roman" panose="02020603050405020304" pitchFamily="18" charset="0"/>
                <a:cs typeface="Times New Roman" panose="02020603050405020304" pitchFamily="18" charset="0"/>
              </a:rPr>
              <a:t>*</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sz="1700" dirty="0">
                <a:solidFill>
                  <a:srgbClr val="000000"/>
                </a:solidFill>
                <a:latin typeface="Arial" panose="020B0604020202020204" pitchFamily="34" charset="0"/>
                <a:ea typeface="Times New Roman" panose="02020603050405020304" pitchFamily="18" charset="0"/>
              </a:rPr>
              <a:t>EMP</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IN" sz="1700" dirty="0">
                <a:solidFill>
                  <a:srgbClr val="DD4A68"/>
                </a:solidFill>
                <a:latin typeface="Arial" panose="020B0604020202020204" pitchFamily="34" charset="0"/>
                <a:ea typeface="Times New Roman" panose="02020603050405020304" pitchFamily="18" charset="0"/>
              </a:rPr>
              <a:t>ISNULL</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latin typeface="Arial" panose="020B0604020202020204" pitchFamily="34" charset="0"/>
                <a:ea typeface="Times New Roman" panose="02020603050405020304" pitchFamily="18" charset="0"/>
              </a:rPr>
              <a:t>COMM</a:t>
            </a:r>
            <a:r>
              <a:rPr lang="en-IN" sz="1700" dirty="0">
                <a:solidFill>
                  <a:schemeClr val="bg1">
                    <a:lumMod val="65000"/>
                  </a:schemeClr>
                </a:solidFill>
                <a:latin typeface="Arial" panose="020B0604020202020204" pitchFamily="34" charset="0"/>
                <a:ea typeface="Times New Roman" panose="02020603050405020304" pitchFamily="18" charset="0"/>
              </a:rPr>
              <a:t>)</a:t>
            </a:r>
            <a:r>
              <a:rPr lang="en-IN" sz="1700" dirty="0">
                <a:solidFill>
                  <a:srgbClr val="DD4A68"/>
                </a:solidFill>
                <a:latin typeface="Arial" panose="020B0604020202020204" pitchFamily="34" charset="0"/>
                <a:ea typeface="Times New Roman" panose="02020603050405020304" pitchFamily="18" charset="0"/>
              </a:rPr>
              <a:t>, </a:t>
            </a:r>
            <a:r>
              <a:rPr lang="en-IN" sz="1700" dirty="0">
                <a:latin typeface="Arial" panose="020B0604020202020204" pitchFamily="34" charset="0"/>
                <a:ea typeface="Times New Roman" panose="02020603050405020304" pitchFamily="18" charset="0"/>
              </a:rPr>
              <a:t>COMM</a:t>
            </a: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`e`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a:p>
            <a:pPr marL="285750" indent="-285750">
              <a:lnSpc>
                <a:spcPct val="150000"/>
              </a:lnSpc>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ENAME </a:t>
            </a:r>
            <a:r>
              <a:rPr lang="en-IN" sz="1700" dirty="0">
                <a:latin typeface="Arial" panose="020B0604020202020204" pitchFamily="34" charset="0"/>
                <a:ea typeface="Times New Roman" panose="02020603050405020304" pitchFamily="18" charset="0"/>
              </a:rPr>
              <a:t>'e'</a:t>
            </a:r>
            <a:r>
              <a:rPr lang="en-IN" sz="1700" dirty="0">
                <a:solidFill>
                  <a:srgbClr val="000000"/>
                </a:solidFill>
                <a:latin typeface="Arial" panose="020B0604020202020204" pitchFamily="34" charset="0"/>
                <a:ea typeface="Times New Roman" panose="02020603050405020304" pitchFamily="18" charset="0"/>
              </a:rPr>
              <a:t> </a:t>
            </a:r>
            <a:r>
              <a:rPr lang="en-IN"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sz="1700" dirty="0">
                <a:solidFill>
                  <a:srgbClr val="DD4A68"/>
                </a:solidFill>
                <a:latin typeface="Arial" panose="020B0604020202020204" pitchFamily="34" charset="0"/>
                <a:ea typeface="Times New Roman" panose="02020603050405020304" pitchFamily="18" charset="0"/>
              </a:rPr>
              <a:t> </a:t>
            </a:r>
            <a:r>
              <a:rPr lang="en-IN" sz="1700" dirty="0">
                <a:solidFill>
                  <a:srgbClr val="000000"/>
                </a:solidFill>
                <a:latin typeface="Arial" panose="020B0604020202020204" pitchFamily="34" charset="0"/>
                <a:ea typeface="Times New Roman" panose="02020603050405020304" pitchFamily="18" charset="0"/>
              </a:rPr>
              <a:t>EMP</a:t>
            </a:r>
            <a:r>
              <a:rPr lang="en-IN" sz="1700" dirty="0">
                <a:solidFill>
                  <a:srgbClr val="DD4A68"/>
                </a:solidFill>
                <a:latin typeface="Arial" panose="020B0604020202020204" pitchFamily="34" charset="0"/>
                <a:ea typeface="Times New Roman" panose="02020603050405020304" pitchFamily="18" charset="0"/>
              </a:rPr>
              <a:t> </a:t>
            </a:r>
            <a:r>
              <a:rPr lang="en-US" sz="17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ORDER BY </a:t>
            </a:r>
            <a:r>
              <a:rPr lang="en-IN" sz="1700" dirty="0">
                <a:solidFill>
                  <a:srgbClr val="DD4A68"/>
                </a:solidFill>
                <a:latin typeface="Arial" panose="020B0604020202020204" pitchFamily="34" charset="0"/>
                <a:ea typeface="Times New Roman" panose="02020603050405020304" pitchFamily="18" charset="0"/>
              </a:rPr>
              <a:t>'e'</a:t>
            </a:r>
            <a:endParaRPr lang="en-IN" sz="17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2856188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WHERE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4079809"/>
            <a:ext cx="8839200" cy="1635191"/>
          </a:xfrm>
          <a:prstGeom prst="rect">
            <a:avLst/>
          </a:prstGeom>
          <a:solidFill>
            <a:schemeClr val="accent4">
              <a:lumMod val="75000"/>
            </a:schemeClr>
          </a:solidFill>
        </p:spPr>
        <p:txBody>
          <a:bodyPr wrap="square">
            <a:spAutoFit/>
          </a:bodyPr>
          <a:lstStyle/>
          <a:p>
            <a:pPr>
              <a:lnSpc>
                <a:spcPct val="107000"/>
              </a:lnSpc>
              <a:spcAft>
                <a:spcPts val="0"/>
              </a:spcAft>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spcAft>
                <a:spcPts val="0"/>
              </a:spcAft>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152400" y="193609"/>
            <a:ext cx="8839200" cy="1635191"/>
          </a:xfrm>
          <a:prstGeom prst="rect">
            <a:avLst/>
          </a:prstGeom>
          <a:solidFill>
            <a:srgbClr val="E8F97F"/>
          </a:solidFill>
        </p:spPr>
        <p:txBody>
          <a:bodyPr wrap="square">
            <a:spAutoFit/>
          </a:bodyPr>
          <a:lstStyle/>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152400" y="3059025"/>
            <a:ext cx="8839200" cy="750975"/>
          </a:xfrm>
          <a:prstGeom prst="rect">
            <a:avLst/>
          </a:prstGeom>
          <a:solidFill>
            <a:schemeClr val="bg1"/>
          </a:solidFill>
        </p:spPr>
        <p:txBody>
          <a:bodyPr wrap="square">
            <a:spAutoFit/>
          </a:bodyPr>
          <a:lstStyle/>
          <a:p>
            <a:pPr>
              <a:lnSpc>
                <a:spcPct val="107000"/>
              </a:lnSpc>
            </a:pPr>
            <a:r>
              <a:rPr lang="en-IN" sz="2000" dirty="0">
                <a:solidFill>
                  <a:srgbClr val="00FF99"/>
                </a:solidFill>
                <a:latin typeface="Open Sans"/>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spTree>
    <p:extLst>
      <p:ext uri="{BB962C8B-B14F-4D97-AF65-F5344CB8AC3E}">
        <p14:creationId xmlns:p14="http://schemas.microsoft.com/office/powerpoint/2010/main" val="22909828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61842585"/>
              </p:ext>
            </p:extLst>
          </p:nvPr>
        </p:nvGraphicFramePr>
        <p:xfrm>
          <a:off x="152400" y="259588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pic>
        <p:nvPicPr>
          <p:cNvPr id="4" name="Picture 3"/>
          <p:cNvPicPr>
            <a:picLocks noChangeAspect="1"/>
          </p:cNvPicPr>
          <p:nvPr/>
        </p:nvPicPr>
        <p:blipFill>
          <a:blip r:embed="rId2"/>
          <a:stretch>
            <a:fillRect/>
          </a:stretch>
        </p:blipFill>
        <p:spPr>
          <a:xfrm>
            <a:off x="152400" y="5638800"/>
            <a:ext cx="5362575" cy="342900"/>
          </a:xfrm>
          <a:prstGeom prst="rect">
            <a:avLst/>
          </a:prstGeom>
        </p:spPr>
      </p:pic>
      <p:pic>
        <p:nvPicPr>
          <p:cNvPr id="7" name="Picture 6"/>
          <p:cNvPicPr>
            <a:picLocks noChangeAspect="1"/>
          </p:cNvPicPr>
          <p:nvPr/>
        </p:nvPicPr>
        <p:blipFill>
          <a:blip r:embed="rId3"/>
          <a:stretch>
            <a:fillRect/>
          </a:stretch>
        </p:blipFill>
        <p:spPr>
          <a:xfrm>
            <a:off x="228600" y="6096000"/>
            <a:ext cx="4629150" cy="285750"/>
          </a:xfrm>
          <a:prstGeom prst="rect">
            <a:avLst/>
          </a:prstGeom>
        </p:spPr>
      </p:pic>
    </p:spTree>
    <p:extLst>
      <p:ext uri="{BB962C8B-B14F-4D97-AF65-F5344CB8AC3E}">
        <p14:creationId xmlns:p14="http://schemas.microsoft.com/office/powerpoint/2010/main" val="139947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83385212"/>
              </p:ext>
            </p:extLst>
          </p:nvPr>
        </p:nvGraphicFramePr>
        <p:xfrm>
          <a:off x="152400" y="2555240"/>
          <a:ext cx="8839200" cy="148336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Logical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anchor="ctr"/>
                </a:tc>
                <a:tc>
                  <a:txBody>
                    <a:bodyPr/>
                    <a:lstStyle/>
                    <a:p>
                      <a:r>
                        <a:rPr lang="en-IN" sz="1600" dirty="0">
                          <a:latin typeface="Arial" panose="020B0604020202020204" pitchFamily="34" charset="0"/>
                          <a:cs typeface="Arial" panose="020B0604020202020204" pitchFamily="34" charset="0"/>
                        </a:rPr>
                        <a:t>Logical AND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AND 1;</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OR,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1 OR 1;</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83A2"/>
                          </a:solidFill>
                          <a:latin typeface="Arial" panose="020B0604020202020204" pitchFamily="34" charset="0"/>
                          <a:cs typeface="Arial" panose="020B0604020202020204" pitchFamily="34" charset="0"/>
                        </a:rPr>
                        <a:t>NOT,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a:t>
                      </a:r>
                      <a:r>
                        <a:rPr lang="en-IN" sz="1600" dirty="0" err="1">
                          <a:latin typeface="Arial" panose="020B0604020202020204" pitchFamily="34" charset="0"/>
                          <a:cs typeface="Arial" panose="020B0604020202020204" pitchFamily="34" charset="0"/>
                        </a:rPr>
                        <a:t>eg</a:t>
                      </a:r>
                      <a:r>
                        <a:rPr lang="en-IN" sz="1600" dirty="0">
                          <a:latin typeface="Arial" panose="020B0604020202020204" pitchFamily="34" charset="0"/>
                          <a:cs typeface="Arial" panose="020B0604020202020204" pitchFamily="34" charset="0"/>
                        </a:rPr>
                        <a:t>. SELECT NOT 1;</a:t>
                      </a:r>
                    </a:p>
                  </a:txBody>
                  <a:tcPr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4" name="Rectangle 3"/>
          <p:cNvSpPr/>
          <p:nvPr/>
        </p:nvSpPr>
        <p:spPr>
          <a:xfrm>
            <a:off x="152400" y="4217075"/>
            <a:ext cx="8839200" cy="2031325"/>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AND.</a:t>
            </a:r>
            <a:r>
              <a:rPr lang="en-IN" sz="1400"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OR.</a:t>
            </a:r>
            <a:r>
              <a:rPr lang="en-IN" sz="1400"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cs typeface="Arial" panose="020B0604020202020204" pitchFamily="34" charset="0"/>
              </a:rPr>
              <a:t>Logical NOT.</a:t>
            </a:r>
            <a:r>
              <a:rPr lang="en-IN" sz="1400" dirty="0">
                <a:latin typeface="Arial" panose="020B0604020202020204" pitchFamily="34" charset="0"/>
                <a:cs typeface="Arial" panose="020B0604020202020204" pitchFamily="34" charset="0"/>
              </a:rPr>
              <a:t> Evaluates to 1 if the operand is 0, to 0 if the operand is nonzero, and NOT NULL returns NULL.</a:t>
            </a:r>
          </a:p>
        </p:txBody>
      </p:sp>
    </p:spTree>
    <p:extLst>
      <p:ext uri="{BB962C8B-B14F-4D97-AF65-F5344CB8AC3E}">
        <p14:creationId xmlns:p14="http://schemas.microsoft.com/office/powerpoint/2010/main" val="4091968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1192373735"/>
              </p:ext>
            </p:extLst>
          </p:nvPr>
        </p:nvGraphicFramePr>
        <p:xfrm>
          <a:off x="152400" y="2819400"/>
          <a:ext cx="8839200" cy="3048000"/>
        </p:xfrm>
        <a:graphic>
          <a:graphicData uri="http://schemas.openxmlformats.org/drawingml/2006/table">
            <a:tbl>
              <a:tblPr firstRow="1" bandRow="1">
                <a:tableStyleId>{7E9639D4-E3E2-4D34-9284-5A2195B3D0D7}</a:tableStyleId>
              </a:tblPr>
              <a:tblGrid>
                <a:gridCol w="2971800">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anchor="ctr"/>
                </a:tc>
                <a:tc>
                  <a:txBody>
                    <a:bodyPr/>
                    <a:lstStyle/>
                    <a:p>
                      <a:r>
                        <a:rPr lang="en-IN" sz="1600" dirty="0">
                          <a:latin typeface="Arial" panose="020B0604020202020204" pitchFamily="34" charset="0"/>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anchor="ctr"/>
                </a:tc>
                <a:tc>
                  <a:txBody>
                    <a:bodyPr/>
                    <a:lstStyle/>
                    <a:p>
                      <a:r>
                        <a:rPr lang="en-IN" sz="1600" dirty="0">
                          <a:latin typeface="Arial" panose="020B0604020202020204" pitchFamily="34" charset="0"/>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Tree>
    <p:extLst>
      <p:ext uri="{BB962C8B-B14F-4D97-AF65-F5344CB8AC3E}">
        <p14:creationId xmlns:p14="http://schemas.microsoft.com/office/powerpoint/2010/main" val="887705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028519673"/>
              </p:ext>
            </p:extLst>
          </p:nvPr>
        </p:nvGraphicFramePr>
        <p:xfrm>
          <a:off x="152400" y="2819400"/>
          <a:ext cx="8839200" cy="301244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1395347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2493496343"/>
              </p:ext>
            </p:extLst>
          </p:nvPr>
        </p:nvGraphicFramePr>
        <p:xfrm>
          <a:off x="152400" y="2819400"/>
          <a:ext cx="8839200" cy="11125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Group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solidFill>
                            <a:srgbClr val="005E74"/>
                          </a:solidFill>
                          <a:latin typeface="Arial" panose="020B0604020202020204" pitchFamily="34" charset="0"/>
                          <a:cs typeface="Arial" panose="020B0604020202020204" pitchFamily="34" charset="0"/>
                        </a:rPr>
                        <a:t>ROW(expr, [expr]…)</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152400" y="4237672"/>
            <a:ext cx="8839200" cy="1477328"/>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IN" dirty="0">
                <a:latin typeface="Arial" panose="020B0604020202020204" pitchFamily="34" charset="0"/>
                <a:cs typeface="Arial" panose="020B0604020202020204" pitchFamily="34" charset="0"/>
              </a:rPr>
              <a:t>EMP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ROW </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PWD</a:t>
            </a:r>
            <a:r>
              <a:rPr lang="en-IN" dirty="0">
                <a:solidFill>
                  <a:schemeClr val="bg1">
                    <a:lumMod val="6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IN" dirty="0">
                <a:latin typeface="Arial" panose="020B0604020202020204" pitchFamily="34" charset="0"/>
                <a:cs typeface="Arial" panose="020B0604020202020204" pitchFamily="34" charset="0"/>
              </a:rPr>
              <a:t>DEPTNO</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cs typeface="Arial" panose="020B0604020202020204" pitchFamily="34" charset="0"/>
              </a:rPr>
              <a:t> PWD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IN" dirty="0">
                <a:latin typeface="Arial" panose="020B0604020202020204" pitchFamily="34" charset="0"/>
                <a:cs typeface="Arial" panose="020B0604020202020204" pitchFamily="34" charset="0"/>
              </a:rPr>
              <a:t>DEPT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 </a:t>
            </a:r>
            <a:r>
              <a:rPr lang="en-IN" dirty="0">
                <a:latin typeface="Arial" panose="020B0604020202020204" pitchFamily="34" charset="0"/>
                <a:ea typeface="Times New Roman" panose="02020603050405020304" pitchFamily="18" charset="0"/>
                <a:cs typeface="Arial" panose="020B0604020202020204" pitchFamily="34" charset="0"/>
              </a:rPr>
              <a:t>DEPTNO </a:t>
            </a:r>
            <a:r>
              <a:rPr lang="en-IN" dirty="0">
                <a:solidFill>
                  <a:schemeClr val="accent5">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IN" dirty="0">
                <a:latin typeface="Arial" panose="020B0604020202020204" pitchFamily="34" charset="0"/>
                <a:ea typeface="Times New Roman" panose="02020603050405020304" pitchFamily="18" charset="0"/>
                <a:cs typeface="Arial" panose="020B0604020202020204" pitchFamily="34" charset="0"/>
              </a:rPr>
              <a:t> </a:t>
            </a:r>
            <a:r>
              <a:rPr lang="en-IN" dirty="0">
                <a:solidFill>
                  <a:srgbClr val="92D050"/>
                </a:solidFill>
                <a:latin typeface="Arial" panose="020B0604020202020204" pitchFamily="34" charset="0"/>
                <a:ea typeface="Times New Roman" panose="02020603050405020304" pitchFamily="18" charset="0"/>
                <a:cs typeface="Arial" panose="020B0604020202020204" pitchFamily="34" charset="0"/>
              </a:rPr>
              <a:t>30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8" name="Rectangle 7"/>
          <p:cNvSpPr/>
          <p:nvPr/>
        </p:nvSpPr>
        <p:spPr>
          <a:xfrm>
            <a:off x="4800600" y="3821668"/>
            <a:ext cx="39624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Note: Both the statements are same.</a:t>
            </a:r>
          </a:p>
        </p:txBody>
      </p:sp>
    </p:spTree>
    <p:extLst>
      <p:ext uri="{BB962C8B-B14F-4D97-AF65-F5344CB8AC3E}">
        <p14:creationId xmlns:p14="http://schemas.microsoft.com/office/powerpoint/2010/main" val="418936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4" name="Rectangle 1"/>
          <p:cNvSpPr>
            <a:spLocks noChangeArrowheads="1"/>
          </p:cNvSpPr>
          <p:nvPr/>
        </p:nvSpPr>
        <p:spPr bwMode="auto">
          <a:xfrm>
            <a:off x="228600" y="2294947"/>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WHERE</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5240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[WHERE where_condition]</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graphicFrame>
        <p:nvGraphicFramePr>
          <p:cNvPr id="3" name="Table 2"/>
          <p:cNvGraphicFramePr>
            <a:graphicFrameLocks noGrp="1"/>
          </p:cNvGraphicFramePr>
          <p:nvPr>
            <p:extLst>
              <p:ext uri="{D42A27DB-BD31-4B8C-83A1-F6EECF244321}">
                <p14:modId xmlns:p14="http://schemas.microsoft.com/office/powerpoint/2010/main" val="3751917077"/>
              </p:ext>
            </p:extLst>
          </p:nvPr>
        </p:nvGraphicFramePr>
        <p:xfrm>
          <a:off x="152400" y="2819400"/>
          <a:ext cx="8839200" cy="177292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rgbClr val="005E74"/>
                          </a:solidFill>
                          <a:latin typeface="Arial" panose="020B0604020202020204" pitchFamily="34" charset="0"/>
                          <a:cs typeface="Arial" panose="020B0604020202020204" pitchFamily="34" charset="0"/>
                        </a:rPr>
                        <a:t>COALESCE(value,...)</a:t>
                      </a:r>
                    </a:p>
                  </a:txBody>
                  <a:tcPr anchor="ctr"/>
                </a:tc>
                <a:tc>
                  <a:txBody>
                    <a:bodyPr/>
                    <a:lstStyle/>
                    <a:p>
                      <a:r>
                        <a:rPr lang="en-IN" sz="1600" dirty="0">
                          <a:latin typeface="Arial" panose="020B0604020202020204" pitchFamily="34" charset="0"/>
                          <a:cs typeface="Arial" panose="020B0604020202020204" pitchFamily="34" charset="0"/>
                        </a:rPr>
                        <a:t>Returns the first non-NULL value in the list, or NULL if there are no non-NULL values.</a:t>
                      </a:r>
                    </a:p>
                  </a:txBody>
                  <a:tcPr anchor="ctr"/>
                </a:tc>
                <a:extLst>
                  <a:ext uri="{0D108BD9-81ED-4DB2-BD59-A6C34878D82A}">
                    <a16:rowId xmlns:a16="http://schemas.microsoft.com/office/drawing/2014/main" xmlns="" val="10001"/>
                  </a:ext>
                </a:extLst>
              </a:tr>
              <a:tr h="370840">
                <a:tc>
                  <a:txBody>
                    <a:bodyPr/>
                    <a:lstStyle/>
                    <a:p>
                      <a:r>
                        <a:rPr kumimoji="0" lang="en-IN" sz="1600" kern="1200" dirty="0">
                          <a:solidFill>
                            <a:srgbClr val="005E74"/>
                          </a:solidFill>
                          <a:latin typeface="Arial" panose="020B0604020202020204" pitchFamily="34" charset="0"/>
                          <a:ea typeface="+mn-ea"/>
                          <a:cs typeface="Arial" panose="020B0604020202020204" pitchFamily="34" charset="0"/>
                        </a:rPr>
                        <a:t>INTERVAL(N,N1,N2,N3,...)</a:t>
                      </a:r>
                    </a:p>
                  </a:txBody>
                  <a:tcPr anchor="ctr"/>
                </a:tc>
                <a:tc>
                  <a:txBody>
                    <a:bodyPr/>
                    <a:lstStyle/>
                    <a:p>
                      <a:r>
                        <a:rPr kumimoji="0" lang="en-IN" sz="1600" kern="1200" dirty="0">
                          <a:solidFill>
                            <a:schemeClr val="tx1"/>
                          </a:solidFill>
                          <a:latin typeface="Arial" panose="020B0604020202020204" pitchFamily="34" charset="0"/>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anchor="ctr"/>
                </a:tc>
                <a:extLst>
                  <a:ext uri="{0D108BD9-81ED-4DB2-BD59-A6C34878D82A}">
                    <a16:rowId xmlns:a16="http://schemas.microsoft.com/office/drawing/2014/main" xmlns="" val="10002"/>
                  </a:ext>
                </a:extLst>
              </a:tr>
            </a:tbl>
          </a:graphicData>
        </a:graphic>
      </p:graphicFrame>
      <p:sp>
        <p:nvSpPr>
          <p:cNvPr id="7" name="Rectangle 6"/>
          <p:cNvSpPr/>
          <p:nvPr/>
        </p:nvSpPr>
        <p:spPr>
          <a:xfrm>
            <a:off x="152400" y="4953000"/>
            <a:ext cx="88392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'MANAGER'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UNION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IN" dirty="0"/>
              <a:t>EMP</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JOB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'SALESMAN'</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6800690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23900" y="3172361"/>
            <a:ext cx="7696200" cy="2246769"/>
          </a:xfrm>
          <a:prstGeom prst="rect">
            <a:avLst/>
          </a:prstGeom>
          <a:solidFill>
            <a:schemeClr val="tx1">
              <a:lumMod val="85000"/>
              <a:lumOff val="15000"/>
            </a:schemeClr>
          </a:solidFill>
        </p:spPr>
        <p:txBody>
          <a:bodyPr wrap="square">
            <a:spAutoFit/>
          </a:bodyPr>
          <a:lstStyle/>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2000" dirty="0">
              <a:solidFill>
                <a:srgbClr val="00FF99"/>
              </a:solidFill>
              <a:latin typeface="Open Sans"/>
              <a:cs typeface="Courier New" panose="02070309020205020404" pitchFamily="49" charset="0"/>
            </a:endParaRPr>
          </a:p>
          <a:p>
            <a:pPr marL="285750" indent="-285750" algn="just">
              <a:buFont typeface="Arial" panose="020B0604020202020204" pitchFamily="34" charset="0"/>
              <a:buChar char="•"/>
            </a:pPr>
            <a:r>
              <a:rPr lang="en-IN" sz="2000" dirty="0">
                <a:solidFill>
                  <a:srgbClr val="00FF99"/>
                </a:solidFill>
                <a:latin typeface="Open Sans"/>
                <a:cs typeface="Courier New" panose="02070309020205020404" pitchFamily="49" charset="0"/>
              </a:rPr>
              <a:t>“</a:t>
            </a:r>
            <a:r>
              <a:rPr lang="en-IN" sz="2000" i="1" dirty="0">
                <a:solidFill>
                  <a:srgbClr val="00FF99"/>
                </a:solidFill>
                <a:latin typeface="Open Sans"/>
                <a:cs typeface="Courier New" panose="02070309020205020404" pitchFamily="49" charset="0"/>
              </a:rPr>
              <a:t>IS NOT NULL</a:t>
            </a:r>
            <a:r>
              <a:rPr lang="en-IN" sz="2000" dirty="0">
                <a:solidFill>
                  <a:srgbClr val="00FF99"/>
                </a:solidFill>
                <a:latin typeface="Open Sans"/>
                <a:cs typeface="Courier New" panose="02070309020205020404" pitchFamily="49" charset="0"/>
              </a:rPr>
              <a:t>" is the keyword that performs the Boolean comparison. It returns true if the supplied value is not NULL and false if the supplied value is null.</a:t>
            </a:r>
          </a:p>
        </p:txBody>
      </p:sp>
    </p:spTree>
    <p:extLst>
      <p:ext uri="{BB962C8B-B14F-4D97-AF65-F5344CB8AC3E}">
        <p14:creationId xmlns:p14="http://schemas.microsoft.com/office/powerpoint/2010/main" val="35589860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NULL- IS NULL / IS NOT NULL</a:t>
            </a:r>
            <a:endParaRPr lang="en-IN" sz="3200" b="1" i="1" dirty="0">
              <a:solidFill>
                <a:srgbClr val="FFFF00"/>
              </a:solidFill>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152400" y="889597"/>
            <a:ext cx="4075200" cy="761978"/>
          </a:xfrm>
          <a:prstGeom prst="rect">
            <a:avLst/>
          </a:prstGeom>
        </p:spPr>
      </p:pic>
      <p:pic>
        <p:nvPicPr>
          <p:cNvPr id="8" name="Picture 7"/>
          <p:cNvPicPr>
            <a:picLocks noChangeAspect="1"/>
          </p:cNvPicPr>
          <p:nvPr/>
        </p:nvPicPr>
        <p:blipFill>
          <a:blip r:embed="rId3"/>
          <a:stretch>
            <a:fillRect/>
          </a:stretch>
        </p:blipFill>
        <p:spPr>
          <a:xfrm>
            <a:off x="4569523" y="841589"/>
            <a:ext cx="4074067" cy="809986"/>
          </a:xfrm>
          <a:prstGeom prst="rect">
            <a:avLst/>
          </a:prstGeom>
        </p:spPr>
      </p:pic>
      <p:pic>
        <p:nvPicPr>
          <p:cNvPr id="9" name="Picture 8"/>
          <p:cNvPicPr>
            <a:picLocks noChangeAspect="1"/>
          </p:cNvPicPr>
          <p:nvPr/>
        </p:nvPicPr>
        <p:blipFill>
          <a:blip r:embed="rId4"/>
          <a:stretch>
            <a:fillRect/>
          </a:stretch>
        </p:blipFill>
        <p:spPr>
          <a:xfrm>
            <a:off x="152398" y="1991047"/>
            <a:ext cx="4075200" cy="794545"/>
          </a:xfrm>
          <a:prstGeom prst="rect">
            <a:avLst/>
          </a:prstGeom>
        </p:spPr>
      </p:pic>
      <p:pic>
        <p:nvPicPr>
          <p:cNvPr id="10" name="Picture 9"/>
          <p:cNvPicPr>
            <a:picLocks noChangeAspect="1"/>
          </p:cNvPicPr>
          <p:nvPr/>
        </p:nvPicPr>
        <p:blipFill>
          <a:blip r:embed="rId5"/>
          <a:stretch>
            <a:fillRect/>
          </a:stretch>
        </p:blipFill>
        <p:spPr>
          <a:xfrm>
            <a:off x="4569523" y="2001933"/>
            <a:ext cx="4075200" cy="834041"/>
          </a:xfrm>
          <a:prstGeom prst="rect">
            <a:avLst/>
          </a:prstGeom>
        </p:spPr>
      </p:pic>
      <p:cxnSp>
        <p:nvCxnSpPr>
          <p:cNvPr id="12" name="Straight Connector 11"/>
          <p:cNvCxnSpPr/>
          <p:nvPr/>
        </p:nvCxnSpPr>
        <p:spPr>
          <a:xfrm>
            <a:off x="152398" y="1828800"/>
            <a:ext cx="8839202" cy="0"/>
          </a:xfrm>
          <a:prstGeom prst="line">
            <a:avLst/>
          </a:prstGeom>
          <a:ln w="19050">
            <a:solidFill>
              <a:srgbClr val="00FF9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762000"/>
            <a:ext cx="0" cy="2133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110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9025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Like - </a:t>
            </a:r>
            <a:r>
              <a:rPr lang="en-IN" sz="3200" b="1" i="1" dirty="0">
                <a:solidFill>
                  <a:srgbClr val="FFFF00"/>
                </a:solidFill>
                <a:latin typeface="Arial" pitchFamily="34" charset="0"/>
                <a:cs typeface="Arial" pitchFamily="34" charset="0"/>
              </a:rPr>
              <a:t>String Comparison Functions</a:t>
            </a:r>
          </a:p>
        </p:txBody>
      </p:sp>
      <p:sp>
        <p:nvSpPr>
          <p:cNvPr id="4" name="Rectangle 3"/>
          <p:cNvSpPr/>
          <p:nvPr/>
        </p:nvSpPr>
        <p:spPr>
          <a:xfrm>
            <a:off x="152400" y="990600"/>
            <a:ext cx="8839200" cy="400110"/>
          </a:xfrm>
          <a:prstGeom prst="rect">
            <a:avLst/>
          </a:prstGeom>
        </p:spPr>
        <p:txBody>
          <a:bodyPr wrap="square">
            <a:spAutoFit/>
          </a:bodyPr>
          <a:lstStyle/>
          <a:p>
            <a:r>
              <a:rPr lang="en-IN" sz="2000" dirty="0">
                <a:solidFill>
                  <a:srgbClr val="0077AA"/>
                </a:solidFill>
                <a:latin typeface="Liberation Mono"/>
              </a:rPr>
              <a:t>expr LIKE pat [ESCAPE 'escape_char']</a:t>
            </a:r>
            <a:endParaRPr lang="en-US" sz="2000" dirty="0">
              <a:solidFill>
                <a:srgbClr val="0077AA"/>
              </a:solidFill>
              <a:latin typeface="Liberation Mono"/>
            </a:endParaRPr>
          </a:p>
        </p:txBody>
      </p:sp>
      <p:sp>
        <p:nvSpPr>
          <p:cNvPr id="7" name="Rectangle 6"/>
          <p:cNvSpPr/>
          <p:nvPr/>
        </p:nvSpPr>
        <p:spPr>
          <a:xfrm>
            <a:off x="188026" y="66669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endParaRPr lang="en-US" sz="2800" b="1" i="1" dirty="0">
              <a:solidFill>
                <a:schemeClr val="bg1">
                  <a:lumMod val="85000"/>
                </a:schemeClr>
              </a:solidFill>
              <a:latin typeface="Arial" pitchFamily="34" charset="0"/>
              <a:cs typeface="Arial" pitchFamily="34" charset="0"/>
            </a:endParaRPr>
          </a:p>
        </p:txBody>
      </p:sp>
      <p:sp>
        <p:nvSpPr>
          <p:cNvPr id="3" name="Rectangle 2"/>
          <p:cNvSpPr/>
          <p:nvPr/>
        </p:nvSpPr>
        <p:spPr>
          <a:xfrm>
            <a:off x="152400" y="1419761"/>
            <a:ext cx="8839200" cy="1200329"/>
          </a:xfrm>
          <a:prstGeom prst="rect">
            <a:avLst/>
          </a:prstGeom>
          <a:solidFill>
            <a:schemeClr val="tx1">
              <a:lumMod val="85000"/>
              <a:lumOff val="15000"/>
            </a:schemeClr>
          </a:solidFill>
        </p:spPr>
        <p:txBody>
          <a:bodyPr wrap="square">
            <a:spAutoFit/>
          </a:bodyPr>
          <a:lstStyle/>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 matches any number of characters, even zero characters.</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_ matches exactly one character.</a:t>
            </a:r>
          </a:p>
          <a:p>
            <a:pPr marL="285750" indent="-285750">
              <a:lnSpc>
                <a:spcPct val="150000"/>
              </a:lnSpc>
              <a:buFont typeface="Arial" panose="020B0604020202020204" pitchFamily="34" charset="0"/>
              <a:buChar char="•"/>
            </a:pPr>
            <a:r>
              <a:rPr lang="en-IN" sz="1600" dirty="0">
                <a:solidFill>
                  <a:srgbClr val="00FF99"/>
                </a:solidFill>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152400" y="2743200"/>
            <a:ext cx="8839200" cy="1477328"/>
          </a:xfrm>
          <a:prstGeom prst="rect">
            <a:avLst/>
          </a:prstGeom>
        </p:spPr>
        <p:txBody>
          <a:bodyPr wrap="square">
            <a:spAutoFit/>
          </a:bodyPr>
          <a:lstStyle/>
          <a:p>
            <a:r>
              <a:rPr lang="en-IN" dirty="0"/>
              <a:t>To test for literal instances of a wildcard character, precede it by the escape character. If you do not specify the ESCAPE character, \ is assumed.</a:t>
            </a:r>
          </a:p>
          <a:p>
            <a:pPr marL="285750" indent="-285750">
              <a:lnSpc>
                <a:spcPct val="150000"/>
              </a:lnSpc>
              <a:buFont typeface="Arial" panose="020B0604020202020204" pitchFamily="34" charset="0"/>
              <a:buChar char="•"/>
            </a:pPr>
            <a:r>
              <a:rPr lang="en-IN" dirty="0"/>
              <a:t>\% matches one % character.</a:t>
            </a:r>
          </a:p>
          <a:p>
            <a:pPr marL="285750" indent="-285750">
              <a:lnSpc>
                <a:spcPct val="150000"/>
              </a:lnSpc>
              <a:buFont typeface="Arial" panose="020B0604020202020204" pitchFamily="34" charset="0"/>
              <a:buChar char="•"/>
            </a:pPr>
            <a:r>
              <a:rPr lang="en-IN" dirty="0"/>
              <a:t>\_ matches one _ character.</a:t>
            </a:r>
          </a:p>
        </p:txBody>
      </p:sp>
      <p:sp>
        <p:nvSpPr>
          <p:cNvPr id="2" name="Rectangle 1"/>
          <p:cNvSpPr/>
          <p:nvPr/>
        </p:nvSpPr>
        <p:spPr>
          <a:xfrm>
            <a:off x="3810000" y="3581162"/>
            <a:ext cx="5253037" cy="923330"/>
          </a:xfrm>
          <a:prstGeom prst="rect">
            <a:avLst/>
          </a:prstGeom>
          <a:solidFill>
            <a:schemeClr val="bg1"/>
          </a:solidFill>
          <a:ln w="22225">
            <a:solidFill>
              <a:schemeClr val="accent3">
                <a:lumMod val="50000"/>
              </a:schemeClr>
            </a:solidFill>
          </a:ln>
        </p:spPr>
        <p:txBody>
          <a:bodyPr wrap="square">
            <a:spAutoFit/>
          </a:bodyPr>
          <a:lstStyle/>
          <a:p>
            <a:pPr algn="just"/>
            <a:r>
              <a:rPr lang="en-IN" dirty="0">
                <a:solidFill>
                  <a:srgbClr val="005E74"/>
                </a:solidFill>
              </a:rPr>
              <a:t>The ESCAPE keyword is used to escape pattern matching characters such as the (%) percentage and underscore (_) if they form part of the data.</a:t>
            </a:r>
          </a:p>
        </p:txBody>
      </p:sp>
      <p:pic>
        <p:nvPicPr>
          <p:cNvPr id="6" name="Picture 5"/>
          <p:cNvPicPr>
            <a:picLocks noChangeAspect="1"/>
          </p:cNvPicPr>
          <p:nvPr/>
        </p:nvPicPr>
        <p:blipFill>
          <a:blip r:embed="rId2"/>
          <a:stretch>
            <a:fillRect/>
          </a:stretch>
        </p:blipFill>
        <p:spPr>
          <a:xfrm>
            <a:off x="127000" y="4652969"/>
            <a:ext cx="4002974" cy="787195"/>
          </a:xfrm>
          <a:prstGeom prst="rect">
            <a:avLst/>
          </a:prstGeom>
        </p:spPr>
      </p:pic>
      <p:pic>
        <p:nvPicPr>
          <p:cNvPr id="8" name="Picture 7"/>
          <p:cNvPicPr>
            <a:picLocks noChangeAspect="1"/>
          </p:cNvPicPr>
          <p:nvPr/>
        </p:nvPicPr>
        <p:blipFill>
          <a:blip r:embed="rId3"/>
          <a:stretch>
            <a:fillRect/>
          </a:stretch>
        </p:blipFill>
        <p:spPr>
          <a:xfrm>
            <a:off x="4208522" y="5304354"/>
            <a:ext cx="4783078" cy="940028"/>
          </a:xfrm>
          <a:prstGeom prst="rect">
            <a:avLst/>
          </a:prstGeom>
        </p:spPr>
      </p:pic>
    </p:spTree>
    <p:extLst>
      <p:ext uri="{BB962C8B-B14F-4D97-AF65-F5344CB8AC3E}">
        <p14:creationId xmlns:p14="http://schemas.microsoft.com/office/powerpoint/2010/main" val="18825706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b="1" i="1" dirty="0">
                <a:solidFill>
                  <a:srgbClr val="DC525C"/>
                </a:solidFill>
                <a:latin typeface="Segoe UI Light" panose="020B0502040204020203" pitchFamily="34" charset="0"/>
                <a:cs typeface="Segoe UI Light" panose="020B0502040204020203" pitchFamily="34" charset="0"/>
              </a:rPr>
              <a:t>SELECT …</a:t>
            </a:r>
            <a:r>
              <a:rPr lang="en-US"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expressions</a:t>
            </a:r>
            <a:endParaRPr kumimoji="0" lang="en-US" sz="48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803392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expressions</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49514"/>
            <a:ext cx="8839200" cy="400110"/>
          </a:xfrm>
          <a:prstGeom prst="rect">
            <a:avLst/>
          </a:prstGeom>
        </p:spPr>
        <p:txBody>
          <a:bodyPr wrap="square">
            <a:spAutoFit/>
          </a:bodyPr>
          <a:lstStyle/>
          <a:p>
            <a:r>
              <a:rPr lang="en-US" sz="2000" dirty="0">
                <a:solidFill>
                  <a:srgbClr val="0077AA"/>
                </a:solidFill>
                <a:latin typeface="Liberation Mono"/>
              </a:rPr>
              <a:t>SELECT expressions,... from &lt;table_references&gt;</a:t>
            </a:r>
          </a:p>
        </p:txBody>
      </p:sp>
      <p:sp>
        <p:nvSpPr>
          <p:cNvPr id="7" name="Rectangle 6"/>
          <p:cNvSpPr/>
          <p:nvPr/>
        </p:nvSpPr>
        <p:spPr>
          <a:xfrm>
            <a:off x="152400" y="663714"/>
            <a:ext cx="2845651" cy="523220"/>
          </a:xfrm>
          <a:prstGeom prst="rect">
            <a:avLst/>
          </a:prstGeom>
        </p:spPr>
        <p:txBody>
          <a:bodyPr wrap="none">
            <a:spAutoFit/>
          </a:bodyPr>
          <a:lstStyle/>
          <a:p>
            <a:r>
              <a:rPr lang="en-US" sz="2800" b="1" i="1" dirty="0">
                <a:latin typeface="Arial" pitchFamily="34" charset="0"/>
                <a:cs typeface="Arial" pitchFamily="34" charset="0"/>
              </a:rPr>
              <a:t>SELECT</a:t>
            </a:r>
            <a:r>
              <a:rPr lang="en-US" b="1" i="1" dirty="0">
                <a:latin typeface="Arial" pitchFamily="34" charset="0"/>
                <a:cs typeface="Arial" pitchFamily="34" charset="0"/>
              </a:rPr>
              <a:t> </a:t>
            </a:r>
            <a:r>
              <a:rPr lang="en-US" sz="2800" b="1" i="1" dirty="0">
                <a:latin typeface="Arial" pitchFamily="34" charset="0"/>
                <a:cs typeface="Arial" pitchFamily="34" charset="0"/>
              </a:rPr>
              <a:t>syntax</a:t>
            </a:r>
          </a:p>
        </p:txBody>
      </p:sp>
      <p:sp>
        <p:nvSpPr>
          <p:cNvPr id="8" name="Rectangle 7"/>
          <p:cNvSpPr/>
          <p:nvPr/>
        </p:nvSpPr>
        <p:spPr>
          <a:xfrm>
            <a:off x="152400" y="1771471"/>
            <a:ext cx="8763000"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ename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a:p>
            <a:pPr marL="342900" indent="-342900">
              <a:lnSpc>
                <a:spcPct val="150000"/>
              </a:lnSpc>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IN" sz="2000" dirty="0">
                <a:latin typeface="Arial" pitchFamily="34" charset="0"/>
                <a:cs typeface="Arial" pitchFamily="34" charset="0"/>
              </a:rPr>
              <a:t>ename, </a:t>
            </a:r>
            <a:r>
              <a:rPr lang="en-IN" sz="2000" dirty="0">
                <a:solidFill>
                  <a:srgbClr val="DD4A68"/>
                </a:solidFill>
                <a:latin typeface="Arial" panose="020B0604020202020204" pitchFamily="34" charset="0"/>
                <a:ea typeface="Times New Roman" panose="02020603050405020304" pitchFamily="18" charset="0"/>
              </a:rPr>
              <a:t>ename = </a:t>
            </a:r>
            <a:r>
              <a:rPr lang="en-IN" sz="2000" dirty="0">
                <a:solidFill>
                  <a:srgbClr val="92D050"/>
                </a:solidFill>
                <a:latin typeface="Arial" panose="020B0604020202020204" pitchFamily="34" charset="0"/>
                <a:ea typeface="Times New Roman" panose="02020603050405020304" pitchFamily="18" charset="0"/>
              </a:rPr>
              <a:t>'smith'</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latin typeface="Arial" panose="020B0604020202020204" pitchFamily="34" charset="0"/>
                <a:cs typeface="Arial" panose="020B0604020202020204" pitchFamily="34" charset="0"/>
              </a:rPr>
              <a:t>EMP;</a:t>
            </a:r>
          </a:p>
        </p:txBody>
      </p:sp>
    </p:spTree>
    <p:extLst>
      <p:ext uri="{BB962C8B-B14F-4D97-AF65-F5344CB8AC3E}">
        <p14:creationId xmlns:p14="http://schemas.microsoft.com/office/powerpoint/2010/main" val="10701947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89806"/>
            <a:ext cx="3599692"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22860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2681803" y="3276600"/>
            <a:ext cx="3780394" cy="400110"/>
          </a:xfrm>
          <a:prstGeom prst="rect">
            <a:avLst/>
          </a:prstGeom>
          <a:solidFill>
            <a:srgbClr val="F9DAFE"/>
          </a:solidFill>
        </p:spPr>
        <p:txBody>
          <a:bodyPr wrap="none">
            <a:spAutoFit/>
          </a:bodyPr>
          <a:lstStyle/>
          <a:p>
            <a:r>
              <a:rPr lang="en-IN" sz="2000" b="1" dirty="0">
                <a:latin typeface="Arial" panose="020B0604020202020204" pitchFamily="34" charset="0"/>
                <a:cs typeface="Arial" panose="020B0604020202020204" pitchFamily="34" charset="0"/>
              </a:rPr>
              <a:t>LIMIT is applied after HAVING</a:t>
            </a:r>
          </a:p>
        </p:txBody>
      </p:sp>
      <p:sp>
        <p:nvSpPr>
          <p:cNvPr id="4" name="Rectangle 3"/>
          <p:cNvSpPr/>
          <p:nvPr/>
        </p:nvSpPr>
        <p:spPr>
          <a:xfrm>
            <a:off x="152400" y="4038600"/>
            <a:ext cx="8839200" cy="923330"/>
          </a:xfrm>
          <a:prstGeom prst="rect">
            <a:avLst/>
          </a:prstGeom>
          <a:solidFill>
            <a:srgbClr val="F9DAFE"/>
          </a:solidFill>
        </p:spPr>
        <p:txBody>
          <a:bodyPr wrap="square">
            <a:spAutoFit/>
          </a:bodyPr>
          <a:lstStyle/>
          <a:p>
            <a:r>
              <a:rPr lang="en-IN" dirty="0">
                <a:latin typeface="Arial" panose="020B0604020202020204" pitchFamily="34" charset="0"/>
                <a:cs typeface="Arial" panose="020B0604020202020204" pitchFamily="34" charset="0"/>
              </a:rPr>
              <a:t>LIMIT also enables you to pull a section of rows from the middle of a result set. Specify two values: The number of rows to skip at the beginning of the result set, and the number of rows to return.</a:t>
            </a:r>
          </a:p>
        </p:txBody>
      </p:sp>
    </p:spTree>
    <p:extLst>
      <p:ext uri="{BB962C8B-B14F-4D97-AF65-F5344CB8AC3E}">
        <p14:creationId xmlns:p14="http://schemas.microsoft.com/office/powerpoint/2010/main" val="15897839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600200"/>
            <a:ext cx="8839200" cy="958660"/>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     [LIMIT {[offset,] row_count | row_count OFFSET offset}]</a:t>
            </a:r>
          </a:p>
        </p:txBody>
      </p:sp>
      <p:sp>
        <p:nvSpPr>
          <p:cNvPr id="2" name="Rectangle 1"/>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LIMIT clause can be used to constrain the number of rows returned by the SELECT statement. LIMIT takes one or two numeric arguments, which must both be nonnegative integer value.</a:t>
            </a:r>
          </a:p>
        </p:txBody>
      </p:sp>
      <p:sp>
        <p:nvSpPr>
          <p:cNvPr id="3" name="Rectangle 2"/>
          <p:cNvSpPr/>
          <p:nvPr/>
        </p:nvSpPr>
        <p:spPr>
          <a:xfrm>
            <a:off x="152400" y="3429000"/>
            <a:ext cx="883920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first argument specifies the offset of the first row to return, and the second specifies the maximum number of rows to return.</a:t>
            </a:r>
          </a:p>
        </p:txBody>
      </p:sp>
      <p:sp>
        <p:nvSpPr>
          <p:cNvPr id="6" name="Rectangle 5"/>
          <p:cNvSpPr/>
          <p:nvPr/>
        </p:nvSpPr>
        <p:spPr>
          <a:xfrm>
            <a:off x="152400" y="4191000"/>
            <a:ext cx="8763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5</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offset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rand()</a:t>
            </a:r>
            <a:r>
              <a:rPr lang="en-IN" dirty="0">
                <a:latin typeface="Arial" pitchFamily="34" charset="0"/>
                <a:cs typeface="Arial" pitchFamily="34" charset="0"/>
              </a:rPr>
              <a:t>, EMP.*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ORDER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BY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LIMIT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228600" y="2667000"/>
            <a:ext cx="8686800" cy="677108"/>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8" name="Rectangle 7"/>
          <p:cNvSpPr/>
          <p:nvPr/>
        </p:nvSpPr>
        <p:spPr>
          <a:xfrm>
            <a:off x="228600" y="107721"/>
            <a:ext cx="4724400" cy="400110"/>
          </a:xfrm>
          <a:prstGeom prst="rect">
            <a:avLst/>
          </a:prstGeom>
          <a:solidFill>
            <a:srgbClr val="FFFF00"/>
          </a:solidFill>
        </p:spPr>
        <p:txBody>
          <a:bodyPr wrap="square">
            <a:spAutoFit/>
          </a:bodyPr>
          <a:lstStyle/>
          <a:p>
            <a:r>
              <a:rPr lang="en-IN" sz="2000" dirty="0"/>
              <a:t>Limit value are not to be given within ()</a:t>
            </a:r>
          </a:p>
        </p:txBody>
      </p:sp>
    </p:spTree>
    <p:extLst>
      <p:ext uri="{BB962C8B-B14F-4D97-AF65-F5344CB8AC3E}">
        <p14:creationId xmlns:p14="http://schemas.microsoft.com/office/powerpoint/2010/main" val="24197964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LIMIT</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3551872"/>
            <a:ext cx="5264903"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152400" y="1718766"/>
            <a:ext cx="8839200" cy="496996"/>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152400" y="703183"/>
            <a:ext cx="8839200" cy="92333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190500" y="2538681"/>
            <a:ext cx="8839200" cy="646331"/>
          </a:xfrm>
          <a:prstGeom prst="rect">
            <a:avLst/>
          </a:prstGeom>
          <a:solidFill>
            <a:srgbClr val="F9DAFE"/>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266205" y="4954252"/>
            <a:ext cx="2873094" cy="400110"/>
          </a:xfrm>
          <a:prstGeom prst="rect">
            <a:avLst/>
          </a:prstGeom>
        </p:spPr>
        <p:txBody>
          <a:bodyPr wrap="none">
            <a:spAutoFit/>
          </a:bodyPr>
          <a:lstStyle/>
          <a:p>
            <a:r>
              <a:rPr lang="en-US" sz="2000" dirty="0">
                <a:solidFill>
                  <a:srgbClr val="0077AA"/>
                </a:solidFill>
                <a:latin typeface="Arial" panose="020B0604020202020204" pitchFamily="34" charset="0"/>
                <a:ea typeface="Times New Roman" panose="02020603050405020304" pitchFamily="18" charset="0"/>
              </a:rPr>
              <a:t>SELECT</a:t>
            </a:r>
            <a:r>
              <a:rPr lang="en-US" sz="2000" dirty="0">
                <a:solidFill>
                  <a:srgbClr val="000000"/>
                </a:solidFill>
                <a:latin typeface="Arial" panose="020B0604020202020204" pitchFamily="34" charset="0"/>
                <a:ea typeface="Times New Roman" panose="02020603050405020304" pitchFamily="18" charset="0"/>
              </a:rPr>
              <a:t> </a:t>
            </a:r>
            <a:r>
              <a:rPr lang="en-IN" sz="2000" dirty="0">
                <a:solidFill>
                  <a:srgbClr val="000000"/>
                </a:solidFill>
                <a:latin typeface="Arial" panose="020B0604020202020204" pitchFamily="34" charset="0"/>
                <a:ea typeface="Times New Roman" panose="02020603050405020304" pitchFamily="18" charset="0"/>
              </a:rPr>
              <a:t>*</a:t>
            </a:r>
            <a:r>
              <a:rPr lang="en-IN" sz="2000" dirty="0">
                <a:solidFill>
                  <a:srgbClr val="DD4A68"/>
                </a:solidFill>
                <a:latin typeface="Arial" panose="020B0604020202020204" pitchFamily="34" charset="0"/>
                <a:ea typeface="Times New Roman" panose="02020603050405020304" pitchFamily="18" charset="0"/>
              </a:rPr>
              <a:t> </a:t>
            </a:r>
            <a:r>
              <a:rPr lang="en-US"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2000" dirty="0">
                <a:solidFill>
                  <a:srgbClr val="000000"/>
                </a:solidFill>
                <a:latin typeface="Arial" panose="020B0604020202020204" pitchFamily="34" charset="0"/>
                <a:ea typeface="Times New Roman" panose="02020603050405020304" pitchFamily="18" charset="0"/>
              </a:rPr>
              <a:t>EMP;</a:t>
            </a:r>
            <a:endParaRPr lang="en-IN" sz="2000" dirty="0"/>
          </a:p>
        </p:txBody>
      </p:sp>
    </p:spTree>
    <p:extLst>
      <p:ext uri="{BB962C8B-B14F-4D97-AF65-F5344CB8AC3E}">
        <p14:creationId xmlns:p14="http://schemas.microsoft.com/office/powerpoint/2010/main" val="48200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304800" y="762000"/>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2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745450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19200"/>
            <a:ext cx="8458200" cy="2616101"/>
          </a:xfrm>
          <a:prstGeom prst="rect">
            <a:avLst/>
          </a:prstGeom>
        </p:spPr>
        <p:txBody>
          <a:bodyPr wrap="square">
            <a:spAutoFit/>
          </a:bodyPr>
          <a:lstStyle/>
          <a:p>
            <a:pPr lvl="0">
              <a:spcAft>
                <a:spcPts val="0"/>
              </a:spcAft>
            </a:pPr>
            <a:r>
              <a:rPr lang="en-IN" sz="2000" b="1" dirty="0" smtClean="0"/>
              <a:t>Session 6</a:t>
            </a:r>
          </a:p>
          <a:p>
            <a:pPr marL="342900" lvl="0" indent="-342900">
              <a:spcAft>
                <a:spcPts val="0"/>
              </a:spcAft>
              <a:buFont typeface="Symbol" panose="05050102010706020507" pitchFamily="18" charset="2"/>
              <a:buChar char=""/>
            </a:pPr>
            <a:r>
              <a:rPr lang="en-IN" dirty="0" smtClean="0"/>
              <a:t>Select </a:t>
            </a:r>
            <a:r>
              <a:rPr lang="en-IN" dirty="0"/>
              <a:t>with (GROUP BY, HAVING clause</a:t>
            </a:r>
            <a:r>
              <a:rPr lang="en-IN" dirty="0" smtClean="0"/>
              <a:t>)</a:t>
            </a:r>
          </a:p>
          <a:p>
            <a:pPr marL="342900" lvl="0" indent="-342900">
              <a:spcAft>
                <a:spcPts val="0"/>
              </a:spcAft>
              <a:buFont typeface="Symbol" panose="05050102010706020507" pitchFamily="18" charset="2"/>
              <a:buChar char=""/>
            </a:pPr>
            <a:endParaRPr lang="en-IN" dirty="0" smtClean="0"/>
          </a:p>
          <a:p>
            <a:pPr marL="342900" lvl="0" indent="-342900">
              <a:spcAft>
                <a:spcPts val="0"/>
              </a:spcAft>
              <a:buFont typeface="Symbol" panose="05050102010706020507" pitchFamily="18" charset="2"/>
              <a:buChar char=""/>
            </a:pPr>
            <a:endParaRPr lang="en-IN" dirty="0"/>
          </a:p>
          <a:p>
            <a:r>
              <a:rPr lang="en-IN" b="1" dirty="0"/>
              <a:t>Session </a:t>
            </a:r>
            <a:r>
              <a:rPr lang="en-IN" b="1" dirty="0" smtClean="0"/>
              <a:t>9</a:t>
            </a:r>
            <a:endParaRPr lang="en-IN" b="1" dirty="0"/>
          </a:p>
          <a:p>
            <a:pPr marL="342900" indent="-342900">
              <a:buFont typeface="Symbol" panose="05050102010706020507" pitchFamily="18" charset="2"/>
              <a:buChar char=""/>
            </a:pPr>
            <a:r>
              <a:rPr lang="en-IN" dirty="0"/>
              <a:t>SQL Operators </a:t>
            </a:r>
            <a:endParaRPr lang="en-US" dirty="0"/>
          </a:p>
          <a:p>
            <a:pPr marL="342900" indent="-342900">
              <a:buFont typeface="Symbol" panose="05050102010706020507" pitchFamily="18" charset="2"/>
              <a:buChar char=""/>
            </a:pPr>
            <a:r>
              <a:rPr lang="en-IN" dirty="0"/>
              <a:t>SQL Built in Functions:</a:t>
            </a:r>
            <a:endParaRPr lang="en-US" dirty="0"/>
          </a:p>
          <a:p>
            <a:pPr marL="342900" indent="-342900">
              <a:buFont typeface="Symbol" panose="05050102010706020507" pitchFamily="18" charset="2"/>
              <a:buChar char=""/>
            </a:pPr>
            <a:r>
              <a:rPr lang="en-IN" dirty="0"/>
              <a:t>SQL Aggregate functions</a:t>
            </a:r>
            <a:endParaRPr lang="en-US" dirty="0"/>
          </a:p>
          <a:p>
            <a:pPr marL="342900" indent="-342900">
              <a:buFont typeface="Symbol" panose="05050102010706020507" pitchFamily="18" charset="2"/>
              <a:buChar char=""/>
            </a:pPr>
            <a:r>
              <a:rPr lang="en-IN" dirty="0"/>
              <a:t>SQL Scalar </a:t>
            </a:r>
            <a:r>
              <a:rPr lang="en-IN" dirty="0" smtClean="0"/>
              <a:t>functions</a:t>
            </a:r>
            <a:endParaRPr lang="en-IN"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3897974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5" name="Rectangle 4"/>
          <p:cNvSpPr/>
          <p:nvPr/>
        </p:nvSpPr>
        <p:spPr>
          <a:xfrm>
            <a:off x="152400" y="3420070"/>
            <a:ext cx="8839200"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r>
              <a:rPr lang="en-IN" dirty="0">
                <a:solidFill>
                  <a:srgbClr val="000000"/>
                </a:solidFill>
                <a:latin typeface="Liberation Mono"/>
              </a:rPr>
              <a:t> </a:t>
            </a:r>
            <a:r>
              <a:rPr lang="en-IN" dirty="0">
                <a:solidFill>
                  <a:srgbClr val="DD4A68"/>
                </a:solidFill>
                <a:latin typeface="Liberation Mono"/>
              </a:rPr>
              <a:t>COUNT</a:t>
            </a:r>
            <a:r>
              <a:rPr lang="en-IN" dirty="0">
                <a:solidFill>
                  <a:srgbClr val="999999"/>
                </a:solidFill>
                <a:latin typeface="Liberation Mono"/>
              </a:rPr>
              <a:t>(</a:t>
            </a:r>
            <a:r>
              <a:rPr lang="en-IN" dirty="0">
                <a:solidFill>
                  <a:srgbClr val="A67F59"/>
                </a:solidFill>
                <a:latin typeface="Liberation Mono"/>
              </a:rPr>
              <a:t>*</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AS</a:t>
            </a:r>
            <a:r>
              <a:rPr lang="en-IN" dirty="0">
                <a:solidFill>
                  <a:srgbClr val="000000"/>
                </a:solidFill>
                <a:latin typeface="Liberation Mono"/>
              </a:rPr>
              <a:t> cnt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GROUP</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267200"/>
            <a:ext cx="5029200" cy="2452035"/>
          </a:xfrm>
          <a:prstGeom prst="rect">
            <a:avLst/>
          </a:prstGeom>
        </p:spPr>
      </p:pic>
      <p:sp>
        <p:nvSpPr>
          <p:cNvPr id="8" name="Rectangle 7"/>
          <p:cNvSpPr/>
          <p:nvPr/>
        </p:nvSpPr>
        <p:spPr>
          <a:xfrm>
            <a:off x="76200" y="1602279"/>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pic>
        <p:nvPicPr>
          <p:cNvPr id="9" name="Picture 8"/>
          <p:cNvPicPr>
            <a:picLocks noChangeAspect="1"/>
          </p:cNvPicPr>
          <p:nvPr/>
        </p:nvPicPr>
        <p:blipFill>
          <a:blip r:embed="rId3"/>
          <a:stretch>
            <a:fillRect/>
          </a:stretch>
        </p:blipFill>
        <p:spPr>
          <a:xfrm>
            <a:off x="108857" y="2040489"/>
            <a:ext cx="8743950" cy="495300"/>
          </a:xfrm>
          <a:prstGeom prst="rect">
            <a:avLst/>
          </a:prstGeom>
        </p:spPr>
      </p:pic>
      <p:pic>
        <p:nvPicPr>
          <p:cNvPr id="10" name="Picture 9"/>
          <p:cNvPicPr>
            <a:picLocks noChangeAspect="1"/>
          </p:cNvPicPr>
          <p:nvPr/>
        </p:nvPicPr>
        <p:blipFill>
          <a:blip r:embed="rId4"/>
          <a:stretch>
            <a:fillRect/>
          </a:stretch>
        </p:blipFill>
        <p:spPr>
          <a:xfrm>
            <a:off x="137432" y="2544014"/>
            <a:ext cx="8686800" cy="533400"/>
          </a:xfrm>
          <a:prstGeom prst="rect">
            <a:avLst/>
          </a:prstGeom>
        </p:spPr>
      </p:pic>
    </p:spTree>
    <p:extLst>
      <p:ext uri="{BB962C8B-B14F-4D97-AF65-F5344CB8AC3E}">
        <p14:creationId xmlns:p14="http://schemas.microsoft.com/office/powerpoint/2010/main" val="2344757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a:solidFill>
                  <a:srgbClr val="DC525C"/>
                </a:solidFill>
                <a:latin typeface="Segoe UI Light" panose="020B0502040204020203" pitchFamily="34" charset="0"/>
                <a:cs typeface="Segoe UI Light" panose="020B0502040204020203" pitchFamily="34" charset="0"/>
              </a:rPr>
              <a:t>GROUP BY </a:t>
            </a:r>
            <a:r>
              <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r>
              <a:rPr kumimoji="0" lang="en-US" sz="4400" u="none" strike="noStrike" kern="1200" cap="none" spc="0" normalizeH="0" noProof="0" dirty="0">
                <a:ln>
                  <a:noFill/>
                </a:ln>
                <a:solidFill>
                  <a:srgbClr val="DC525C"/>
                </a:solidFill>
                <a:effectLst/>
                <a:uLnTx/>
                <a:uFillTx/>
                <a:latin typeface="Segoe UI Light" panose="020B0502040204020203" pitchFamily="34" charset="0"/>
                <a:cs typeface="Segoe UI Light" panose="020B0502040204020203" pitchFamily="34" charset="0"/>
              </a:rPr>
              <a:t> with DISTINCT</a:t>
            </a:r>
            <a:endParaRPr kumimoji="0" lang="en-US" sz="4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Standard SQL does not allow you to use an alias in the GROUP BY clause, however, MySQL supports this.</a:t>
            </a:r>
          </a:p>
          <a:p>
            <a:pPr marL="342900" indent="-342900">
              <a:buFont typeface="Arial" panose="020B0604020202020204" pitchFamily="34" charset="0"/>
              <a:buChar char="•"/>
            </a:pPr>
            <a:r>
              <a:rPr lang="en-IN" sz="2000" dirty="0">
                <a:latin typeface="Segoe UI Light" panose="020B0502040204020203" pitchFamily="34" charset="0"/>
                <a:cs typeface="Segoe UI Light" panose="020B0502040204020203" pitchFamily="34" charset="0"/>
              </a:rPr>
              <a:t>MySQL also allows you to sort the groups in ascending or descending orders while the standard SQL does not.</a:t>
            </a:r>
          </a:p>
        </p:txBody>
      </p:sp>
      <p:sp>
        <p:nvSpPr>
          <p:cNvPr id="8" name="Rectangle 7"/>
          <p:cNvSpPr/>
          <p:nvPr/>
        </p:nvSpPr>
        <p:spPr>
          <a:xfrm>
            <a:off x="76200" y="3249265"/>
            <a:ext cx="8839200" cy="400110"/>
          </a:xfrm>
          <a:prstGeom prst="rect">
            <a:avLst/>
          </a:prstGeom>
        </p:spPr>
        <p:txBody>
          <a:bodyPr wrap="square">
            <a:spAutoFit/>
          </a:bodyPr>
          <a:lstStyle/>
          <a:p>
            <a:r>
              <a:rPr lang="en-IN" sz="2000" dirty="0">
                <a:solidFill>
                  <a:srgbClr val="FF0000"/>
                </a:solidFill>
                <a:latin typeface="Cambria" panose="02040503050406030204" pitchFamily="18" charset="0"/>
                <a:cs typeface="Segoe UI Semilight" panose="020B0402040204020203" pitchFamily="34" charset="0"/>
              </a:rPr>
              <a:t>DISTINCT (if used outside an aggregation function) that is superfluous.</a:t>
            </a:r>
          </a:p>
        </p:txBody>
      </p:sp>
      <p:grpSp>
        <p:nvGrpSpPr>
          <p:cNvPr id="6" name="Group 5"/>
          <p:cNvGrpSpPr/>
          <p:nvPr/>
        </p:nvGrpSpPr>
        <p:grpSpPr>
          <a:xfrm>
            <a:off x="457200" y="4163665"/>
            <a:ext cx="8196943" cy="1017935"/>
            <a:chOff x="108857" y="3687475"/>
            <a:chExt cx="8743950" cy="1036925"/>
          </a:xfrm>
        </p:grpSpPr>
        <p:pic>
          <p:nvPicPr>
            <p:cNvPr id="9" name="Picture 8"/>
            <p:cNvPicPr>
              <a:picLocks noChangeAspect="1"/>
            </p:cNvPicPr>
            <p:nvPr/>
          </p:nvPicPr>
          <p:blipFill>
            <a:blip r:embed="rId2"/>
            <a:stretch>
              <a:fillRect/>
            </a:stretch>
          </p:blipFill>
          <p:spPr>
            <a:xfrm>
              <a:off x="108857" y="3687475"/>
              <a:ext cx="8743950" cy="495300"/>
            </a:xfrm>
            <a:prstGeom prst="rect">
              <a:avLst/>
            </a:prstGeom>
          </p:spPr>
        </p:pic>
        <p:pic>
          <p:nvPicPr>
            <p:cNvPr id="10" name="Picture 9"/>
            <p:cNvPicPr>
              <a:picLocks noChangeAspect="1"/>
            </p:cNvPicPr>
            <p:nvPr/>
          </p:nvPicPr>
          <p:blipFill>
            <a:blip r:embed="rId3"/>
            <a:stretch>
              <a:fillRect/>
            </a:stretch>
          </p:blipFill>
          <p:spPr>
            <a:xfrm>
              <a:off x="137432" y="4191000"/>
              <a:ext cx="8686800" cy="533400"/>
            </a:xfrm>
            <a:prstGeom prst="rect">
              <a:avLst/>
            </a:prstGeom>
          </p:spPr>
        </p:pic>
      </p:grpSp>
      <p:sp>
        <p:nvSpPr>
          <p:cNvPr id="11" name="Rectangle 10"/>
          <p:cNvSpPr/>
          <p:nvPr/>
        </p:nvSpPr>
        <p:spPr>
          <a:xfrm>
            <a:off x="304800" y="1676400"/>
            <a:ext cx="8610600" cy="646331"/>
          </a:xfrm>
          <a:prstGeom prst="rect">
            <a:avLst/>
          </a:prstGeom>
        </p:spPr>
        <p:txBody>
          <a:bodyPr wrap="square">
            <a:spAutoFit/>
          </a:bodyPr>
          <a:lstStyle/>
          <a:p>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G</a:t>
            </a:r>
            <a:r>
              <a:rPr lang="en-IN" sz="3000" i="1" baseline="-25000" dirty="0">
                <a:solidFill>
                  <a:srgbClr val="FFC000"/>
                </a:solidFill>
                <a:latin typeface="Verdana" panose="020B0604030504040204" pitchFamily="34" charset="0"/>
                <a:ea typeface="Verdana" panose="020B0604030504040204" pitchFamily="34" charset="0"/>
              </a:rPr>
              <a:t>n</a:t>
            </a:r>
            <a:r>
              <a:rPr lang="en-IN" sz="3000" i="1" dirty="0">
                <a:solidFill>
                  <a:srgbClr val="FFC000"/>
                </a:solidFill>
                <a:latin typeface="Verdana" panose="020B0604030504040204" pitchFamily="34" charset="0"/>
                <a:ea typeface="Verdana" panose="020B0604030504040204" pitchFamily="34" charset="0"/>
              </a:rPr>
              <a:t> </a:t>
            </a:r>
            <a:r>
              <a:rPr lang="en-IN" sz="4800" i="1" baseline="30000" dirty="0">
                <a:solidFill>
                  <a:srgbClr val="FFC000"/>
                </a:solidFill>
                <a:latin typeface="Verdana" panose="020B0604030504040204" pitchFamily="34" charset="0"/>
                <a:ea typeface="Verdana" panose="020B0604030504040204" pitchFamily="34" charset="0"/>
              </a:rPr>
              <a:t>G</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1</a:t>
            </a:r>
            <a:r>
              <a:rPr lang="en-IN" sz="3000" i="1" dirty="0">
                <a:solidFill>
                  <a:srgbClr val="FFC000"/>
                </a:solidFill>
                <a:latin typeface="Verdana" panose="020B0604030504040204" pitchFamily="34" charset="0"/>
                <a:ea typeface="Verdana" panose="020B0604030504040204" pitchFamily="34" charset="0"/>
              </a:rPr>
              <a:t>),</a:t>
            </a:r>
            <a:r>
              <a:rPr lang="en-IN" sz="3200" i="1" dirty="0">
                <a:solidFill>
                  <a:srgbClr val="FFC000"/>
                </a:solidFill>
                <a:latin typeface="Verdana" panose="020B0604030504040204" pitchFamily="34" charset="0"/>
                <a:ea typeface="Verdana" panose="020B0604030504040204" pitchFamily="34" charset="0"/>
              </a:rPr>
              <a:t> </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2</a:t>
            </a:r>
            <a:r>
              <a:rPr lang="en-IN" sz="3000" i="1" dirty="0">
                <a:solidFill>
                  <a:srgbClr val="FFC000"/>
                </a:solidFill>
                <a:latin typeface="Verdana" panose="020B0604030504040204" pitchFamily="34" charset="0"/>
                <a:ea typeface="Verdana" panose="020B0604030504040204" pitchFamily="34" charset="0"/>
              </a:rPr>
              <a:t>),</a:t>
            </a:r>
            <a:r>
              <a:rPr lang="en-IN" sz="3000" i="1" baseline="-25000" dirty="0">
                <a:solidFill>
                  <a:srgbClr val="FFC000"/>
                </a:solidFill>
                <a:latin typeface="Verdana" panose="020B0604030504040204" pitchFamily="34" charset="0"/>
                <a:ea typeface="Verdana" panose="020B0604030504040204" pitchFamily="34" charset="0"/>
              </a:rPr>
              <a:t>…..</a:t>
            </a:r>
            <a:r>
              <a:rPr lang="en-IN" sz="3000" i="1" dirty="0">
                <a:solidFill>
                  <a:srgbClr val="FFC000"/>
                </a:solidFill>
                <a:latin typeface="Verdana" panose="020B0604030504040204" pitchFamily="34" charset="0"/>
                <a:ea typeface="Verdana" panose="020B0604030504040204" pitchFamily="34" charset="0"/>
              </a:rPr>
              <a:t>F</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a:t>
            </a:r>
            <a:r>
              <a:rPr lang="en-IN" sz="3000" i="1" baseline="-25000" dirty="0">
                <a:solidFill>
                  <a:srgbClr val="FFC000"/>
                </a:solidFill>
                <a:latin typeface="Verdana" panose="020B0604030504040204" pitchFamily="34" charset="0"/>
                <a:ea typeface="Verdana" panose="020B0604030504040204" pitchFamily="34" charset="0"/>
              </a:rPr>
              <a:t>m</a:t>
            </a:r>
            <a:r>
              <a:rPr lang="en-IN" sz="3000" i="1" dirty="0">
                <a:solidFill>
                  <a:srgbClr val="FFC000"/>
                </a:solidFill>
                <a:latin typeface="Verdana" panose="020B0604030504040204" pitchFamily="34" charset="0"/>
                <a:ea typeface="Verdana" panose="020B0604030504040204" pitchFamily="34" charset="0"/>
              </a:rPr>
              <a:t>)</a:t>
            </a:r>
            <a:r>
              <a:rPr lang="en-IN" sz="5400" i="1" baseline="30000" dirty="0">
                <a:solidFill>
                  <a:srgbClr val="FFC000"/>
                </a:solidFill>
                <a:latin typeface="Verdana" panose="020B0604030504040204" pitchFamily="34" charset="0"/>
                <a:ea typeface="Verdana" panose="020B0604030504040204" pitchFamily="34" charset="0"/>
              </a:rPr>
              <a:t> </a:t>
            </a:r>
            <a:r>
              <a:rPr lang="en-IN" sz="4800" baseline="30000" dirty="0">
                <a:solidFill>
                  <a:srgbClr val="FFC000"/>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7938450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62000"/>
            <a:ext cx="8686800" cy="3693319"/>
          </a:xfrm>
          <a:prstGeom prst="rect">
            <a:avLst/>
          </a:prstGeom>
          <a:solidFill>
            <a:srgbClr val="DFE5B9"/>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extends the GROUP BY clause so that you can also specify ASC and DESC after columns named in the clause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28600" y="4976693"/>
            <a:ext cx="86868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rgbClr val="999999"/>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JOB </a:t>
            </a:r>
            <a:r>
              <a:rPr lang="en-US" dirty="0">
                <a:solidFill>
                  <a:srgbClr val="0077AA"/>
                </a:solidFill>
                <a:latin typeface="Arial" panose="020B0604020202020204" pitchFamily="34" charset="0"/>
                <a:ea typeface="Times New Roman" panose="02020603050405020304" pitchFamily="18" charset="0"/>
              </a:rPr>
              <a:t>ORDER</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solidFill>
                  <a:srgbClr val="000000"/>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NULL</a:t>
            </a:r>
            <a:r>
              <a:rPr lang="en-US" dirty="0">
                <a:solidFill>
                  <a:srgbClr val="999999"/>
                </a:solidFill>
                <a:latin typeface="Arial" panose="020B0604020202020204" pitchFamily="34" charset="0"/>
                <a:ea typeface="Times New Roman" panose="02020603050405020304" pitchFamily="18" charset="0"/>
              </a:rPr>
              <a:t>;</a:t>
            </a:r>
            <a:endParaRPr lang="en-IN" dirty="0"/>
          </a:p>
        </p:txBody>
      </p:sp>
      <p:sp>
        <p:nvSpPr>
          <p:cNvPr id="10" name="Rectangle 9"/>
          <p:cNvSpPr/>
          <p:nvPr/>
        </p:nvSpPr>
        <p:spPr>
          <a:xfrm>
            <a:off x="228600" y="4607361"/>
            <a:ext cx="1531188"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For example:</a:t>
            </a:r>
            <a:endParaRPr lang="en-IN" dirty="0"/>
          </a:p>
        </p:txBody>
      </p:sp>
      <p:sp>
        <p:nvSpPr>
          <p:cNvPr id="2" name="Rectangle 1"/>
          <p:cNvSpPr/>
          <p:nvPr/>
        </p:nvSpPr>
        <p:spPr>
          <a:xfrm>
            <a:off x="228600" y="5478704"/>
            <a:ext cx="8686800" cy="388696"/>
          </a:xfrm>
          <a:prstGeom prst="rect">
            <a:avLst/>
          </a:prstGeom>
        </p:spPr>
        <p:txBody>
          <a:bodyPr wrap="square">
            <a:spAutoFit/>
          </a:bodyPr>
          <a:lstStyle/>
          <a:p>
            <a:pPr>
              <a:lnSpc>
                <a:spcPct val="107000"/>
              </a:lnSpc>
              <a:spcAft>
                <a:spcPts val="0"/>
              </a:spcAft>
            </a:pP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latin typeface="Arial" panose="020B0604020202020204" pitchFamily="34" charset="0"/>
                <a:ea typeface="Times New Roman" panose="02020603050405020304" pitchFamily="18" charset="0"/>
                <a:cs typeface="Times New Roman" panose="02020603050405020304" pitchFamily="18" charset="0"/>
              </a:rPr>
              <a:t>*</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EMP</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ORDER BY </a:t>
            </a:r>
            <a:r>
              <a:rPr lang="en-US" dirty="0">
                <a:solidFill>
                  <a:srgbClr val="DD4A68"/>
                </a:solidFill>
                <a:latin typeface="Arial" panose="020B0604020202020204" pitchFamily="34" charset="0"/>
                <a:ea typeface="Times New Roman" panose="02020603050405020304" pitchFamily="18" charset="0"/>
              </a:rPr>
              <a:t>field</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JOB</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999999"/>
                </a:solidFill>
                <a:latin typeface="Arial" panose="020B0604020202020204" pitchFamily="34" charset="0"/>
                <a:ea typeface="Times New Roman" panose="02020603050405020304" pitchFamily="18" charset="0"/>
              </a:rPr>
              <a:t>;</a:t>
            </a:r>
            <a:endParaRPr lang="en-IN" dirty="0">
              <a:solidFill>
                <a:srgbClr val="999999"/>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1364746"/>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
        <p:nvSpPr>
          <p:cNvPr id="2" name="Rectangle 1"/>
          <p:cNvSpPr/>
          <p:nvPr/>
        </p:nvSpPr>
        <p:spPr>
          <a:xfrm>
            <a:off x="152400" y="703183"/>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4043077599"/>
              </p:ext>
            </p:extLst>
          </p:nvPr>
        </p:nvGraphicFramePr>
        <p:xfrm>
          <a:off x="152400" y="3332480"/>
          <a:ext cx="8839200" cy="283972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 </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080"/>
                          </a:solidFill>
                          <a:latin typeface="Liberation Mono"/>
                          <a:cs typeface="Arial" panose="020B0604020202020204" pitchFamily="34" charset="0"/>
                        </a:rPr>
                        <a:t>AVG([DISTINCT] expr)</a:t>
                      </a:r>
                    </a:p>
                  </a:txBody>
                  <a:tcPr anchor="ctr"/>
                </a:tc>
                <a:tc>
                  <a:txBody>
                    <a:bodyPr/>
                    <a:lstStyle/>
                    <a:p>
                      <a:r>
                        <a:rPr lang="en-IN" sz="1600" dirty="0">
                          <a:latin typeface="Arial" panose="020B0604020202020204" pitchFamily="34" charset="0"/>
                          <a:cs typeface="Arial" panose="020B0604020202020204" pitchFamily="34" charset="0"/>
                        </a:rPr>
                        <a:t>Returns the average value of expr. The DISTINCT option can be used to return the average of the distinct values of expr.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080"/>
                          </a:solidFill>
                          <a:latin typeface="Liberation Mono"/>
                          <a:cs typeface="Arial" panose="020B0604020202020204" pitchFamily="34" charset="0"/>
                        </a:rPr>
                        <a:t>COUNT(expr)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non-NULL values of expr in the rows retrieved by a SELECT statement. If there are no matching rows, COUNT() returns 0.</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080"/>
                          </a:solidFill>
                          <a:latin typeface="Liberation Mono"/>
                          <a:cs typeface="Arial" panose="020B0604020202020204" pitchFamily="34" charset="0"/>
                        </a:rPr>
                        <a:t>COUNT(DISTINCT expr,[expr...])</a:t>
                      </a:r>
                    </a:p>
                  </a:txBody>
                  <a:tcPr anchor="ctr"/>
                </a:tc>
                <a:tc>
                  <a:txBody>
                    <a:bodyPr/>
                    <a:lstStyle/>
                    <a:p>
                      <a:r>
                        <a:rPr lang="en-IN" sz="1600" dirty="0">
                          <a:latin typeface="Arial" panose="020B0604020202020204" pitchFamily="34" charset="0"/>
                          <a:cs typeface="Arial" panose="020B0604020202020204" pitchFamily="34" charset="0"/>
                        </a:rPr>
                        <a:t>Returns a count of the number of rows with different non-NULL expr values. If there are no matching rows, COUNT(DISTINCT) returns 0.</a:t>
                      </a:r>
                    </a:p>
                  </a:txBody>
                  <a:tcPr anchor="ctr"/>
                </a:tc>
                <a:extLst>
                  <a:ext uri="{0D108BD9-81ED-4DB2-BD59-A6C34878D82A}">
                    <a16:rowId xmlns:a16="http://schemas.microsoft.com/office/drawing/2014/main" xmlns="" val="10003"/>
                  </a:ext>
                </a:extLst>
              </a:tr>
            </a:tbl>
          </a:graphicData>
        </a:graphic>
      </p:graphicFrame>
      <p:sp>
        <p:nvSpPr>
          <p:cNvPr id="7" name="Rectangle 6"/>
          <p:cNvSpPr/>
          <p:nvPr/>
        </p:nvSpPr>
        <p:spPr>
          <a:xfrm>
            <a:off x="19793" y="2369403"/>
            <a:ext cx="9100457"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a:p>
            <a:pPr marL="285750" indent="-28575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COALESCE</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JOB</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92D050"/>
                </a:solidFill>
                <a:latin typeface="Arial" panose="020B0604020202020204" pitchFamily="34" charset="0"/>
                <a:cs typeface="Arial" panose="020B0604020202020204" pitchFamily="34" charset="0"/>
              </a:rPr>
              <a:t>'Total'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SUM</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sz="1600" dirty="0">
                <a:solidFill>
                  <a:srgbClr val="000000"/>
                </a:solidFill>
                <a:latin typeface="Arial" panose="020B0604020202020204" pitchFamily="34" charset="0"/>
                <a:ea typeface="Times New Roman" panose="02020603050405020304" pitchFamily="18" charset="0"/>
              </a:rPr>
              <a:t>EMP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GROUP</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BY</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WITH</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ROLLUP</a:t>
            </a:r>
            <a:r>
              <a:rPr lang="en-IN" sz="1600" dirty="0">
                <a:solidFill>
                  <a:schemeClr val="bg1">
                    <a:lumMod val="65000"/>
                  </a:schemeClr>
                </a:solidFill>
                <a:latin typeface="Arial" panose="020B0604020202020204" pitchFamily="34" charset="0"/>
                <a:ea typeface="Times New Roman" panose="02020603050405020304" pitchFamily="18" charset="0"/>
              </a:rPr>
              <a:t>;</a:t>
            </a:r>
          </a:p>
        </p:txBody>
      </p:sp>
      <p:sp>
        <p:nvSpPr>
          <p:cNvPr id="3" name="Rectangle 2"/>
          <p:cNvSpPr/>
          <p:nvPr/>
        </p:nvSpPr>
        <p:spPr>
          <a:xfrm>
            <a:off x="152400" y="56852"/>
            <a:ext cx="3962400" cy="646331"/>
          </a:xfrm>
          <a:prstGeom prst="rect">
            <a:avLst/>
          </a:prstGeom>
          <a:solidFill>
            <a:srgbClr val="F9DAFE"/>
          </a:solidFill>
        </p:spPr>
        <p:txBody>
          <a:bodyPr wrap="square">
            <a:spAutoFit/>
          </a:bodyPr>
          <a:lstStyle/>
          <a:p>
            <a:r>
              <a:rPr lang="en-IN" i="1" dirty="0">
                <a:latin typeface="Arial" panose="020B0604020202020204" pitchFamily="34" charset="0"/>
                <a:cs typeface="Arial" panose="020B0604020202020204" pitchFamily="34" charset="0"/>
              </a:rPr>
              <a:t>This function's will produce a single value for an entire group or a table.</a:t>
            </a:r>
          </a:p>
        </p:txBody>
      </p:sp>
    </p:spTree>
    <p:extLst>
      <p:ext uri="{BB962C8B-B14F-4D97-AF65-F5344CB8AC3E}">
        <p14:creationId xmlns:p14="http://schemas.microsoft.com/office/powerpoint/2010/main" val="12568341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4" name="Picture 13"/>
          <p:cNvPicPr>
            <a:picLocks noChangeAspect="1"/>
          </p:cNvPicPr>
          <p:nvPr/>
        </p:nvPicPr>
        <p:blipFill>
          <a:blip r:embed="rId3"/>
          <a:stretch>
            <a:fillRect/>
          </a:stretch>
        </p:blipFill>
        <p:spPr>
          <a:xfrm>
            <a:off x="186418" y="3911369"/>
            <a:ext cx="5038725" cy="466725"/>
          </a:xfrm>
          <a:prstGeom prst="rect">
            <a:avLst/>
          </a:prstGeom>
        </p:spPr>
      </p:pic>
      <p:grpSp>
        <p:nvGrpSpPr>
          <p:cNvPr id="23" name="Group 22"/>
          <p:cNvGrpSpPr/>
          <p:nvPr/>
        </p:nvGrpSpPr>
        <p:grpSpPr>
          <a:xfrm>
            <a:off x="4495800" y="5012863"/>
            <a:ext cx="3962400" cy="838200"/>
            <a:chOff x="2566549" y="4884266"/>
            <a:chExt cx="6425051" cy="935507"/>
          </a:xfrm>
        </p:grpSpPr>
        <p:pic>
          <p:nvPicPr>
            <p:cNvPr id="15" name="Picture 14"/>
            <p:cNvPicPr>
              <a:picLocks noChangeAspect="1"/>
            </p:cNvPicPr>
            <p:nvPr/>
          </p:nvPicPr>
          <p:blipFill>
            <a:blip r:embed="rId4"/>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a:stretch>
              <a:fillRect/>
            </a:stretch>
          </p:blipFill>
          <p:spPr>
            <a:xfrm>
              <a:off x="6782253" y="4884266"/>
              <a:ext cx="1711822" cy="437960"/>
            </a:xfrm>
            <a:prstGeom prst="rect">
              <a:avLst/>
            </a:prstGeom>
          </p:spPr>
        </p:pic>
      </p:grpSp>
      <p:cxnSp>
        <p:nvCxnSpPr>
          <p:cNvPr id="27" name="Elbow Connector 26"/>
          <p:cNvCxnSpPr/>
          <p:nvPr/>
        </p:nvCxnSpPr>
        <p:spPr>
          <a:xfrm>
            <a:off x="5225143" y="4131388"/>
            <a:ext cx="1008000"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00800" y="4503851"/>
            <a:ext cx="1552028" cy="461665"/>
          </a:xfrm>
          <a:prstGeom prst="rect">
            <a:avLst/>
          </a:prstGeom>
          <a:noFill/>
        </p:spPr>
        <p:txBody>
          <a:bodyPr wrap="none" rtlCol="0">
            <a:spAutoFit/>
          </a:bodyPr>
          <a:lstStyle/>
          <a:p>
            <a:r>
              <a:rPr lang="en-IN" sz="2400" dirty="0">
                <a:solidFill>
                  <a:srgbClr val="92D050"/>
                </a:solidFill>
              </a:rPr>
              <a:t>// ERROR</a:t>
            </a:r>
          </a:p>
        </p:txBody>
      </p:sp>
    </p:spTree>
    <p:extLst>
      <p:ext uri="{BB962C8B-B14F-4D97-AF65-F5344CB8AC3E}">
        <p14:creationId xmlns:p14="http://schemas.microsoft.com/office/powerpoint/2010/main" val="13728852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kumimoji="0" lang="en-US" sz="4400" b="1" i="1"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52400" y="228600"/>
            <a:ext cx="8839200" cy="1323439"/>
          </a:xfrm>
          <a:prstGeom prst="rect">
            <a:avLst/>
          </a:prstGeom>
          <a:solidFill>
            <a:srgbClr val="E8F97F"/>
          </a:solidFill>
        </p:spPr>
        <p:txBody>
          <a:bodyPr wrap="square">
            <a:spAutoFit/>
          </a:bodyPr>
          <a:lstStyle/>
          <a:p>
            <a:pPr algn="just"/>
            <a:r>
              <a:rPr lang="en-IN" sz="2000" dirty="0">
                <a:latin typeface="Segoe UI Light" panose="020B0502040204020203" pitchFamily="34" charset="0"/>
                <a:cs typeface="Segoe UI Light" panose="020B0502040204020203" pitchFamily="34" charset="0"/>
              </a:rPr>
              <a:t>The aggregate functions allow you to perform the calculation of a set of rows and </a:t>
            </a:r>
            <a:r>
              <a:rPr lang="en-IN" sz="2000" b="1" dirty="0">
                <a:latin typeface="Segoe UI Light" panose="020B0502040204020203" pitchFamily="34" charset="0"/>
                <a:cs typeface="Segoe UI Light" panose="020B0502040204020203" pitchFamily="34" charset="0"/>
              </a:rPr>
              <a:t>return a single value</a:t>
            </a:r>
            <a:r>
              <a:rPr lang="en-IN" sz="2000" dirty="0">
                <a:latin typeface="Segoe UI Light" panose="020B0502040204020203" pitchFamily="34" charset="0"/>
                <a:cs typeface="Segoe UI Light" panose="020B0502040204020203" pitchFamily="34" charset="0"/>
              </a:rPr>
              <a:t>. The GROUP BY clause is often used with an aggregate function (such as SUM, AVG, MAX, MIN, and COUNT.) to perform calculation and </a:t>
            </a:r>
            <a:r>
              <a:rPr lang="en-IN" sz="2000" b="1" dirty="0">
                <a:latin typeface="Segoe UI Light" panose="020B0502040204020203" pitchFamily="34" charset="0"/>
                <a:cs typeface="Segoe UI Light" panose="020B0502040204020203" pitchFamily="34" charset="0"/>
              </a:rPr>
              <a:t>return a single value for each subgroup</a:t>
            </a:r>
            <a:r>
              <a:rPr lang="en-IN" sz="2000" dirty="0">
                <a:latin typeface="Segoe UI Light" panose="020B0502040204020203" pitchFamily="34" charset="0"/>
                <a:cs typeface="Segoe UI Light" panose="020B0502040204020203" pitchFamily="34" charset="0"/>
              </a:rPr>
              <a:t>.</a:t>
            </a:r>
          </a:p>
        </p:txBody>
      </p:sp>
      <p:sp>
        <p:nvSpPr>
          <p:cNvPr id="4" name="Rectangle 3"/>
          <p:cNvSpPr/>
          <p:nvPr/>
        </p:nvSpPr>
        <p:spPr>
          <a:xfrm>
            <a:off x="2819400" y="1683603"/>
            <a:ext cx="63246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6" name="Picture 5"/>
          <p:cNvPicPr>
            <a:picLocks noChangeAspect="1"/>
          </p:cNvPicPr>
          <p:nvPr/>
        </p:nvPicPr>
        <p:blipFill>
          <a:blip r:embed="rId2"/>
          <a:stretch>
            <a:fillRect/>
          </a:stretch>
        </p:blipFill>
        <p:spPr>
          <a:xfrm>
            <a:off x="1695450" y="3128962"/>
            <a:ext cx="5753100" cy="600075"/>
          </a:xfrm>
          <a:prstGeom prst="rect">
            <a:avLst/>
          </a:prstGeom>
        </p:spPr>
      </p:pic>
      <p:pic>
        <p:nvPicPr>
          <p:cNvPr id="12" name="Picture 11"/>
          <p:cNvPicPr>
            <a:picLocks noChangeAspect="1"/>
          </p:cNvPicPr>
          <p:nvPr/>
        </p:nvPicPr>
        <p:blipFill>
          <a:blip r:embed="rId3"/>
          <a:stretch>
            <a:fillRect/>
          </a:stretch>
        </p:blipFill>
        <p:spPr>
          <a:xfrm>
            <a:off x="152400" y="4043362"/>
            <a:ext cx="5935320" cy="833438"/>
          </a:xfrm>
          <a:prstGeom prst="rect">
            <a:avLst/>
          </a:prstGeom>
        </p:spPr>
      </p:pic>
      <p:pic>
        <p:nvPicPr>
          <p:cNvPr id="13" name="Picture 12"/>
          <p:cNvPicPr>
            <a:picLocks noChangeAspect="1"/>
          </p:cNvPicPr>
          <p:nvPr/>
        </p:nvPicPr>
        <p:blipFill>
          <a:blip r:embed="rId4"/>
          <a:stretch>
            <a:fillRect/>
          </a:stretch>
        </p:blipFill>
        <p:spPr>
          <a:xfrm>
            <a:off x="152400" y="5359372"/>
            <a:ext cx="5935320" cy="889028"/>
          </a:xfrm>
          <a:prstGeom prst="rect">
            <a:avLst/>
          </a:prstGeom>
        </p:spPr>
      </p:pic>
    </p:spTree>
    <p:extLst>
      <p:ext uri="{BB962C8B-B14F-4D97-AF65-F5344CB8AC3E}">
        <p14:creationId xmlns:p14="http://schemas.microsoft.com/office/powerpoint/2010/main" val="21540417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219200"/>
            <a:ext cx="8686800" cy="1477328"/>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SELECT-LIST</a:t>
            </a:r>
            <a:r>
              <a:rPr lang="en-US" sz="2100" dirty="0">
                <a:solidFill>
                  <a:srgbClr val="527E67"/>
                </a:solidFill>
                <a:latin typeface="Arial" pitchFamily="34" charset="0"/>
                <a:ea typeface="+mj-ea"/>
                <a:cs typeface="Arial" pitchFamily="34" charset="0"/>
              </a:rPr>
              <a:t> (the items before the FROM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in the </a:t>
            </a:r>
            <a:r>
              <a:rPr lang="en-US" sz="2100" b="1" dirty="0">
                <a:solidFill>
                  <a:srgbClr val="527E67"/>
                </a:solidFill>
                <a:latin typeface="Arial" pitchFamily="34" charset="0"/>
                <a:ea typeface="+mj-ea"/>
                <a:cs typeface="Arial" pitchFamily="34" charset="0"/>
              </a:rPr>
              <a:t>ORDER BY</a:t>
            </a:r>
            <a:r>
              <a:rPr lang="en-US" sz="2100" dirty="0">
                <a:solidFill>
                  <a:srgbClr val="527E67"/>
                </a:solidFill>
                <a:latin typeface="Arial" pitchFamily="34" charset="0"/>
                <a:ea typeface="+mj-ea"/>
                <a:cs typeface="Arial" pitchFamily="34" charset="0"/>
              </a:rPr>
              <a:t> clause.</a:t>
            </a:r>
          </a:p>
          <a:p>
            <a:pPr>
              <a:lnSpc>
                <a:spcPct val="150000"/>
              </a:lnSpc>
              <a:buFont typeface="Arial" pitchFamily="34" charset="0"/>
              <a:buChar char="•"/>
            </a:pPr>
            <a:r>
              <a:rPr lang="en-US" sz="2100" dirty="0">
                <a:solidFill>
                  <a:srgbClr val="527E67"/>
                </a:solidFill>
                <a:latin typeface="Arial" pitchFamily="34" charset="0"/>
                <a:ea typeface="+mj-ea"/>
                <a:cs typeface="Arial" pitchFamily="34" charset="0"/>
              </a:rPr>
              <a:t>  and in the </a:t>
            </a:r>
            <a:r>
              <a:rPr lang="en-US" sz="2100" b="1" dirty="0">
                <a:solidFill>
                  <a:srgbClr val="527E67"/>
                </a:solidFill>
                <a:latin typeface="Arial" pitchFamily="34" charset="0"/>
                <a:ea typeface="+mj-ea"/>
                <a:cs typeface="Arial" pitchFamily="34" charset="0"/>
              </a:rPr>
              <a:t>HAVING</a:t>
            </a:r>
            <a:r>
              <a:rPr lang="en-US" sz="2100" dirty="0">
                <a:solidFill>
                  <a:srgbClr val="527E67"/>
                </a:solidFill>
                <a:latin typeface="Arial" pitchFamily="34" charset="0"/>
                <a:ea typeface="+mj-ea"/>
                <a:cs typeface="Arial" pitchFamily="34" charset="0"/>
              </a:rPr>
              <a:t> clause.</a:t>
            </a:r>
          </a:p>
        </p:txBody>
      </p:sp>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3" name="Rectangle 2"/>
          <p:cNvSpPr/>
          <p:nvPr/>
        </p:nvSpPr>
        <p:spPr>
          <a:xfrm>
            <a:off x="228600" y="4775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WHERE or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5" name="Group 4"/>
          <p:cNvGrpSpPr/>
          <p:nvPr/>
        </p:nvGrpSpPr>
        <p:grpSpPr>
          <a:xfrm>
            <a:off x="228600" y="2957874"/>
            <a:ext cx="8686800" cy="1626919"/>
            <a:chOff x="208808" y="2957874"/>
            <a:chExt cx="7434262" cy="1626919"/>
          </a:xfrm>
        </p:grpSpPr>
        <p:pic>
          <p:nvPicPr>
            <p:cNvPr id="6" name="Picture 5"/>
            <p:cNvPicPr>
              <a:picLocks noChangeAspect="1"/>
            </p:cNvPicPr>
            <p:nvPr/>
          </p:nvPicPr>
          <p:blipFill>
            <a:blip r:embed="rId2"/>
            <a:stretch>
              <a:fillRect/>
            </a:stretch>
          </p:blipFill>
          <p:spPr>
            <a:xfrm>
              <a:off x="228600" y="2957874"/>
              <a:ext cx="4572000" cy="733567"/>
            </a:xfrm>
            <a:prstGeom prst="rect">
              <a:avLst/>
            </a:prstGeom>
          </p:spPr>
        </p:pic>
        <p:pic>
          <p:nvPicPr>
            <p:cNvPr id="7" name="Picture 6"/>
            <p:cNvPicPr>
              <a:picLocks noChangeAspect="1"/>
            </p:cNvPicPr>
            <p:nvPr/>
          </p:nvPicPr>
          <p:blipFill>
            <a:blip r:embed="rId3"/>
            <a:stretch>
              <a:fillRect/>
            </a:stretch>
          </p:blipFill>
          <p:spPr>
            <a:xfrm>
              <a:off x="208808" y="3882185"/>
              <a:ext cx="7434262" cy="702608"/>
            </a:xfrm>
            <a:prstGeom prst="rect">
              <a:avLst/>
            </a:prstGeom>
          </p:spPr>
        </p:pic>
      </p:grpSp>
    </p:spTree>
    <p:extLst>
      <p:ext uri="{BB962C8B-B14F-4D97-AF65-F5344CB8AC3E}">
        <p14:creationId xmlns:p14="http://schemas.microsoft.com/office/powerpoint/2010/main" val="4112397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4" name="Rectangle 3"/>
          <p:cNvSpPr/>
          <p:nvPr/>
        </p:nvSpPr>
        <p:spPr>
          <a:xfrm>
            <a:off x="152400" y="1143000"/>
            <a:ext cx="8839200" cy="473975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AVG()</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AVG() returns NULL.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SUM()</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 return set has no rows, SUM()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The DISTINCT keyword can be used to sum only the distinct values of expr.</a:t>
            </a:r>
          </a:p>
          <a:p>
            <a:endParaRPr lang="en-IN" sz="2000" b="1"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COUNT()</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Returns a count of the number of non-NULL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COUNT() returns 0.</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COUNT(*) is somewhat different in that it returns a count of the number of rows retrieved, whether or not they contain NULL values.</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p:txBody>
      </p:sp>
      <p:sp>
        <p:nvSpPr>
          <p:cNvPr id="2" name="Rectangle 1"/>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a:t>
            </a:r>
            <a:r>
              <a:rPr lang="en-IN" sz="1600" i="1" dirty="0" err="1">
                <a:solidFill>
                  <a:srgbClr val="FFFF00"/>
                </a:solidFill>
                <a:latin typeface="Arial" panose="020B0604020202020204" pitchFamily="34" charset="0"/>
                <a:cs typeface="Arial" panose="020B0604020202020204" pitchFamily="34" charset="0"/>
              </a:rPr>
              <a:t>Eg</a:t>
            </a:r>
            <a:r>
              <a:rPr lang="en-IN" sz="1600" i="1" dirty="0">
                <a:solidFill>
                  <a:srgbClr val="FFFF00"/>
                </a:solidFill>
                <a:latin typeface="Arial" panose="020B0604020202020204" pitchFamily="34" charset="0"/>
                <a:cs typeface="Arial" panose="020B0604020202020204" pitchFamily="34" charset="0"/>
              </a:rPr>
              <a:t>. SELECT SUM (sal) from EMP;</a:t>
            </a:r>
          </a:p>
        </p:txBody>
      </p:sp>
    </p:spTree>
    <p:extLst>
      <p:ext uri="{BB962C8B-B14F-4D97-AF65-F5344CB8AC3E}">
        <p14:creationId xmlns:p14="http://schemas.microsoft.com/office/powerpoint/2010/main" val="399665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28600" y="2133600"/>
            <a:ext cx="8686800" cy="83099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 in a school database,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 courses</a:t>
            </a:r>
            <a:r>
              <a:rPr kumimoji="0" lang="en-US" sz="2400" b="1" u="none" strike="noStrike" cap="none" normalizeH="0" dirty="0">
                <a:ln>
                  <a:noFill/>
                </a:ln>
                <a:solidFill>
                  <a:schemeClr val="tx1"/>
                </a:solidFill>
                <a:effectLst/>
                <a:latin typeface="Arial" pitchFamily="34" charset="0"/>
                <a:ea typeface="MS Mincho" pitchFamily="49" charset="-128"/>
                <a:cs typeface="Arial" pitchFamily="34" charset="0"/>
              </a:rPr>
              <a:t> </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can be considered as </a:t>
            </a:r>
            <a:r>
              <a:rPr kumimoji="0" lang="en-US" sz="2400" b="1" u="none" strike="noStrike" cap="none" normalizeH="0" baseline="0" dirty="0">
                <a:ln>
                  <a:noFill/>
                </a:ln>
                <a:solidFill>
                  <a:schemeClr val="tx1"/>
                </a:solidFill>
                <a:effectLst/>
                <a:latin typeface="Arial" pitchFamily="34" charset="0"/>
                <a:ea typeface="MS Mincho" pitchFamily="49" charset="-128"/>
                <a:cs typeface="Arial" pitchFamily="34" charset="0"/>
              </a:rPr>
              <a:t>entities</a:t>
            </a:r>
            <a:r>
              <a:rPr kumimoji="0" lang="en-US" sz="2400" b="0" u="none" strike="noStrike" cap="none" normalizeH="0" baseline="0" dirty="0">
                <a:ln>
                  <a:noFill/>
                </a:ln>
                <a:solidFill>
                  <a:schemeClr val="tx1"/>
                </a:solidFill>
                <a:effectLst/>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228600" y="4825425"/>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28600" y="762000"/>
            <a:ext cx="8686800" cy="954107"/>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0" y="0"/>
            <a:ext cx="9144000" cy="646331"/>
          </a:xfrm>
          <a:prstGeom prst="rect">
            <a:avLst/>
          </a:prstGeom>
          <a:solidFill>
            <a:schemeClr val="bg2">
              <a:lumMod val="10000"/>
            </a:schemeClr>
          </a:solidFill>
        </p:spPr>
        <p:txBody>
          <a:bodyPr wrap="square">
            <a:spAutoFit/>
          </a:bodyPr>
          <a:lstStyle/>
          <a:p>
            <a:pPr lvl="0" algn="r"/>
            <a:r>
              <a:rPr lang="en-US" sz="3600" b="1" i="1" dirty="0">
                <a:solidFill>
                  <a:srgbClr val="FFFF00"/>
                </a:solidFill>
                <a:latin typeface="Arial" pitchFamily="34" charset="0"/>
                <a:cs typeface="Arial" pitchFamily="34" charset="0"/>
              </a:rPr>
              <a:t>Entity</a:t>
            </a:r>
          </a:p>
        </p:txBody>
      </p:sp>
      <p:sp>
        <p:nvSpPr>
          <p:cNvPr id="4" name="Rectangle 3"/>
          <p:cNvSpPr/>
          <p:nvPr/>
        </p:nvSpPr>
        <p:spPr>
          <a:xfrm>
            <a:off x="228601" y="3429000"/>
            <a:ext cx="8686800" cy="830997"/>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AVG and COUNT Aggregate (GROUP BY) Function </a:t>
            </a:r>
            <a:endParaRPr lang="en-IN" sz="3200" b="1" i="1" dirty="0">
              <a:solidFill>
                <a:srgbClr val="FF9900"/>
              </a:solidFill>
              <a:latin typeface="Arial" pitchFamily="34" charset="0"/>
              <a:cs typeface="Arial" pitchFamily="34" charset="0"/>
            </a:endParaRPr>
          </a:p>
        </p:txBody>
      </p:sp>
      <p:sp>
        <p:nvSpPr>
          <p:cNvPr id="2" name="Rectangle 1"/>
          <p:cNvSpPr/>
          <p:nvPr/>
        </p:nvSpPr>
        <p:spPr>
          <a:xfrm>
            <a:off x="185058" y="1447800"/>
            <a:ext cx="8686800" cy="2308324"/>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ea typeface="Times New Roman" panose="02020603050405020304" pitchFamily="18" charset="0"/>
              </a:rPr>
              <a:t>(JOB)</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latin typeface="Arial" panose="020B0604020202020204" pitchFamily="34" charset="0"/>
                <a:ea typeface="Times New Roman" panose="02020603050405020304" pitchFamily="18" charset="0"/>
              </a:rPr>
              <a:t>EMP</a:t>
            </a:r>
            <a:r>
              <a:rPr lang="en-US" dirty="0">
                <a:solidFill>
                  <a:srgbClr val="DD4A68"/>
                </a:solidFill>
                <a:latin typeface="Arial" panose="020B0604020202020204" pitchFamily="34" charset="0"/>
                <a:ea typeface="Times New Roman" panose="02020603050405020304" pitchFamily="18" charset="0"/>
              </a:rPr>
              <a:t>.*</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a:p>
            <a:endParaRPr lang="en-US" dirty="0">
              <a:solidFill>
                <a:srgbClr val="000000"/>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 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IF</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COMM </a:t>
            </a:r>
            <a:r>
              <a:rPr lang="en-IN" dirty="0">
                <a:solidFill>
                  <a:schemeClr val="accent5">
                    <a:lumMod val="75000"/>
                  </a:schemeClr>
                </a:solidFill>
                <a:latin typeface="Arial" panose="020B0604020202020204" pitchFamily="34" charset="0"/>
                <a:ea typeface="Times New Roman" panose="02020603050405020304" pitchFamily="18" charset="0"/>
              </a:rPr>
              <a:t>IS</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NOT</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NULL</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a:t>
            </a:r>
          </a:p>
        </p:txBody>
      </p:sp>
      <p:sp>
        <p:nvSpPr>
          <p:cNvPr id="4" name="Rectangle 3"/>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
        <p:nvSpPr>
          <p:cNvPr id="3" name="Rectangle 2"/>
          <p:cNvSpPr/>
          <p:nvPr/>
        </p:nvSpPr>
        <p:spPr>
          <a:xfrm>
            <a:off x="228600" y="4114800"/>
            <a:ext cx="4876800" cy="110799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IGNORE_SPACE;</a:t>
            </a:r>
          </a:p>
        </p:txBody>
      </p:sp>
    </p:spTree>
    <p:extLst>
      <p:ext uri="{BB962C8B-B14F-4D97-AF65-F5344CB8AC3E}">
        <p14:creationId xmlns:p14="http://schemas.microsoft.com/office/powerpoint/2010/main" val="40773055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99060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1269185237"/>
              </p:ext>
            </p:extLst>
          </p:nvPr>
        </p:nvGraphicFramePr>
        <p:xfrm>
          <a:off x="152400" y="2692400"/>
          <a:ext cx="8839200" cy="3327400"/>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xmlns="" val="20000"/>
                    </a:ext>
                  </a:extLst>
                </a:gridCol>
                <a:gridCol w="60960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MAX([DISTINCT] expr)</a:t>
                      </a:r>
                    </a:p>
                  </a:txBody>
                  <a:tcPr anchor="ctr"/>
                </a:tc>
                <a:tc>
                  <a:txBody>
                    <a:bodyPr/>
                    <a:lstStyle/>
                    <a:p>
                      <a:r>
                        <a:rPr lang="en-IN" sz="1600" dirty="0">
                          <a:latin typeface="Arial" panose="020B0604020202020204" pitchFamily="34" charset="0"/>
                          <a:cs typeface="Arial" panose="020B0604020202020204" pitchFamily="34" charset="0"/>
                        </a:rPr>
                        <a:t>Returns the maximum value of expr. MAX() may take a string argument; in such cases, it returns the maximum string value. The DISTINCT keyword can be used to find the maximum of the distinct values of expr.</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080"/>
                          </a:solidFill>
                          <a:latin typeface="Liberation Mono"/>
                          <a:ea typeface="+mn-ea"/>
                          <a:cs typeface="Arial" panose="020B0604020202020204" pitchFamily="34" charset="0"/>
                        </a:rPr>
                        <a:t>MIN([DISTINCT] expr)</a:t>
                      </a:r>
                    </a:p>
                  </a:txBody>
                  <a:tcPr anchor="ctr"/>
                </a:tc>
                <a:tc>
                  <a:txBody>
                    <a:bodyPr/>
                    <a:lstStyle/>
                    <a:p>
                      <a:r>
                        <a:rPr lang="en-IN" sz="1600" dirty="0">
                          <a:latin typeface="Arial" panose="020B0604020202020204" pitchFamily="34" charset="0"/>
                          <a:cs typeface="Arial" panose="020B0604020202020204" pitchFamily="34" charset="0"/>
                        </a:rPr>
                        <a:t>Returns the minimum value of expr. MIN() may take a string argument; in such cases, it returns the minimum string value. The DISTINCT keyword can be used to find the minimum of the distinct values of expr.</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080"/>
                          </a:solidFill>
                          <a:latin typeface="Liberation Mono"/>
                          <a:ea typeface="+mn-ea"/>
                          <a:cs typeface="Arial" panose="020B0604020202020204" pitchFamily="34" charset="0"/>
                        </a:rPr>
                        <a:t>SUM([DISTINCT] expr)</a:t>
                      </a:r>
                    </a:p>
                  </a:txBody>
                  <a:tcPr anchor="ctr"/>
                </a:tc>
                <a:tc>
                  <a:txBody>
                    <a:bodyPr/>
                    <a:lstStyle/>
                    <a:p>
                      <a:r>
                        <a:rPr lang="en-IN" sz="1600" dirty="0">
                          <a:latin typeface="Arial" panose="020B0604020202020204" pitchFamily="34" charset="0"/>
                          <a:cs typeface="Arial" panose="020B0604020202020204" pitchFamily="34" charset="0"/>
                        </a:rPr>
                        <a:t>Returns the sum of expr. If the return set has no rows, SUM() returns NULL. The DISTINCT keyword can be used to sum only the distinct values of expr.</a:t>
                      </a:r>
                    </a:p>
                  </a:txBody>
                  <a:tcPr anchor="ctr"/>
                </a:tc>
                <a:extLst>
                  <a:ext uri="{0D108BD9-81ED-4DB2-BD59-A6C34878D82A}">
                    <a16:rowId xmlns:a16="http://schemas.microsoft.com/office/drawing/2014/main" xmlns="" val="10003"/>
                  </a:ext>
                </a:extLst>
              </a:tr>
            </a:tbl>
          </a:graphicData>
        </a:graphic>
      </p:graphicFrame>
      <p:sp>
        <p:nvSpPr>
          <p:cNvPr id="8" name="Rectangle 7"/>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7" name="Rectangle 6"/>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3605536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a:solidFill>
            <a:schemeClr val="bg2">
              <a:lumMod val="10000"/>
            </a:schemeClr>
          </a:solidFill>
        </p:spPr>
        <p:txBody>
          <a:bodyPr wrap="square">
            <a:spAutoFit/>
          </a:bodyPr>
          <a:lstStyle/>
          <a:p>
            <a:pPr algn="r"/>
            <a:r>
              <a:rPr lang="en-US" sz="3200" b="1" i="1" dirty="0">
                <a:solidFill>
                  <a:srgbClr val="FF9900"/>
                </a:solidFill>
                <a:latin typeface="Arial" pitchFamily="34" charset="0"/>
                <a:cs typeface="Arial" pitchFamily="34" charset="0"/>
              </a:rPr>
              <a:t>MIN and MAX Aggregate (GROUP BY) Function </a:t>
            </a:r>
            <a:endParaRPr lang="en-IN" sz="3200" b="1" i="1" dirty="0">
              <a:solidFill>
                <a:srgbClr val="FF9900"/>
              </a:solidFill>
              <a:latin typeface="Arial" pitchFamily="34" charset="0"/>
              <a:cs typeface="Arial" pitchFamily="34" charset="0"/>
            </a:endParaRPr>
          </a:p>
        </p:txBody>
      </p:sp>
      <p:sp>
        <p:nvSpPr>
          <p:cNvPr id="10" name="Rectangle 9"/>
          <p:cNvSpPr/>
          <p:nvPr/>
        </p:nvSpPr>
        <p:spPr>
          <a:xfrm>
            <a:off x="152400" y="1143000"/>
            <a:ext cx="8839200" cy="5139869"/>
          </a:xfrm>
          <a:prstGeom prst="rect">
            <a:avLst/>
          </a:prstGeom>
          <a:solidFill>
            <a:srgbClr val="2E2E36"/>
          </a:solidFill>
        </p:spPr>
        <p:txBody>
          <a:bodyPr wrap="square">
            <a:spAutoFit/>
          </a:bodyPr>
          <a:lstStyle/>
          <a:p>
            <a:r>
              <a:rPr lang="en-IN" sz="2000" b="1" dirty="0">
                <a:solidFill>
                  <a:srgbClr val="FADF8A"/>
                </a:solidFill>
                <a:latin typeface="Arial" panose="020B0604020202020204" pitchFamily="34" charset="0"/>
                <a:cs typeface="Arial" panose="020B0604020202020204" pitchFamily="34" charset="0"/>
              </a:rPr>
              <a:t>MAX()</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MAX()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may take a string argument; in such cases, it returns the maximum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MAX() compares ENUM and SET columns by their string value rather than by the string's relative position in the set. </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solidFill>
                <a:srgbClr val="FADF8A"/>
              </a:solidFill>
              <a:latin typeface="Arial" panose="020B0604020202020204" pitchFamily="34" charset="0"/>
              <a:cs typeface="Arial" panose="020B0604020202020204" pitchFamily="34" charset="0"/>
            </a:endParaRPr>
          </a:p>
          <a:p>
            <a:r>
              <a:rPr lang="en-IN" sz="2000" b="1" dirty="0">
                <a:solidFill>
                  <a:srgbClr val="FADF8A"/>
                </a:solidFill>
                <a:latin typeface="Arial" panose="020B0604020202020204" pitchFamily="34" charset="0"/>
                <a:cs typeface="Arial" panose="020B0604020202020204" pitchFamily="34" charset="0"/>
              </a:rPr>
              <a:t>MIN()</a:t>
            </a: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If there are no matching rows, MIN() returns NULL.</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may take a string argument; in such cases, it returns the minimum string value.</a:t>
            </a:r>
          </a:p>
          <a:p>
            <a:pPr marL="285750" indent="-285750">
              <a:buFont typeface="Arial" panose="020B0604020202020204" pitchFamily="34" charset="0"/>
              <a:buChar char="•"/>
            </a:pPr>
            <a:endParaRPr lang="en-IN" dirty="0">
              <a:solidFill>
                <a:srgbClr val="FADF8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ADF8A"/>
                </a:solidFill>
                <a:latin typeface="Arial" panose="020B0604020202020204" pitchFamily="34" charset="0"/>
                <a:cs typeface="Arial" panose="020B0604020202020204" pitchFamily="34" charset="0"/>
              </a:rPr>
              <a:t>MIN() compares ENUM and SET columns by their string value rather than by the string's relative position in the set.</a:t>
            </a:r>
          </a:p>
        </p:txBody>
      </p:sp>
      <p:sp>
        <p:nvSpPr>
          <p:cNvPr id="6" name="Rectangle 5"/>
          <p:cNvSpPr/>
          <p:nvPr/>
        </p:nvSpPr>
        <p:spPr>
          <a:xfrm>
            <a:off x="0" y="500036"/>
            <a:ext cx="7391400" cy="584775"/>
          </a:xfrm>
          <a:prstGeom prst="rect">
            <a:avLst/>
          </a:prstGeom>
        </p:spPr>
        <p:txBody>
          <a:bodyPr wrap="square">
            <a:spAutoFit/>
          </a:bodyPr>
          <a:lstStyle/>
          <a:p>
            <a:r>
              <a:rPr lang="en-IN" sz="1600" i="1" dirty="0">
                <a:solidFill>
                  <a:srgbClr val="FFFF00"/>
                </a:solidFill>
                <a:latin typeface="Arial" panose="020B0604020202020204" pitchFamily="34" charset="0"/>
                <a:cs typeface="Arial" panose="020B0604020202020204" pitchFamily="34" charset="0"/>
              </a:rPr>
              <a:t>Blank space between aggregate functions like (SUM, MIN, MAX, COUNT) are not allowed. Eg. SELECT SUM (sal) from EMP;</a:t>
            </a:r>
          </a:p>
        </p:txBody>
      </p:sp>
    </p:spTree>
    <p:extLst>
      <p:ext uri="{BB962C8B-B14F-4D97-AF65-F5344CB8AC3E}">
        <p14:creationId xmlns:p14="http://schemas.microsoft.com/office/powerpoint/2010/main" val="29381583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1053564"/>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graphicFrame>
        <p:nvGraphicFramePr>
          <p:cNvPr id="6" name="Table 5"/>
          <p:cNvGraphicFramePr>
            <a:graphicFrameLocks noGrp="1"/>
          </p:cNvGraphicFramePr>
          <p:nvPr>
            <p:extLst>
              <p:ext uri="{D42A27DB-BD31-4B8C-83A1-F6EECF244321}">
                <p14:modId xmlns:p14="http://schemas.microsoft.com/office/powerpoint/2010/main" val="2518513343"/>
              </p:ext>
            </p:extLst>
          </p:nvPr>
        </p:nvGraphicFramePr>
        <p:xfrm>
          <a:off x="152400" y="2722880"/>
          <a:ext cx="8839200" cy="3144520"/>
        </p:xfrm>
        <a:graphic>
          <a:graphicData uri="http://schemas.openxmlformats.org/drawingml/2006/table">
            <a:tbl>
              <a:tblPr firstRow="1" bandRow="1">
                <a:tableStyleId>{7E9639D4-E3E2-4D34-9284-5A2195B3D0D7}</a:tableStyleId>
              </a:tblPr>
              <a:tblGrid>
                <a:gridCol w="3352800">
                  <a:extLst>
                    <a:ext uri="{9D8B030D-6E8A-4147-A177-3AD203B41FA5}">
                      <a16:colId xmlns:a16="http://schemas.microsoft.com/office/drawing/2014/main" xmlns="" val="20000"/>
                    </a:ext>
                  </a:extLst>
                </a:gridCol>
                <a:gridCol w="54864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Aggregate (GROUP BY) Function</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080"/>
                          </a:solidFill>
                          <a:latin typeface="Liberation Mono"/>
                          <a:ea typeface="+mn-ea"/>
                          <a:cs typeface="Arial" panose="020B0604020202020204" pitchFamily="34" charset="0"/>
                        </a:rPr>
                        <a:t>GROUP_CONCAT([DISTINCT] expr [,expr ...]</a:t>
                      </a:r>
                    </a:p>
                    <a:p>
                      <a:r>
                        <a:rPr kumimoji="0" lang="en-IN" sz="1800" kern="1200" dirty="0">
                          <a:solidFill>
                            <a:srgbClr val="008080"/>
                          </a:solidFill>
                          <a:latin typeface="Liberation Mono"/>
                          <a:ea typeface="+mn-ea"/>
                          <a:cs typeface="Arial" panose="020B0604020202020204" pitchFamily="34" charset="0"/>
                        </a:rPr>
                        <a:t>[ORDER BY {col_name | expr}</a:t>
                      </a:r>
                    </a:p>
                    <a:p>
                      <a:r>
                        <a:rPr kumimoji="0" lang="en-IN" sz="1800" kern="1200" dirty="0">
                          <a:solidFill>
                            <a:srgbClr val="008080"/>
                          </a:solidFill>
                          <a:latin typeface="Liberation Mono"/>
                          <a:ea typeface="+mn-ea"/>
                          <a:cs typeface="Arial" panose="020B0604020202020204" pitchFamily="34" charset="0"/>
                        </a:rPr>
                        <a:t>[ASC | DESC] [,col_name ...]]</a:t>
                      </a:r>
                    </a:p>
                    <a:p>
                      <a:r>
                        <a:rPr kumimoji="0" lang="en-IN" sz="1800" kern="1200" dirty="0">
                          <a:solidFill>
                            <a:srgbClr val="008080"/>
                          </a:solidFill>
                          <a:latin typeface="Liberation Mono"/>
                          <a:ea typeface="+mn-ea"/>
                          <a:cs typeface="Arial" panose="020B0604020202020204" pitchFamily="34" charset="0"/>
                        </a:rPr>
                        <a:t>[SEPARATOR str_val])</a:t>
                      </a:r>
                    </a:p>
                  </a:txBody>
                  <a:tcPr anchor="ctr"/>
                </a:tc>
                <a:tc>
                  <a:txBody>
                    <a:bodyPr/>
                    <a:lstStyle/>
                    <a:p>
                      <a:r>
                        <a:rPr lang="en-IN" sz="1600" dirty="0">
                          <a:latin typeface="Arial" panose="020B0604020202020204" pitchFamily="34" charset="0"/>
                          <a:cs typeface="Arial" panose="020B0604020202020204" pitchFamily="34" charset="0"/>
                        </a:rPr>
                        <a:t>This function returns a string result with the concatenated non-NULL values from a group. It returns NULL if there are no non-NULL values.</a:t>
                      </a:r>
                    </a:p>
                    <a:p>
                      <a:endParaRPr lang="en-IN"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r>
                        <a:rPr lang="en-IN" sz="1600" b="1" dirty="0">
                          <a:solidFill>
                            <a:schemeClr val="tx1"/>
                          </a:solidFill>
                          <a:latin typeface="Arial" panose="020B0604020202020204" pitchFamily="34" charset="0"/>
                          <a:cs typeface="Arial" panose="020B0604020202020204" pitchFamily="34" charset="0"/>
                        </a:rPr>
                        <a:t>SELECT job, group_concat(deptno order by deptno) from EMP group by job;</a:t>
                      </a:r>
                    </a:p>
                    <a:p>
                      <a:endParaRPr lang="en-IN" sz="1600" b="1" dirty="0">
                        <a:solidFill>
                          <a:schemeClr val="tx1"/>
                        </a:solidFill>
                        <a:latin typeface="Arial" panose="020B0604020202020204" pitchFamily="34" charset="0"/>
                        <a:cs typeface="Arial" panose="020B0604020202020204" pitchFamily="34" charset="0"/>
                      </a:endParaRPr>
                    </a:p>
                    <a:p>
                      <a:r>
                        <a:rPr lang="en-IN" sz="1600" b="1" dirty="0">
                          <a:solidFill>
                            <a:schemeClr val="tx1"/>
                          </a:solidFill>
                          <a:latin typeface="Arial" panose="020B0604020202020204" pitchFamily="34" charset="0"/>
                          <a:cs typeface="Arial" panose="020B0604020202020204" pitchFamily="34" charset="0"/>
                        </a:rPr>
                        <a:t>SELECT job, group_concat(sal order by sal separator ' ! ') from EMP group by job;</a:t>
                      </a:r>
                    </a:p>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bl>
          </a:graphicData>
        </a:graphic>
      </p:graphicFrame>
      <p:sp>
        <p:nvSpPr>
          <p:cNvPr id="7" name="Rectangle 6"/>
          <p:cNvSpPr/>
          <p:nvPr/>
        </p:nvSpPr>
        <p:spPr>
          <a:xfrm>
            <a:off x="76200" y="161092"/>
            <a:ext cx="4648200" cy="707886"/>
          </a:xfrm>
          <a:prstGeom prst="rect">
            <a:avLst/>
          </a:prstGeom>
          <a:solidFill>
            <a:srgbClr val="EDE701"/>
          </a:solidFill>
        </p:spPr>
        <p:txBody>
          <a:bodyPr wrap="square">
            <a:spAutoFit/>
          </a:bodyPr>
          <a:lstStyle/>
          <a:p>
            <a:r>
              <a:rPr lang="en-IN" sz="2000" dirty="0">
                <a:latin typeface="Arial" panose="020B0604020202020204" pitchFamily="34" charset="0"/>
                <a:cs typeface="Arial" panose="020B0604020202020204" pitchFamily="34" charset="0"/>
              </a:rPr>
              <a:t>This function's will produce a single value for an entire group or a table.</a:t>
            </a:r>
          </a:p>
        </p:txBody>
      </p:sp>
      <p:sp>
        <p:nvSpPr>
          <p:cNvPr id="9" name="Rectangle 8"/>
          <p:cNvSpPr/>
          <p:nvPr/>
        </p:nvSpPr>
        <p:spPr>
          <a:xfrm>
            <a:off x="152400" y="1667470"/>
            <a:ext cx="8839200" cy="923330"/>
          </a:xfrm>
          <a:prstGeom prst="rect">
            <a:avLst/>
          </a:prstGeom>
        </p:spPr>
        <p:txBody>
          <a:bodyPr wrap="square">
            <a:spAutoFit/>
          </a:bodyPr>
          <a:lstStyle/>
          <a:p>
            <a:pPr>
              <a:lnSpc>
                <a:spcPct val="150000"/>
              </a:lnSpc>
            </a:pPr>
            <a:r>
              <a:rPr lang="en-US" dirty="0">
                <a:solidFill>
                  <a:srgbClr val="0077AA"/>
                </a:solidFill>
                <a:latin typeface="Liberation Mono"/>
              </a:rPr>
              <a:t>SELECT G</a:t>
            </a:r>
            <a:r>
              <a:rPr lang="en-US" sz="2400" baseline="-25000" dirty="0">
                <a:solidFill>
                  <a:srgbClr val="0077AA"/>
                </a:solidFill>
                <a:latin typeface="Liberation Mono"/>
              </a:rPr>
              <a:t>1</a:t>
            </a:r>
            <a:r>
              <a:rPr lang="en-US" dirty="0">
                <a:solidFill>
                  <a:srgbClr val="0077AA"/>
                </a:solidFill>
                <a:latin typeface="Liberation Mono"/>
              </a:rPr>
              <a:t>,G</a:t>
            </a:r>
            <a:r>
              <a:rPr lang="en-US" sz="2400" baseline="-25000" dirty="0">
                <a:solidFill>
                  <a:srgbClr val="0077AA"/>
                </a:solidFill>
                <a:latin typeface="Liberation Mono"/>
              </a:rPr>
              <a:t>2</a:t>
            </a:r>
            <a:r>
              <a:rPr lang="en-US" dirty="0">
                <a:solidFill>
                  <a:srgbClr val="0077AA"/>
                </a:solidFill>
                <a:latin typeface="Liberation Mono"/>
              </a:rPr>
              <a:t>,...,G</a:t>
            </a:r>
            <a:r>
              <a:rPr lang="en-US" sz="2400" baseline="-25000" dirty="0">
                <a:solidFill>
                  <a:srgbClr val="0077AA"/>
                </a:solidFill>
                <a:latin typeface="Liberation Mono"/>
              </a:rPr>
              <a:t>n,</a:t>
            </a:r>
            <a:r>
              <a:rPr lang="en-US" dirty="0">
                <a:solidFill>
                  <a:srgbClr val="0077AA"/>
                </a:solidFill>
                <a:latin typeface="Liberation Mono"/>
              </a:rPr>
              <a:t>F</a:t>
            </a:r>
            <a:r>
              <a:rPr lang="en-US" sz="2400" baseline="-25000" dirty="0">
                <a:solidFill>
                  <a:srgbClr val="0077AA"/>
                </a:solidFill>
                <a:latin typeface="Liberation Mono"/>
              </a:rPr>
              <a:t>1</a:t>
            </a:r>
            <a:r>
              <a:rPr lang="en-US" dirty="0">
                <a:solidFill>
                  <a:srgbClr val="0077AA"/>
                </a:solidFill>
                <a:latin typeface="Liberation Mono"/>
              </a:rPr>
              <a:t>(A1),F</a:t>
            </a:r>
            <a:r>
              <a:rPr lang="en-US" sz="2400" baseline="-25000" dirty="0">
                <a:solidFill>
                  <a:srgbClr val="0077AA"/>
                </a:solidFill>
                <a:latin typeface="Liberation Mono"/>
              </a:rPr>
              <a:t>2</a:t>
            </a:r>
            <a:r>
              <a:rPr lang="en-US" dirty="0">
                <a:solidFill>
                  <a:srgbClr val="0077AA"/>
                </a:solidFill>
                <a:latin typeface="Liberation Mono"/>
              </a:rPr>
              <a:t>(A2),...F</a:t>
            </a:r>
            <a:r>
              <a:rPr lang="en-US" sz="2400" baseline="-25000" dirty="0">
                <a:solidFill>
                  <a:srgbClr val="0077AA"/>
                </a:solidFill>
                <a:latin typeface="Liberation Mono"/>
              </a:rPr>
              <a:t>m</a:t>
            </a:r>
            <a:r>
              <a:rPr lang="en-US" dirty="0">
                <a:solidFill>
                  <a:srgbClr val="0077AA"/>
                </a:solidFill>
                <a:latin typeface="Liberation Mono"/>
              </a:rPr>
              <a:t>(Am)  from &lt;table_references&gt;</a:t>
            </a:r>
          </a:p>
          <a:p>
            <a:pPr>
              <a:lnSpc>
                <a:spcPct val="150000"/>
              </a:lnSpc>
            </a:pPr>
            <a:r>
              <a:rPr lang="en-US" dirty="0">
                <a:solidFill>
                  <a:srgbClr val="0077AA"/>
                </a:solidFill>
                <a:latin typeface="Liberation Mono"/>
              </a:rPr>
              <a:t>    [GROUP BY {col_name | expr | position} [ASC | DESC], ... [WITH ROLLUP]]</a:t>
            </a:r>
          </a:p>
        </p:txBody>
      </p:sp>
    </p:spTree>
    <p:extLst>
      <p:ext uri="{BB962C8B-B14F-4D97-AF65-F5344CB8AC3E}">
        <p14:creationId xmlns:p14="http://schemas.microsoft.com/office/powerpoint/2010/main" val="783479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normAutofit fontScale="90000"/>
          </a:bodyPr>
          <a:lstStyle/>
          <a:p>
            <a:pPr algn="ctr"/>
            <a:r>
              <a:rPr lang="en-US" dirty="0">
                <a:latin typeface="Arial" pitchFamily="34" charset="0"/>
                <a:cs typeface="Arial" pitchFamily="34" charset="0"/>
              </a:rPr>
              <a:t>There are 3 places where aggregate functions can appear in a query</a:t>
            </a:r>
          </a:p>
        </p:txBody>
      </p:sp>
      <p:sp>
        <p:nvSpPr>
          <p:cNvPr id="4" name="Rectangle 3"/>
          <p:cNvSpPr/>
          <p:nvPr/>
        </p:nvSpPr>
        <p:spPr>
          <a:xfrm>
            <a:off x="228600" y="1295400"/>
            <a:ext cx="8686800" cy="1477328"/>
          </a:xfrm>
          <a:prstGeom prst="rect">
            <a:avLst/>
          </a:prstGeom>
          <a:solidFill>
            <a:schemeClr val="tx1">
              <a:lumMod val="85000"/>
              <a:lumOff val="15000"/>
            </a:schemeClr>
          </a:solidFill>
        </p:spPr>
        <p:txBody>
          <a:bodyPr wrap="square">
            <a:spAutoFit/>
          </a:bodyPr>
          <a:lstStyle/>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SELECT-LIST</a:t>
            </a:r>
            <a:r>
              <a:rPr lang="en-US" sz="2000" dirty="0">
                <a:solidFill>
                  <a:srgbClr val="00FF99"/>
                </a:solidFill>
                <a:latin typeface="Arial" pitchFamily="34" charset="0"/>
                <a:ea typeface="+mj-ea"/>
                <a:cs typeface="Arial" pitchFamily="34" charset="0"/>
              </a:rPr>
              <a:t> </a:t>
            </a:r>
            <a:r>
              <a:rPr lang="en-US" sz="2000" dirty="0">
                <a:solidFill>
                  <a:schemeClr val="bg1"/>
                </a:solidFill>
                <a:latin typeface="Arial" pitchFamily="34" charset="0"/>
                <a:ea typeface="+mj-ea"/>
                <a:cs typeface="Arial" pitchFamily="34" charset="0"/>
              </a:rPr>
              <a:t>(the items before the FROM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in the </a:t>
            </a:r>
            <a:r>
              <a:rPr lang="en-US" sz="2000" b="1" dirty="0">
                <a:solidFill>
                  <a:srgbClr val="00FF99"/>
                </a:solidFill>
                <a:latin typeface="Arial" pitchFamily="34" charset="0"/>
                <a:ea typeface="+mj-ea"/>
                <a:cs typeface="Arial" pitchFamily="34" charset="0"/>
              </a:rPr>
              <a:t>ORDER BY</a:t>
            </a:r>
            <a:r>
              <a:rPr lang="en-US" sz="2000" dirty="0">
                <a:solidFill>
                  <a:schemeClr val="bg1"/>
                </a:solidFill>
                <a:latin typeface="Arial" pitchFamily="34" charset="0"/>
                <a:ea typeface="+mj-ea"/>
                <a:cs typeface="Arial" pitchFamily="34" charset="0"/>
              </a:rPr>
              <a:t> clause.</a:t>
            </a:r>
          </a:p>
          <a:p>
            <a:pPr>
              <a:lnSpc>
                <a:spcPct val="150000"/>
              </a:lnSpc>
              <a:buFont typeface="Arial" pitchFamily="34" charset="0"/>
              <a:buChar char="•"/>
            </a:pPr>
            <a:r>
              <a:rPr lang="en-US" sz="2000" dirty="0">
                <a:solidFill>
                  <a:schemeClr val="bg1"/>
                </a:solidFill>
                <a:latin typeface="Arial" pitchFamily="34" charset="0"/>
                <a:ea typeface="+mj-ea"/>
                <a:cs typeface="Arial" pitchFamily="34" charset="0"/>
              </a:rPr>
              <a:t>  and in the </a:t>
            </a:r>
            <a:r>
              <a:rPr lang="en-US" sz="2000" b="1" dirty="0">
                <a:solidFill>
                  <a:srgbClr val="00FF99"/>
                </a:solidFill>
                <a:latin typeface="Arial" pitchFamily="34" charset="0"/>
                <a:ea typeface="+mj-ea"/>
                <a:cs typeface="Arial" pitchFamily="34" charset="0"/>
              </a:rPr>
              <a:t>HAVING</a:t>
            </a:r>
            <a:r>
              <a:rPr lang="en-US" sz="2000" dirty="0">
                <a:solidFill>
                  <a:schemeClr val="bg1"/>
                </a:solidFill>
                <a:latin typeface="Arial" pitchFamily="34" charset="0"/>
                <a:ea typeface="+mj-ea"/>
                <a:cs typeface="Arial" pitchFamily="34" charset="0"/>
              </a:rPr>
              <a:t> clause.</a:t>
            </a:r>
          </a:p>
        </p:txBody>
      </p:sp>
      <p:sp>
        <p:nvSpPr>
          <p:cNvPr id="3" name="Rectangle 2"/>
          <p:cNvSpPr/>
          <p:nvPr/>
        </p:nvSpPr>
        <p:spPr>
          <a:xfrm>
            <a:off x="228600" y="5156537"/>
            <a:ext cx="8686800" cy="1015663"/>
          </a:xfrm>
          <a:prstGeom prst="rect">
            <a:avLst/>
          </a:prstGeom>
          <a:solidFill>
            <a:schemeClr val="accent6">
              <a:lumMod val="20000"/>
              <a:lumOff val="80000"/>
            </a:schemeClr>
          </a:solidFill>
        </p:spPr>
        <p:txBody>
          <a:bodyPr wrap="square">
            <a:spAutoFit/>
          </a:bodyPr>
          <a:lstStyle/>
          <a:p>
            <a:r>
              <a:rPr lang="en-IN" sz="2000" dirty="0">
                <a:solidFill>
                  <a:srgbClr val="242729"/>
                </a:solidFill>
                <a:latin typeface="Segoe UI Light" panose="020B0502040204020203" pitchFamily="34" charset="0"/>
                <a:cs typeface="Segoe UI Light" panose="020B0502040204020203" pitchFamily="34" charset="0"/>
              </a:rPr>
              <a:t>"An aggregate may </a:t>
            </a:r>
            <a:r>
              <a:rPr lang="en-IN" sz="2000" b="1" i="1" dirty="0">
                <a:solidFill>
                  <a:srgbClr val="C00000"/>
                </a:solidFill>
                <a:latin typeface="Segoe UI Light" panose="020B0502040204020203" pitchFamily="34" charset="0"/>
                <a:cs typeface="Segoe UI Light" panose="020B0502040204020203" pitchFamily="34" charset="0"/>
              </a:rPr>
              <a:t>not</a:t>
            </a:r>
            <a:r>
              <a:rPr lang="en-IN" sz="2000" dirty="0">
                <a:solidFill>
                  <a:srgbClr val="242729"/>
                </a:solidFill>
                <a:latin typeface="Segoe UI Light" panose="020B0502040204020203" pitchFamily="34" charset="0"/>
                <a:cs typeface="Segoe UI Light" panose="020B0502040204020203" pitchFamily="34" charset="0"/>
              </a:rPr>
              <a:t> appear in the </a:t>
            </a:r>
            <a:r>
              <a:rPr lang="en-IN" sz="2000" b="1" i="1" dirty="0">
                <a:solidFill>
                  <a:srgbClr val="C00000"/>
                </a:solidFill>
                <a:latin typeface="Segoe UI Light" panose="020B0502040204020203" pitchFamily="34" charset="0"/>
                <a:cs typeface="Segoe UI Light" panose="020B0502040204020203" pitchFamily="34" charset="0"/>
              </a:rPr>
              <a:t>WHERE clause</a:t>
            </a:r>
            <a:r>
              <a:rPr lang="en-IN" sz="2000" dirty="0">
                <a:solidFill>
                  <a:srgbClr val="242729"/>
                </a:solidFill>
                <a:latin typeface="Segoe UI Light" panose="020B0502040204020203" pitchFamily="34" charset="0"/>
                <a:cs typeface="Segoe UI Light" panose="020B0502040204020203" pitchFamily="34" charset="0"/>
              </a:rPr>
              <a:t> unless it is in a subquery contained in a HAVING clause or a select list, and the column being aggregated is an outer reference"</a:t>
            </a:r>
            <a:endParaRPr lang="en-IN" sz="2000" dirty="0">
              <a:latin typeface="Segoe UI Light" panose="020B0502040204020203" pitchFamily="34" charset="0"/>
              <a:cs typeface="Segoe UI Light" panose="020B0502040204020203" pitchFamily="34" charset="0"/>
            </a:endParaRPr>
          </a:p>
        </p:txBody>
      </p:sp>
      <p:grpSp>
        <p:nvGrpSpPr>
          <p:cNvPr id="8" name="Group 7"/>
          <p:cNvGrpSpPr/>
          <p:nvPr/>
        </p:nvGrpSpPr>
        <p:grpSpPr>
          <a:xfrm>
            <a:off x="228600" y="3173681"/>
            <a:ext cx="8686800" cy="1322119"/>
            <a:chOff x="208808" y="3402281"/>
            <a:chExt cx="7434262" cy="1626919"/>
          </a:xfrm>
        </p:grpSpPr>
        <p:pic>
          <p:nvPicPr>
            <p:cNvPr id="6" name="Picture 5"/>
            <p:cNvPicPr>
              <a:picLocks noChangeAspect="1"/>
            </p:cNvPicPr>
            <p:nvPr/>
          </p:nvPicPr>
          <p:blipFill>
            <a:blip r:embed="rId2"/>
            <a:stretch>
              <a:fillRect/>
            </a:stretch>
          </p:blipFill>
          <p:spPr>
            <a:xfrm>
              <a:off x="228600" y="3402281"/>
              <a:ext cx="4572000" cy="733567"/>
            </a:xfrm>
            <a:prstGeom prst="rect">
              <a:avLst/>
            </a:prstGeom>
          </p:spPr>
        </p:pic>
        <p:pic>
          <p:nvPicPr>
            <p:cNvPr id="7" name="Picture 6"/>
            <p:cNvPicPr>
              <a:picLocks noChangeAspect="1"/>
            </p:cNvPicPr>
            <p:nvPr/>
          </p:nvPicPr>
          <p:blipFill>
            <a:blip r:embed="rId3"/>
            <a:stretch>
              <a:fillRect/>
            </a:stretch>
          </p:blipFill>
          <p:spPr>
            <a:xfrm>
              <a:off x="208808" y="4326592"/>
              <a:ext cx="7434262" cy="702608"/>
            </a:xfrm>
            <a:prstGeom prst="rect">
              <a:avLst/>
            </a:prstGeom>
          </p:spPr>
        </p:pic>
      </p:grpSp>
    </p:spTree>
    <p:extLst>
      <p:ext uri="{BB962C8B-B14F-4D97-AF65-F5344CB8AC3E}">
        <p14:creationId xmlns:p14="http://schemas.microsoft.com/office/powerpoint/2010/main" val="40849986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GROUP BY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231569" y="1219200"/>
            <a:ext cx="8686800" cy="2062103"/>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SAL </a:t>
            </a:r>
            <a:r>
              <a:rPr lang="en-US" dirty="0">
                <a:latin typeface="Arial" panose="020B0604020202020204" pitchFamily="34" charset="0"/>
                <a:ea typeface="Times New Roman" panose="02020603050405020304" pitchFamily="18" charset="0"/>
              </a:rPr>
              <a:t>+</a:t>
            </a:r>
            <a:r>
              <a:rPr lang="en-US" dirty="0">
                <a:solidFill>
                  <a:srgbClr val="000000"/>
                </a:solidFill>
                <a:latin typeface="Arial" panose="020B0604020202020204" pitchFamily="34" charset="0"/>
                <a:ea typeface="Times New Roman" panose="02020603050405020304" pitchFamily="18" charset="0"/>
              </a:rPr>
              <a:t> 1001</a:t>
            </a:r>
            <a:r>
              <a:rPr lang="en-IN"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US" dirty="0">
                <a:latin typeface="Arial" panose="020B0604020202020204" pitchFamily="34" charset="0"/>
                <a:ea typeface="Times New Roman" panose="02020603050405020304" pitchFamily="18" charset="0"/>
              </a:rPr>
              <a:t>JOB</a:t>
            </a:r>
            <a:r>
              <a:rPr lang="en-IN" dirty="0">
                <a:latin typeface="Arial" panose="020B0604020202020204" pitchFamily="34" charset="0"/>
                <a:ea typeface="Times New Roman" panose="02020603050405020304" pitchFamily="18" charset="0"/>
              </a:rPr>
              <a:t>;</a:t>
            </a: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a:t>
            </a:r>
            <a:r>
              <a:rPr lang="en-US" dirty="0">
                <a:latin typeface="Arial" panose="020B0604020202020204" pitchFamily="34" charset="0"/>
                <a:ea typeface="Times New Roman" panose="02020603050405020304" pitchFamily="18" charset="0"/>
              </a:rPr>
              <a:t>OB</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//error</a:t>
            </a:r>
            <a:endParaRPr lang="en-IN" dirty="0">
              <a:solidFill>
                <a:srgbClr val="92D050"/>
              </a:solidFill>
              <a:latin typeface="Arial" panose="020B0604020202020204" pitchFamily="34" charset="0"/>
              <a:ea typeface="Times New Roman" panose="02020603050405020304" pitchFamily="18" charset="0"/>
            </a:endParaRPr>
          </a:p>
          <a:p>
            <a:endParaRPr lang="en-IN" dirty="0">
              <a:solidFill>
                <a:srgbClr val="DD4A68"/>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JO</a:t>
            </a:r>
            <a:r>
              <a:rPr lang="en-US" dirty="0">
                <a:latin typeface="Arial" panose="020B0604020202020204" pitchFamily="34" charset="0"/>
                <a:ea typeface="Times New Roman" panose="02020603050405020304" pitchFamily="18" charset="0"/>
              </a:rPr>
              <a:t>B</a:t>
            </a:r>
            <a:r>
              <a:rPr lang="en-IN" dirty="0">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SAL</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ea typeface="Times New Roman" panose="02020603050405020304" pitchFamily="18" charset="0"/>
              </a:rPr>
              <a:t> SAL +</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1001</a:t>
            </a:r>
            <a:r>
              <a:rPr lang="en-IN" dirty="0">
                <a:latin typeface="Arial" panose="020B0604020202020204" pitchFamily="34" charset="0"/>
                <a:ea typeface="Times New Roman" panose="02020603050405020304" pitchFamily="18" charset="0"/>
              </a:rPr>
              <a:t>;</a:t>
            </a:r>
          </a:p>
          <a:p>
            <a:endParaRPr lang="en-US" dirty="0">
              <a:solidFill>
                <a:srgbClr val="0077AA"/>
              </a:solidFill>
              <a:latin typeface="Arial" panose="020B0604020202020204" pitchFamily="34" charset="0"/>
              <a:ea typeface="Times New Roman" panose="02020603050405020304" pitchFamily="18" charset="0"/>
            </a:endParaRPr>
          </a:p>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ENAM</a:t>
            </a:r>
            <a:r>
              <a:rPr lang="en-IN" dirty="0">
                <a:latin typeface="Arial" panose="020B0604020202020204" pitchFamily="34" charset="0"/>
                <a:ea typeface="Times New Roman" panose="02020603050405020304" pitchFamily="18" charset="0"/>
              </a:rPr>
              <a:t>E,</a:t>
            </a:r>
            <a:r>
              <a:rPr lang="en-IN" dirty="0">
                <a:solidFill>
                  <a:srgbClr val="DD4A68"/>
                </a:solidFill>
                <a:latin typeface="Arial" panose="020B0604020202020204" pitchFamily="34" charset="0"/>
                <a:ea typeface="Times New Roman" panose="02020603050405020304" pitchFamily="18" charset="0"/>
              </a:rPr>
              <a:t> LENGTH</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ENAME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US" dirty="0">
                <a:solidFill>
                  <a:srgbClr val="0077AA"/>
                </a:solidFill>
                <a:latin typeface="Arial" panose="020B0604020202020204" pitchFamily="34" charset="0"/>
                <a:ea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solidFill>
                  <a:srgbClr val="0077AA"/>
                </a:solidFill>
                <a:latin typeface="Arial" panose="020B0604020202020204" pitchFamily="34" charset="0"/>
                <a:ea typeface="Times New Roman" panose="02020603050405020304" pitchFamily="18" charset="0"/>
              </a:rPr>
              <a:t>GROUP</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BY </a:t>
            </a:r>
            <a:r>
              <a:rPr lang="en-IN" dirty="0">
                <a:latin typeface="Arial" panose="020B0604020202020204" pitchFamily="34" charset="0"/>
                <a:ea typeface="Times New Roman" panose="02020603050405020304" pitchFamily="18" charset="0"/>
              </a:rPr>
              <a:t>R1;</a:t>
            </a:r>
          </a:p>
        </p:txBody>
      </p:sp>
      <p:sp>
        <p:nvSpPr>
          <p:cNvPr id="10" name="Rectangle 9"/>
          <p:cNvSpPr/>
          <p:nvPr/>
        </p:nvSpPr>
        <p:spPr>
          <a:xfrm>
            <a:off x="210787" y="717454"/>
            <a:ext cx="1261884"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Examples:</a:t>
            </a:r>
            <a:endParaRPr lang="en-IN" dirty="0"/>
          </a:p>
        </p:txBody>
      </p:sp>
      <p:sp>
        <p:nvSpPr>
          <p:cNvPr id="3" name="Rectangle 2"/>
          <p:cNvSpPr/>
          <p:nvPr/>
        </p:nvSpPr>
        <p:spPr>
          <a:xfrm>
            <a:off x="76201" y="3915728"/>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1741024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a:solidFill>
                  <a:srgbClr val="DC525C"/>
                </a:solidFill>
                <a:latin typeface="Segoe UI Light" panose="020B0502040204020203" pitchFamily="34" charset="0"/>
                <a:cs typeface="Segoe UI Light" panose="020B0502040204020203" pitchFamily="34" charset="0"/>
              </a:rPr>
              <a:t>HAVING </a:t>
            </a: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Clause</a:t>
            </a:r>
          </a:p>
        </p:txBody>
      </p:sp>
      <p:sp>
        <p:nvSpPr>
          <p:cNvPr id="3" name="Rectangle 2"/>
          <p:cNvSpPr/>
          <p:nvPr/>
        </p:nvSpPr>
        <p:spPr>
          <a:xfrm>
            <a:off x="152400" y="228600"/>
            <a:ext cx="8839200" cy="1015663"/>
          </a:xfrm>
          <a:prstGeom prst="rect">
            <a:avLst/>
          </a:prstGeom>
          <a:solidFill>
            <a:srgbClr val="E8F97F"/>
          </a:solidFill>
        </p:spPr>
        <p:txBody>
          <a:bodyPr wrap="square">
            <a:spAutoFit/>
          </a:bodyPr>
          <a:lstStyle/>
          <a:p>
            <a:r>
              <a:rPr lang="en-IN" sz="2000" dirty="0">
                <a:latin typeface="Segoe UI Light" panose="020B0502040204020203" pitchFamily="34" charset="0"/>
                <a:cs typeface="Segoe UI Light" panose="020B0502040204020203" pitchFamily="34" charset="0"/>
              </a:rPr>
              <a:t>The HAVING clause is often used with the GROUP BY clause to filter groups based on a specified condition. If the GROUP BY clause is omitted, the </a:t>
            </a:r>
            <a:r>
              <a:rPr lang="en-IN" sz="2000" b="1" dirty="0">
                <a:latin typeface="Segoe UI Light" panose="020B0502040204020203" pitchFamily="34" charset="0"/>
                <a:cs typeface="Segoe UI Light" panose="020B0502040204020203" pitchFamily="34" charset="0"/>
              </a:rPr>
              <a:t>HAVING clause behaves like the WHERE clause.</a:t>
            </a:r>
          </a:p>
        </p:txBody>
      </p:sp>
      <p:sp>
        <p:nvSpPr>
          <p:cNvPr id="4" name="Rectangle 3"/>
          <p:cNvSpPr/>
          <p:nvPr/>
        </p:nvSpPr>
        <p:spPr>
          <a:xfrm>
            <a:off x="2895600" y="1371600"/>
            <a:ext cx="6248400" cy="830997"/>
          </a:xfrm>
          <a:prstGeom prst="rect">
            <a:avLst/>
          </a:prstGeom>
        </p:spPr>
        <p:txBody>
          <a:bodyPr wrap="square">
            <a:spAutoFit/>
          </a:bodyPr>
          <a:lstStyle/>
          <a:p>
            <a:r>
              <a:rPr lang="en-IN" sz="2400" dirty="0">
                <a:solidFill>
                  <a:srgbClr val="008080"/>
                </a:solidFill>
              </a:rPr>
              <a:t>The HAVING clause can refer to aggregate functions, which the WHERE clause cannot.</a:t>
            </a:r>
          </a:p>
        </p:txBody>
      </p:sp>
      <p:pic>
        <p:nvPicPr>
          <p:cNvPr id="7" name="Picture 6"/>
          <p:cNvPicPr>
            <a:picLocks noChangeAspect="1"/>
          </p:cNvPicPr>
          <p:nvPr/>
        </p:nvPicPr>
        <p:blipFill>
          <a:blip r:embed="rId2"/>
          <a:stretch>
            <a:fillRect/>
          </a:stretch>
        </p:blipFill>
        <p:spPr>
          <a:xfrm>
            <a:off x="381000" y="3272917"/>
            <a:ext cx="8382000" cy="685994"/>
          </a:xfrm>
          <a:prstGeom prst="rect">
            <a:avLst/>
          </a:prstGeom>
        </p:spPr>
      </p:pic>
    </p:spTree>
    <p:extLst>
      <p:ext uri="{BB962C8B-B14F-4D97-AF65-F5344CB8AC3E}">
        <p14:creationId xmlns:p14="http://schemas.microsoft.com/office/powerpoint/2010/main" val="35924807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HAVING</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2928372"/>
            <a:ext cx="8839200" cy="1477328"/>
          </a:xfrm>
          <a:prstGeom prst="rect">
            <a:avLst/>
          </a:prstGeom>
        </p:spPr>
        <p:txBody>
          <a:bodyPr wrap="square">
            <a:spAutoFit/>
          </a:bodyPr>
          <a:lstStyle/>
          <a:p>
            <a:pPr>
              <a:lnSpc>
                <a:spcPct val="150000"/>
              </a:lnSpc>
            </a:pPr>
            <a:r>
              <a:rPr lang="en-US" sz="2000" dirty="0">
                <a:solidFill>
                  <a:srgbClr val="0077AA"/>
                </a:solidFill>
                <a:latin typeface="Liberation Mono"/>
              </a:rPr>
              <a:t>SELECT column-list from &lt;table_references&gt;</a:t>
            </a:r>
          </a:p>
          <a:p>
            <a:pPr>
              <a:lnSpc>
                <a:spcPct val="150000"/>
              </a:lnSpc>
            </a:pPr>
            <a:r>
              <a:rPr lang="en-US" sz="2000" dirty="0">
                <a:solidFill>
                  <a:srgbClr val="0077AA"/>
                </a:solidFill>
                <a:latin typeface="Liberation Mono"/>
              </a:rPr>
              <a:t>[GROUP BY {col_name | expr | position} [ASC | DESC], ... [WITH ROLLUP]]</a:t>
            </a:r>
          </a:p>
          <a:p>
            <a:pPr>
              <a:lnSpc>
                <a:spcPct val="150000"/>
              </a:lnSpc>
            </a:pPr>
            <a:r>
              <a:rPr lang="en-US" sz="2000" dirty="0">
                <a:solidFill>
                  <a:srgbClr val="0077AA"/>
                </a:solidFill>
                <a:latin typeface="Liberation Mono"/>
              </a:rPr>
              <a:t>[HAVING where_condition]</a:t>
            </a:r>
          </a:p>
        </p:txBody>
      </p:sp>
      <p:sp>
        <p:nvSpPr>
          <p:cNvPr id="2" name="Rectangle 1"/>
          <p:cNvSpPr/>
          <p:nvPr/>
        </p:nvSpPr>
        <p:spPr>
          <a:xfrm>
            <a:off x="152400" y="703183"/>
            <a:ext cx="88392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GROUP BY clause. When using with the GROUP BY clause, we can apply a filter condition to the columns that appear in the GROUP BY clause.</a:t>
            </a:r>
            <a:endParaRPr lang="en-IN" b="1" dirty="0">
              <a:latin typeface="Arial" panose="020B0604020202020204" pitchFamily="34" charset="0"/>
              <a:cs typeface="Arial" panose="020B0604020202020204" pitchFamily="34" charset="0"/>
            </a:endParaRPr>
          </a:p>
        </p:txBody>
      </p:sp>
      <p:sp>
        <p:nvSpPr>
          <p:cNvPr id="3" name="Rectangle 2"/>
          <p:cNvSpPr/>
          <p:nvPr/>
        </p:nvSpPr>
        <p:spPr>
          <a:xfrm>
            <a:off x="152400" y="2099846"/>
            <a:ext cx="8839200" cy="646331"/>
          </a:xfrm>
          <a:prstGeom prst="rect">
            <a:avLst/>
          </a:prstGeom>
          <a:solidFill>
            <a:srgbClr val="F9DAFE"/>
          </a:solidFill>
        </p:spPr>
        <p:txBody>
          <a:bodyPr wrap="square">
            <a:spAutoFit/>
          </a:bodyPr>
          <a:lstStyle/>
          <a:p>
            <a:r>
              <a:rPr lang="en-US" dirty="0">
                <a:latin typeface="Arial" pitchFamily="34" charset="0"/>
                <a:ea typeface="+mj-ea"/>
                <a:cs typeface="Arial" pitchFamily="34" charset="0"/>
              </a:rPr>
              <a:t>If the </a:t>
            </a:r>
            <a:r>
              <a:rPr lang="en-US" i="1" dirty="0">
                <a:latin typeface="Arial" pitchFamily="34" charset="0"/>
                <a:ea typeface="+mj-ea"/>
                <a:cs typeface="Arial" pitchFamily="34" charset="0"/>
              </a:rPr>
              <a:t>GROUP</a:t>
            </a:r>
            <a:r>
              <a:rPr lang="en-US" dirty="0">
                <a:latin typeface="Arial" pitchFamily="34" charset="0"/>
                <a:ea typeface="+mj-ea"/>
                <a:cs typeface="Arial" pitchFamily="34" charset="0"/>
              </a:rPr>
              <a:t> </a:t>
            </a:r>
            <a:r>
              <a:rPr lang="en-US" i="1" dirty="0">
                <a:latin typeface="Arial" pitchFamily="34" charset="0"/>
                <a:ea typeface="+mj-ea"/>
                <a:cs typeface="Arial" pitchFamily="34" charset="0"/>
              </a:rPr>
              <a:t>BY</a:t>
            </a:r>
            <a:r>
              <a:rPr lang="en-US" dirty="0">
                <a:latin typeface="Arial" pitchFamily="34" charset="0"/>
                <a:ea typeface="+mj-ea"/>
                <a:cs typeface="Arial" pitchFamily="34" charset="0"/>
              </a:rPr>
              <a:t> clause is omitted, the </a:t>
            </a:r>
            <a:r>
              <a:rPr lang="en-US" i="1" dirty="0">
                <a:latin typeface="Arial" pitchFamily="34" charset="0"/>
                <a:ea typeface="+mj-ea"/>
                <a:cs typeface="Arial" pitchFamily="34" charset="0"/>
              </a:rPr>
              <a:t>HAVING</a:t>
            </a:r>
            <a:r>
              <a:rPr lang="en-US" dirty="0">
                <a:latin typeface="Arial" pitchFamily="34" charset="0"/>
                <a:ea typeface="+mj-ea"/>
                <a:cs typeface="Arial" pitchFamily="34" charset="0"/>
              </a:rPr>
              <a:t> clause behaves like the </a:t>
            </a:r>
            <a:r>
              <a:rPr lang="en-US" i="1" dirty="0">
                <a:latin typeface="Arial" pitchFamily="34" charset="0"/>
                <a:ea typeface="+mj-ea"/>
                <a:cs typeface="Arial" pitchFamily="34" charset="0"/>
              </a:rPr>
              <a:t>WHERE</a:t>
            </a:r>
            <a:r>
              <a:rPr lang="en-US" dirty="0">
                <a:latin typeface="Arial" pitchFamily="34" charset="0"/>
                <a:ea typeface="+mj-ea"/>
                <a:cs typeface="Arial" pitchFamily="34" charset="0"/>
              </a:rPr>
              <a:t> clause.</a:t>
            </a:r>
            <a:endParaRPr lang="en-IN" dirty="0">
              <a:latin typeface="Arial" pitchFamily="34" charset="0"/>
              <a:ea typeface="+mj-ea"/>
              <a:cs typeface="Arial" pitchFamily="34" charset="0"/>
            </a:endParaRPr>
          </a:p>
        </p:txBody>
      </p:sp>
    </p:spTree>
    <p:extLst>
      <p:ext uri="{BB962C8B-B14F-4D97-AF65-F5344CB8AC3E}">
        <p14:creationId xmlns:p14="http://schemas.microsoft.com/office/powerpoint/2010/main" val="1407343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337594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WHERE and HAVING clause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838200"/>
            <a:ext cx="8839200" cy="2585323"/>
          </a:xfrm>
          <a:prstGeom prst="rect">
            <a:avLst/>
          </a:prstGeom>
          <a:solidFill>
            <a:srgbClr val="F9DAFE"/>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can be used with - SELECT, UPDATE, and DELETE statements, where as HAVING clause can only be used with the SELECT statement.</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WHERE clause filters rows before aggregation (GROUPING), where as, HAVING clause filters groups, after the aggregations are performed.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(SUM , MIN, MAX, AVG and COUNT) cannot be used in the WHERE clause, unless it is in a sub query contained in a HAVING clause, whereas, aggregate functions can be used in HAVING clause.</a:t>
            </a:r>
          </a:p>
        </p:txBody>
      </p:sp>
    </p:spTree>
    <p:extLst>
      <p:ext uri="{BB962C8B-B14F-4D97-AF65-F5344CB8AC3E}">
        <p14:creationId xmlns:p14="http://schemas.microsoft.com/office/powerpoint/2010/main" val="42656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2080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18598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47665"/>
            <a:ext cx="8839200" cy="5324535"/>
          </a:xfrm>
          <a:prstGeom prst="rect">
            <a:avLst/>
          </a:prstGeom>
          <a:solidFill>
            <a:schemeClr val="bg2">
              <a:lumMod val="25000"/>
            </a:schemeClr>
          </a:solidFill>
        </p:spPr>
        <p:txBody>
          <a:bodyPr wrap="square">
            <a:spAutoFit/>
          </a:bodyPr>
          <a:lstStyle/>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 user variable name can contain other characters if you quote it as a string or identifier (for example,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 or @`my-</a:t>
            </a:r>
            <a:r>
              <a:rPr lang="en-IN" sz="2000" dirty="0" err="1">
                <a:solidFill>
                  <a:srgbClr val="00FF99"/>
                </a:solidFill>
                <a:latin typeface="Arial" panose="020B0604020202020204" pitchFamily="34" charset="0"/>
                <a:cs typeface="Arial" panose="020B0604020202020204" pitchFamily="34" charset="0"/>
              </a:rPr>
              <a:t>var</a:t>
            </a:r>
            <a:r>
              <a:rPr lang="en-IN" sz="2000" dirty="0">
                <a:solidFill>
                  <a:srgbClr val="00FF99"/>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endParaRPr lang="en-IN" sz="2000" dirty="0">
              <a:solidFill>
                <a:srgbClr val="00FF99"/>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FF99"/>
                </a:solidFill>
                <a:latin typeface="Arial" panose="020B0604020202020204" pitchFamily="34" charset="0"/>
                <a:cs typeface="Arial" panose="020B0604020202020204" pitchFamily="34" charset="0"/>
              </a:rPr>
              <a:t>If you refer to a variable that has not been initialized, it has a value of NULL and a type of string.</a:t>
            </a:r>
          </a:p>
        </p:txBody>
      </p:sp>
    </p:spTree>
    <p:extLst>
      <p:ext uri="{BB962C8B-B14F-4D97-AF65-F5344CB8AC3E}">
        <p14:creationId xmlns:p14="http://schemas.microsoft.com/office/powerpoint/2010/main" val="62842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4" name="Rectangle 3"/>
          <p:cNvSpPr/>
          <p:nvPr/>
        </p:nvSpPr>
        <p:spPr>
          <a:xfrm>
            <a:off x="152400" y="2032496"/>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For SET, either </a:t>
            </a:r>
            <a:r>
              <a:rPr lang="en-IN" sz="2000" b="1" dirty="0">
                <a:solidFill>
                  <a:srgbClr val="FF0000"/>
                </a:solidFill>
                <a:latin typeface="Arial" panose="020B0604020202020204" pitchFamily="34" charset="0"/>
                <a:cs typeface="Arial" panose="020B0604020202020204" pitchFamily="34" charset="0"/>
              </a:rPr>
              <a:t>= </a:t>
            </a:r>
            <a:r>
              <a:rPr lang="en-IN" sz="2000" b="1" dirty="0">
                <a:latin typeface="Arial" panose="020B0604020202020204" pitchFamily="34" charset="0"/>
                <a:cs typeface="Arial" panose="020B0604020202020204" pitchFamily="34" charset="0"/>
              </a:rPr>
              <a:t>or </a:t>
            </a:r>
            <a:r>
              <a:rPr lang="en-IN" sz="2000" b="1" dirty="0">
                <a:solidFill>
                  <a:srgbClr val="FF0000"/>
                </a:solidFill>
                <a:latin typeface="Arial" panose="020B0604020202020204" pitchFamily="34" charset="0"/>
                <a:cs typeface="Arial" panose="020B0604020202020204" pitchFamily="34" charset="0"/>
              </a:rPr>
              <a:t>:=</a:t>
            </a:r>
            <a:r>
              <a:rPr lang="en-IN" sz="2000" b="1" dirty="0">
                <a:latin typeface="Arial" panose="020B0604020202020204" pitchFamily="34" charset="0"/>
                <a:cs typeface="Arial" panose="020B0604020202020204" pitchFamily="34" charset="0"/>
              </a:rPr>
              <a:t> can be used as the assignment operator.</a:t>
            </a:r>
          </a:p>
        </p:txBody>
      </p:sp>
      <p:sp>
        <p:nvSpPr>
          <p:cNvPr id="7" name="Rectangle 6"/>
          <p:cNvSpPr/>
          <p:nvPr/>
        </p:nvSpPr>
        <p:spPr>
          <a:xfrm>
            <a:off x="152400" y="2565896"/>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also assign a value to a user variable in statements (SELECT, …) other than SET. In this case, the assignment operator must be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not =</a:t>
            </a:r>
            <a:r>
              <a:rPr lang="en-IN" dirty="0">
                <a:latin typeface="Arial" panose="020B0604020202020204" pitchFamily="34" charset="0"/>
                <a:cs typeface="Arial" panose="020B0604020202020204" pitchFamily="34" charset="0"/>
              </a:rPr>
              <a:t> because latter is treated as the comparison operator =.</a:t>
            </a:r>
          </a:p>
        </p:txBody>
      </p:sp>
      <p:sp>
        <p:nvSpPr>
          <p:cNvPr id="9" name="Rectangle 8"/>
          <p:cNvSpPr/>
          <p:nvPr/>
        </p:nvSpPr>
        <p:spPr>
          <a:xfrm>
            <a:off x="117764" y="1524000"/>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207819" y="3478570"/>
            <a:ext cx="8827324" cy="17030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'Saleel'</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1001</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@v2 </a:t>
            </a:r>
            <a:r>
              <a:rPr lang="en-IN" dirty="0">
                <a:solidFill>
                  <a:srgbClr val="A67F59"/>
                </a:solidFill>
                <a:latin typeface="Liberation Mono"/>
              </a:rPr>
              <a:t>=</a:t>
            </a:r>
            <a:r>
              <a:rPr lang="en-IN" dirty="0">
                <a:solidFill>
                  <a:srgbClr val="EE9900"/>
                </a:solidFill>
                <a:latin typeface="Liberation Mono"/>
              </a:rPr>
              <a:t> </a:t>
            </a:r>
            <a:r>
              <a:rPr lang="en-IN" dirty="0">
                <a:solidFill>
                  <a:srgbClr val="669900"/>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solidFill>
                  <a:srgbClr val="EE9900"/>
                </a:solidFill>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solidFill>
                  <a:srgbClr val="EE9900"/>
                </a:solidFill>
                <a:latin typeface="Liberation Mono"/>
              </a:rPr>
              <a:t>@v1 </a:t>
            </a:r>
            <a:r>
              <a:rPr lang="en-IN" dirty="0">
                <a:latin typeface="Liberation Mono"/>
              </a:rPr>
              <a:t>+</a:t>
            </a:r>
            <a:r>
              <a:rPr lang="en-IN" dirty="0">
                <a:solidFill>
                  <a:srgbClr val="EE9900"/>
                </a:solidFill>
                <a:latin typeface="Liberation Mono"/>
              </a:rPr>
              <a:t> @v2</a:t>
            </a:r>
            <a:r>
              <a:rPr lang="en-IN" dirty="0">
                <a:latin typeface="Liberation Mono"/>
              </a:rPr>
              <a:t>;</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EE9900"/>
                </a:solidFill>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@v2</a:t>
            </a:r>
            <a:r>
              <a:rPr lang="en-IN" dirty="0">
                <a:solidFill>
                  <a:srgbClr val="999999"/>
                </a:solidFill>
                <a:latin typeface="Liberation Mono"/>
              </a:rPr>
              <a:t>,</a:t>
            </a:r>
            <a:r>
              <a:rPr lang="en-IN" dirty="0">
                <a:solidFill>
                  <a:srgbClr val="000000"/>
                </a:solidFill>
                <a:latin typeface="Liberation Mono"/>
              </a:rPr>
              <a:t> </a:t>
            </a:r>
            <a:r>
              <a:rPr lang="en-IN" dirty="0">
                <a:solidFill>
                  <a:srgbClr val="EE9900"/>
                </a:solidFill>
                <a:latin typeface="Liberation Mono"/>
              </a:rPr>
              <a:t>@v3</a:t>
            </a:r>
            <a:r>
              <a:rPr lang="en-IN" dirty="0">
                <a:latin typeface="Liberation Mono"/>
              </a:rPr>
              <a:t>;</a:t>
            </a:r>
            <a:endParaRPr lang="en-IN" dirty="0"/>
          </a:p>
        </p:txBody>
      </p:sp>
      <p:pic>
        <p:nvPicPr>
          <p:cNvPr id="11" name="Picture 10"/>
          <p:cNvPicPr>
            <a:picLocks noChangeAspect="1"/>
          </p:cNvPicPr>
          <p:nvPr/>
        </p:nvPicPr>
        <p:blipFill>
          <a:blip r:embed="rId2"/>
          <a:stretch>
            <a:fillRect/>
          </a:stretch>
        </p:blipFill>
        <p:spPr>
          <a:xfrm>
            <a:off x="207819" y="5483265"/>
            <a:ext cx="6780271" cy="875871"/>
          </a:xfrm>
          <a:prstGeom prst="rect">
            <a:avLst/>
          </a:prstGeom>
        </p:spPr>
      </p:pic>
    </p:spTree>
    <p:extLst>
      <p:ext uri="{BB962C8B-B14F-4D97-AF65-F5344CB8AC3E}">
        <p14:creationId xmlns:p14="http://schemas.microsoft.com/office/powerpoint/2010/main" val="2120274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User-Defined Variables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88076" y="1530577"/>
            <a:ext cx="8873836"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3" name="Rectangle 2"/>
          <p:cNvSpPr/>
          <p:nvPr/>
        </p:nvSpPr>
        <p:spPr>
          <a:xfrm>
            <a:off x="88076" y="2200870"/>
            <a:ext cx="8827324" cy="923330"/>
          </a:xfrm>
          <a:prstGeom prst="rect">
            <a:avLst/>
          </a:prstGeom>
        </p:spPr>
        <p:txBody>
          <a:bodyPr wrap="square">
            <a:spAutoFit/>
          </a:bodyPr>
          <a:lstStyle/>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@v1 </a:t>
            </a:r>
            <a:r>
              <a:rPr lang="en-IN" dirty="0">
                <a:solidFill>
                  <a:srgbClr val="A67F59"/>
                </a:solidFill>
                <a:latin typeface="Liberation Mono"/>
              </a:rPr>
              <a:t>=</a:t>
            </a:r>
            <a:r>
              <a:rPr lang="en-IN" dirty="0">
                <a:solidFill>
                  <a:srgbClr val="669900"/>
                </a:solidFill>
                <a:latin typeface="Liberation Mono"/>
              </a:rPr>
              <a:t> 'ENAME'</a:t>
            </a:r>
            <a:r>
              <a:rPr lang="en-IN" dirty="0">
                <a:latin typeface="Liberation Mono"/>
              </a:rPr>
              <a:t>;	 </a:t>
            </a:r>
            <a:r>
              <a:rPr lang="en-IN" dirty="0">
                <a:solidFill>
                  <a:schemeClr val="accent3">
                    <a:lumMod val="50000"/>
                  </a:schemeClr>
                </a:solidFill>
                <a:latin typeface="Liberation Mono"/>
              </a:rPr>
              <a:t>// WHERE ENAME IS COLUMN NAME.</a:t>
            </a:r>
          </a:p>
          <a:p>
            <a:pPr>
              <a:lnSpc>
                <a:spcPct val="150000"/>
              </a:lnSpc>
            </a:pPr>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@v1</a:t>
            </a:r>
            <a:r>
              <a:rPr lang="en-IN" dirty="0">
                <a:solidFill>
                  <a:srgbClr val="000000"/>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p:txBody>
      </p:sp>
      <p:sp>
        <p:nvSpPr>
          <p:cNvPr id="11" name="Rectangle 10"/>
          <p:cNvSpPr/>
          <p:nvPr/>
        </p:nvSpPr>
        <p:spPr>
          <a:xfrm>
            <a:off x="0" y="734510"/>
            <a:ext cx="8915400" cy="646331"/>
          </a:xfrm>
          <a:prstGeom prst="rect">
            <a:avLst/>
          </a:prstGeom>
        </p:spPr>
        <p:txBody>
          <a:bodyPr wrap="square">
            <a:spAutoFit/>
          </a:bodyPr>
          <a:lstStyle/>
          <a:p>
            <a:r>
              <a:rPr lang="en-IN" dirty="0">
                <a:solidFill>
                  <a:srgbClr val="008080"/>
                </a:solidFill>
                <a:latin typeface="Arial" panose="020B0604020202020204" pitchFamily="34" charset="0"/>
                <a:cs typeface="Arial" panose="020B0604020202020204" pitchFamily="34" charset="0"/>
              </a:rPr>
              <a:t>User variables are intended to provide data values. They cannot be used directly in an SQL statement as an </a:t>
            </a:r>
            <a:r>
              <a:rPr lang="en-IN" i="1" dirty="0">
                <a:solidFill>
                  <a:srgbClr val="008080"/>
                </a:solidFill>
                <a:latin typeface="Arial" panose="020B0604020202020204" pitchFamily="34" charset="0"/>
                <a:cs typeface="Arial" panose="020B0604020202020204" pitchFamily="34" charset="0"/>
              </a:rPr>
              <a:t>identifier</a:t>
            </a:r>
            <a:r>
              <a:rPr lang="en-IN" dirty="0">
                <a:solidFill>
                  <a:srgbClr val="008080"/>
                </a:solidFill>
                <a:latin typeface="Arial" panose="020B0604020202020204" pitchFamily="34" charset="0"/>
                <a:cs typeface="Arial" panose="020B0604020202020204" pitchFamily="34" charset="0"/>
              </a:rPr>
              <a:t> or as part of an identifier.</a:t>
            </a:r>
          </a:p>
        </p:txBody>
      </p:sp>
      <p:pic>
        <p:nvPicPr>
          <p:cNvPr id="4" name="Picture 3"/>
          <p:cNvPicPr>
            <a:picLocks noChangeAspect="1"/>
          </p:cNvPicPr>
          <p:nvPr/>
        </p:nvPicPr>
        <p:blipFill>
          <a:blip r:embed="rId2"/>
          <a:stretch>
            <a:fillRect/>
          </a:stretch>
        </p:blipFill>
        <p:spPr>
          <a:xfrm>
            <a:off x="381000" y="3276600"/>
            <a:ext cx="1524000" cy="3048000"/>
          </a:xfrm>
          <a:prstGeom prst="rect">
            <a:avLst/>
          </a:prstGeom>
        </p:spPr>
      </p:pic>
    </p:spTree>
    <p:extLst>
      <p:ext uri="{BB962C8B-B14F-4D97-AF65-F5344CB8AC3E}">
        <p14:creationId xmlns:p14="http://schemas.microsoft.com/office/powerpoint/2010/main" val="11230743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Rownum</a:t>
            </a:r>
            <a:endParaRPr lang="en-IN" sz="3200" b="1" i="1" dirty="0">
              <a:solidFill>
                <a:srgbClr val="FFFF00"/>
              </a:solidFill>
              <a:latin typeface="Arial" pitchFamily="34" charset="0"/>
              <a:cs typeface="Arial" pitchFamily="34" charset="0"/>
            </a:endParaRPr>
          </a:p>
        </p:txBody>
      </p:sp>
      <p:sp>
        <p:nvSpPr>
          <p:cNvPr id="4" name="Rectangle 3"/>
          <p:cNvSpPr/>
          <p:nvPr/>
        </p:nvSpPr>
        <p:spPr>
          <a:xfrm>
            <a:off x="152400" y="762000"/>
            <a:ext cx="8839200" cy="2123658"/>
          </a:xfrm>
          <a:prstGeom prst="rect">
            <a:avLst/>
          </a:prstGeom>
        </p:spPr>
        <p:txBody>
          <a:bodyPr wrap="square">
            <a:spAutoFit/>
          </a:bodyPr>
          <a:lstStyle/>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669900"/>
                </a:solidFill>
                <a:latin typeface="Liberation Mono"/>
              </a:rPr>
              <a:t>0</a:t>
            </a:r>
            <a:r>
              <a:rPr lang="en-IN" dirty="0">
                <a:latin typeface="Liberation Mono"/>
              </a:rPr>
              <a:t>;</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a:t>
            </a:r>
          </a:p>
          <a:p>
            <a:endParaRPr lang="en-IN" sz="800" dirty="0">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EE9900"/>
                </a:solidFill>
                <a:latin typeface="Liberation Mono"/>
              </a:rPr>
              <a:t>@ROW  </a:t>
            </a:r>
            <a:r>
              <a:rPr lang="en-IN" dirty="0">
                <a:latin typeface="Liberation Mono"/>
              </a:rPr>
              <a:t>+</a:t>
            </a:r>
            <a:r>
              <a:rPr lang="en-IN" dirty="0">
                <a:solidFill>
                  <a:srgbClr val="EE9900"/>
                </a:solidFill>
                <a:latin typeface="Liberation Mono"/>
              </a:rPr>
              <a:t> </a:t>
            </a:r>
            <a:r>
              <a:rPr lang="en-IN" dirty="0">
                <a:solidFill>
                  <a:srgbClr val="669900"/>
                </a:solidFill>
                <a:latin typeface="Liberation Mono"/>
              </a:rPr>
              <a:t>1 </a:t>
            </a:r>
            <a:r>
              <a:rPr lang="en-IN" dirty="0">
                <a:solidFill>
                  <a:srgbClr val="0077AA"/>
                </a:solidFill>
                <a:latin typeface="Liberation Mono"/>
              </a:rPr>
              <a:t>AS</a:t>
            </a:r>
            <a:r>
              <a:rPr lang="en-IN" dirty="0">
                <a:solidFill>
                  <a:srgbClr val="669900"/>
                </a:solidFill>
                <a:latin typeface="Liberation Mono"/>
              </a:rPr>
              <a:t> </a:t>
            </a:r>
            <a:r>
              <a:rPr lang="en-IN" dirty="0">
                <a:latin typeface="Liberation Mono"/>
              </a:rPr>
              <a:t>ROWNUM</a:t>
            </a:r>
            <a:r>
              <a:rPr lang="en-IN" dirty="0">
                <a:solidFill>
                  <a:srgbClr val="669900"/>
                </a:solidFill>
                <a:latin typeface="Liberation Mono"/>
              </a:rPr>
              <a:t> </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EMP.*</a:t>
            </a:r>
            <a:r>
              <a:rPr lang="en-IN" dirty="0">
                <a:solidFill>
                  <a:srgbClr val="669900"/>
                </a:solidFill>
                <a:latin typeface="Liberation Mono"/>
              </a:rPr>
              <a:t> </a:t>
            </a:r>
            <a:r>
              <a:rPr lang="en-IN" dirty="0">
                <a:solidFill>
                  <a:srgbClr val="0077AA"/>
                </a:solidFill>
                <a:latin typeface="Liberation Mono"/>
              </a:rPr>
              <a:t>FROM </a:t>
            </a:r>
            <a:r>
              <a:rPr lang="en-IN" dirty="0">
                <a:latin typeface="Liberation Mono"/>
              </a:rPr>
              <a:t>EMP,   </a:t>
            </a:r>
          </a:p>
          <a:p>
            <a:r>
              <a:rPr lang="en-IN" dirty="0">
                <a:solidFill>
                  <a:srgbClr val="999999"/>
                </a:solidFill>
                <a:latin typeface="Liberation Mono"/>
              </a:rPr>
              <a:t>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@ROW</a:t>
            </a:r>
            <a:r>
              <a:rPr lang="en-IN" dirty="0">
                <a:solidFill>
                  <a:srgbClr val="000000"/>
                </a:solidFill>
                <a:latin typeface="Liberation Mono"/>
              </a:rPr>
              <a:t> </a:t>
            </a:r>
            <a:r>
              <a:rPr lang="en-IN" dirty="0">
                <a:solidFill>
                  <a:srgbClr val="A67F59"/>
                </a:solidFill>
                <a:latin typeface="Liberation Mono"/>
              </a:rPr>
              <a:t>:= </a:t>
            </a:r>
            <a:r>
              <a:rPr lang="en-IN" dirty="0">
                <a:solidFill>
                  <a:srgbClr val="669900"/>
                </a:solidFill>
                <a:latin typeface="Liberation Mono"/>
              </a:rPr>
              <a:t>0</a:t>
            </a:r>
            <a:r>
              <a:rPr lang="en-IN" dirty="0">
                <a:solidFill>
                  <a:srgbClr val="999999"/>
                </a:solidFill>
                <a:latin typeface="Liberation Mono"/>
              </a:rPr>
              <a:t>) </a:t>
            </a:r>
            <a:r>
              <a:rPr lang="en-IN" dirty="0">
                <a:solidFill>
                  <a:srgbClr val="0077AA"/>
                </a:solidFill>
                <a:latin typeface="Liberation Mono"/>
              </a:rPr>
              <a:t>AS </a:t>
            </a:r>
            <a:r>
              <a:rPr lang="en-IN" dirty="0">
                <a:latin typeface="Liberation Mono"/>
              </a:rPr>
              <a:t>E;</a:t>
            </a:r>
            <a:r>
              <a:rPr lang="en-IN" dirty="0">
                <a:solidFill>
                  <a:srgbClr val="0077AA"/>
                </a:solidFill>
                <a:latin typeface="Liberation Mono"/>
              </a:rPr>
              <a:t> </a:t>
            </a:r>
          </a:p>
          <a:p>
            <a:endParaRPr lang="en-IN" sz="800" dirty="0">
              <a:solidFill>
                <a:srgbClr val="A67F59"/>
              </a:solidFill>
              <a:latin typeface="Liberation Mono"/>
            </a:endParaRPr>
          </a:p>
          <a:p>
            <a:r>
              <a:rPr lang="en-IN" dirty="0">
                <a:solidFill>
                  <a:srgbClr val="A67F59"/>
                </a:solidFill>
                <a:latin typeface="Liberation Mono"/>
              </a:rPr>
              <a:t>mysql&gt;</a:t>
            </a:r>
            <a:r>
              <a:rPr lang="en-IN" dirty="0">
                <a:solidFill>
                  <a:srgbClr val="000000"/>
                </a:solidFill>
                <a:latin typeface="Liberation Mono"/>
              </a:rPr>
              <a:t> </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a:t>
            </a:r>
            <a:r>
              <a:rPr lang="en-IN" dirty="0">
                <a:solidFill>
                  <a:srgbClr val="DD4A68"/>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EE9900"/>
                </a:solidFill>
                <a:latin typeface="Liberation Mono"/>
              </a:rPr>
              <a:t>@rank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1</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 BY </a:t>
            </a:r>
            <a:r>
              <a:rPr lang="en-IN" dirty="0">
                <a:latin typeface="Liberation Mono"/>
                <a:ea typeface="Times New Roman" panose="02020603050405020304" pitchFamily="18" charset="0"/>
                <a:cs typeface="Times New Roman" panose="02020603050405020304" pitchFamily="18" charset="0"/>
              </a:rPr>
              <a:t>JOB</a:t>
            </a:r>
            <a:r>
              <a:rPr lang="en-IN"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cs typeface="Times New Roman" panose="02020603050405020304" pitchFamily="18" charset="0"/>
              </a:rPr>
              <a:t>SAL</a:t>
            </a:r>
            <a:r>
              <a:rPr lang="en-IN" dirty="0">
                <a:solidFill>
                  <a:srgbClr val="0077AA"/>
                </a:solidFill>
                <a:latin typeface="Liberation Mono"/>
                <a:ea typeface="Times New Roman" panose="02020603050405020304" pitchFamily="18" charset="0"/>
                <a:cs typeface="Times New Roman" panose="02020603050405020304" pitchFamily="18"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solidFill>
                  <a:srgbClr val="EE9900"/>
                </a:solidFill>
                <a:latin typeface="Liberation Mono"/>
              </a:rPr>
              <a:t>@rank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9" name="Group 8"/>
          <p:cNvGrpSpPr/>
          <p:nvPr/>
        </p:nvGrpSpPr>
        <p:grpSpPr>
          <a:xfrm>
            <a:off x="130629" y="2971800"/>
            <a:ext cx="8860971"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30629" y="3215283"/>
                <a:ext cx="8816105" cy="2880717"/>
              </a:xfrm>
              <a:prstGeom prst="rect">
                <a:avLst/>
              </a:prstGeom>
            </p:spPr>
          </p:pic>
        </p:grpSp>
        <p:sp>
          <p:nvSpPr>
            <p:cNvPr id="7" name="Rectangle 6"/>
            <p:cNvSpPr/>
            <p:nvPr/>
          </p:nvSpPr>
          <p:spPr>
            <a:xfrm>
              <a:off x="391886" y="3185441"/>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62794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14400"/>
            <a:ext cx="8839200" cy="1138773"/>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9" name="Rectangle 8"/>
          <p:cNvSpPr/>
          <p:nvPr/>
        </p:nvSpPr>
        <p:spPr>
          <a:xfrm>
            <a:off x="119742" y="2209800"/>
            <a:ext cx="8795657"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rgbClr val="FF0000"/>
                </a:solidFill>
                <a:latin typeface="Arial" panose="020B0604020202020204" pitchFamily="34" charset="0"/>
                <a:cs typeface="Arial" panose="020B0604020202020204" pitchFamily="34" charset="0"/>
              </a:rPr>
              <a:t>synonym of CURDATE().</a:t>
            </a:r>
          </a:p>
        </p:txBody>
      </p:sp>
      <p:sp>
        <p:nvSpPr>
          <p:cNvPr id="10" name="Rectangle 9"/>
          <p:cNvSpPr/>
          <p:nvPr/>
        </p:nvSpPr>
        <p:spPr>
          <a:xfrm>
            <a:off x="152400" y="3616404"/>
            <a:ext cx="8762998" cy="1107996"/>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rgbClr val="FF0000"/>
                </a:solidFill>
                <a:latin typeface="Arial" panose="020B0604020202020204" pitchFamily="34" charset="0"/>
                <a:cs typeface="Arial" panose="020B0604020202020204" pitchFamily="34" charset="0"/>
              </a:rPr>
              <a:t>synonym of CURTIME().</a:t>
            </a:r>
          </a:p>
        </p:txBody>
      </p:sp>
      <p:sp>
        <p:nvSpPr>
          <p:cNvPr id="8" name="Rectangle 7"/>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2" name="Rectangle 11"/>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23922153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762000"/>
            <a:ext cx="8839200"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CURDATE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itchFamily="34" charset="0"/>
                <a:cs typeface="Arial" pitchFamily="34" charset="0"/>
              </a:rPr>
              <a:t> </a:t>
            </a:r>
            <a:r>
              <a:rPr lang="en-IN" dirty="0">
                <a:solidFill>
                  <a:srgbClr val="3F6971"/>
                </a:solidFill>
                <a:latin typeface="Arial" panose="020B0604020202020204" pitchFamily="34" charset="0"/>
                <a:ea typeface="Times New Roman" panose="02020603050405020304" pitchFamily="18" charset="0"/>
              </a:rPr>
              <a:t>CURTIME</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12" name="Rectangle 11"/>
          <p:cNvSpPr/>
          <p:nvPr/>
        </p:nvSpPr>
        <p:spPr>
          <a:xfrm>
            <a:off x="228600" y="2133600"/>
            <a:ext cx="8686800" cy="984885"/>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400"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NOW()				CURDATE()		CURTIME()</a:t>
            </a:r>
          </a:p>
          <a:p>
            <a:r>
              <a:rPr lang="en-IN" dirty="0">
                <a:latin typeface="Arial" panose="020B0604020202020204" pitchFamily="34" charset="0"/>
                <a:cs typeface="Arial" panose="020B0604020202020204" pitchFamily="34" charset="0"/>
              </a:rPr>
              <a:t>2017-02-11 10:22:31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9" name="Rectangle 8"/>
          <p:cNvSpPr/>
          <p:nvPr/>
        </p:nvSpPr>
        <p:spPr>
          <a:xfrm>
            <a:off x="0" y="0"/>
            <a:ext cx="9144000" cy="584775"/>
          </a:xfrm>
          <a:prstGeom prst="rect">
            <a:avLst/>
          </a:prstGeom>
          <a:solidFill>
            <a:schemeClr val="bg2">
              <a:lumMod val="10000"/>
            </a:schemeClr>
          </a:solidFill>
        </p:spPr>
        <p:txBody>
          <a:bodyPr wrap="square">
            <a:spAutoFit/>
          </a:bodyPr>
          <a:lstStyle/>
          <a:p>
            <a:r>
              <a:rPr lang="en-IN" sz="3200" b="1" dirty="0">
                <a:solidFill>
                  <a:srgbClr val="FFFF00"/>
                </a:solidFill>
                <a:latin typeface="Arial" panose="020B0604020202020204" pitchFamily="34" charset="0"/>
                <a:cs typeface="Arial" panose="020B0604020202020204" pitchFamily="34" charset="0"/>
              </a:rPr>
              <a:t>NOW(), CURDATE(), CURTIME()</a:t>
            </a:r>
          </a:p>
        </p:txBody>
      </p:sp>
      <p:sp>
        <p:nvSpPr>
          <p:cNvPr id="10" name="Rectangle 9"/>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Tree>
    <p:extLst>
      <p:ext uri="{BB962C8B-B14F-4D97-AF65-F5344CB8AC3E}">
        <p14:creationId xmlns:p14="http://schemas.microsoft.com/office/powerpoint/2010/main" val="1062887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92D050"/>
                </a:solidFill>
                <a:latin typeface="Arial" panose="020B0604020202020204" pitchFamily="34" charset="0"/>
                <a:ea typeface="Times New Roman" panose="02020603050405020304" pitchFamily="18" charset="0"/>
              </a:rPr>
              <a:t>"2017-06-15 09:34:21"</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2197926" y="3465340"/>
            <a:ext cx="6858000" cy="369332"/>
          </a:xfrm>
          <a:prstGeom prst="rect">
            <a:avLst/>
          </a:prstGeom>
          <a:solidFill>
            <a:srgbClr val="FFC000"/>
          </a:solidFill>
        </p:spPr>
        <p:txBody>
          <a:bodyPr wrap="square">
            <a:spAutoFit/>
          </a:bodyPr>
          <a:lstStyle/>
          <a:p>
            <a:r>
              <a:rPr lang="en-IN" dirty="0">
                <a:latin typeface="Arial" panose="020B0604020202020204" pitchFamily="34" charset="0"/>
                <a:cs typeface="Arial" panose="020B0604020202020204" pitchFamily="34" charset="0"/>
              </a:rPr>
              <a:t>Returns NULL if expression is not a date or a datetime value.</a:t>
            </a:r>
          </a:p>
        </p:txBody>
      </p:sp>
    </p:spTree>
    <p:extLst>
      <p:ext uri="{BB962C8B-B14F-4D97-AF65-F5344CB8AC3E}">
        <p14:creationId xmlns:p14="http://schemas.microsoft.com/office/powerpoint/2010/main" val="1556384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228600" y="700446"/>
            <a:ext cx="8610600" cy="329320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800" b="1" dirty="0">
                <a:latin typeface="Arial" pitchFamily="34" charset="0"/>
                <a:ea typeface="MS Mincho" pitchFamily="49" charset="-128"/>
                <a:cs typeface="Arial" pitchFamily="34" charset="0"/>
              </a:rPr>
              <a:t>common</a:t>
            </a:r>
            <a:r>
              <a:rPr lang="en-IN" sz="2800" dirty="0"/>
              <a:t> </a:t>
            </a:r>
            <a:r>
              <a:rPr lang="en-US" sz="28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8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8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t>
            </a:r>
            <a:r>
              <a:rPr lang="en-US" sz="2800" b="1" dirty="0">
                <a:latin typeface="Arial" pitchFamily="34" charset="0"/>
                <a:ea typeface="MS Mincho" pitchFamily="49" charset="-128"/>
                <a:cs typeface="Arial" pitchFamily="34" charset="0"/>
              </a:rPr>
              <a:t>a list of attributes</a:t>
            </a:r>
            <a:r>
              <a:rPr lang="en-US" sz="2400" b="1" dirty="0">
                <a:latin typeface="Arial" pitchFamily="34" charset="0"/>
                <a:ea typeface="MS Mincho" pitchFamily="49" charset="-128"/>
                <a:cs typeface="Arial" pitchFamily="34" charset="0"/>
              </a:rPr>
              <a:t>.</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228600" y="4256782"/>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none" strike="noStrike" cap="none" normalizeH="0" baseline="0" dirty="0">
                <a:ln>
                  <a:noFill/>
                </a:ln>
                <a:solidFill>
                  <a:srgbClr val="FF0000"/>
                </a:solidFill>
                <a:effectLst/>
                <a:latin typeface="Arial" pitchFamily="34" charset="0"/>
                <a:ea typeface="MS Mincho" pitchFamily="49" charset="-128"/>
                <a:cs typeface="Arial" pitchFamily="34" charset="0"/>
              </a:rPr>
              <a:t>Eg.</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a:ln>
                  <a:noFill/>
                </a:ln>
                <a:solidFill>
                  <a:srgbClr val="002060"/>
                </a:solidFill>
                <a:effectLst/>
                <a:latin typeface="Arial" pitchFamily="34" charset="0"/>
                <a:ea typeface="MS Mincho" pitchFamily="49" charset="-128"/>
                <a:cs typeface="Arial" pitchFamily="34" charset="0"/>
              </a:rPr>
              <a:t>Entity TYPE		                   Entity</a:t>
            </a:r>
            <a:r>
              <a:rPr kumimoji="0" lang="en-US" sz="2400" b="1" i="1" u="none" strike="noStrike" cap="none" normalizeH="0" baseline="0" dirty="0">
                <a:ln>
                  <a:noFill/>
                </a:ln>
                <a:solidFill>
                  <a:srgbClr val="002060"/>
                </a:solidFill>
                <a:effectLst/>
                <a:latin typeface="Arial" pitchFamily="34" charset="0"/>
                <a:ea typeface="MS Mincho" pitchFamily="49" charset="-128"/>
                <a:cs typeface="Arial" pitchFamily="34"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1" u="none" strike="noStrike" cap="none" normalizeH="0" baseline="0" dirty="0">
                <a:ln>
                  <a:noFill/>
                </a:ln>
                <a:solidFill>
                  <a:schemeClr val="tx1"/>
                </a:solidFill>
                <a:effectLst/>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a:t>
            </a:r>
            <a:r>
              <a:rPr kumimoji="0" lang="en-US" sz="1200" b="1" i="1" u="none" strike="noStrike" cap="none" normalizeH="0" baseline="0" dirty="0">
                <a:ln>
                  <a:noFill/>
                </a:ln>
                <a:solidFill>
                  <a:schemeClr val="tx1"/>
                </a:solidFill>
                <a:effectLst/>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Entity type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 or - operator</a:t>
            </a:r>
          </a:p>
        </p:txBody>
      </p:sp>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2" name="Rectangle 1"/>
          <p:cNvSpPr/>
          <p:nvPr/>
        </p:nvSpPr>
        <p:spPr>
          <a:xfrm>
            <a:off x="185058" y="762000"/>
            <a:ext cx="8719456"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185057" y="1112247"/>
            <a:ext cx="8719456"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date - INTERVAL expr unit</a:t>
            </a:r>
          </a:p>
        </p:txBody>
      </p:sp>
      <p:graphicFrame>
        <p:nvGraphicFramePr>
          <p:cNvPr id="10" name="Table 9"/>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85057" y="1524000"/>
            <a:ext cx="8719456"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10195023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ADDDATE()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21920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ADDDATE(expr, days)</a:t>
            </a:r>
          </a:p>
        </p:txBody>
      </p:sp>
      <p:sp>
        <p:nvSpPr>
          <p:cNvPr id="6" name="Rectangle 5"/>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ADDDATE()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nvPr>
        </p:nvGraphicFramePr>
        <p:xfrm>
          <a:off x="152400" y="21336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3" name="Rectangle 12"/>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8" name="Rectangle 7"/>
          <p:cNvSpPr/>
          <p:nvPr/>
        </p:nvSpPr>
        <p:spPr>
          <a:xfrm>
            <a:off x="185057" y="1598635"/>
            <a:ext cx="8719457"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033465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773668"/>
            <a:ext cx="88392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DATE_ADD(date, INTERVAL expr unit)</a:t>
            </a:r>
          </a:p>
        </p:txBody>
      </p:sp>
      <p:graphicFrame>
        <p:nvGraphicFramePr>
          <p:cNvPr id="11" name="Table 10"/>
          <p:cNvGraphicFramePr>
            <a:graphicFrameLocks noGrp="1"/>
          </p:cNvGraphicFramePr>
          <p:nvPr>
            <p:extLst/>
          </p:nvPr>
        </p:nvGraphicFramePr>
        <p:xfrm>
          <a:off x="152400" y="1676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152400" y="1200090"/>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DATE_ADD</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725956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DATE_SUB()</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152400" y="1230868"/>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DATE_SUB(date, INTERVAL expr unit)</a:t>
            </a:r>
          </a:p>
        </p:txBody>
      </p:sp>
      <p:graphicFrame>
        <p:nvGraphicFramePr>
          <p:cNvPr id="11" name="Table 10"/>
          <p:cNvGraphicFramePr>
            <a:graphicFrameLocks noGrp="1"/>
          </p:cNvGraphicFramePr>
          <p:nvPr>
            <p:extLst/>
          </p:nvPr>
        </p:nvGraphicFramePr>
        <p:xfrm>
          <a:off x="152400" y="20574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dirty="0">
                          <a:latin typeface="Arial" panose="020B0604020202020204" pitchFamily="34" charset="0"/>
                          <a:cs typeface="Arial" panose="020B0604020202020204" pitchFamily="34" charset="0"/>
                        </a:rPr>
                        <a:t>unit Value</a:t>
                      </a:r>
                    </a:p>
                  </a:txBody>
                  <a:tcPr/>
                </a:tc>
                <a:tc>
                  <a:txBody>
                    <a:bodyPr/>
                    <a:lstStyle/>
                    <a:p>
                      <a:r>
                        <a:rPr lang="en-IN" dirty="0">
                          <a:latin typeface="Arial" panose="020B0604020202020204" pitchFamily="34" charset="0"/>
                          <a:cs typeface="Arial" panose="020B0604020202020204" pitchFamily="34" charset="0"/>
                        </a:rPr>
                        <a:t>ExpectedexprFormat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SECOND</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MINUTE</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HOUR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DAY</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WEEK</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MONTH</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QUARTER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298AE5"/>
                          </a:solidFill>
                          <a:latin typeface="Arial" panose="020B0604020202020204" pitchFamily="34" charset="0"/>
                          <a:ea typeface="+mn-ea"/>
                          <a:cs typeface="Arial" panose="020B0604020202020204" pitchFamily="34" charset="0"/>
                        </a:rPr>
                        <a:t>YEAR</a:t>
                      </a:r>
                    </a:p>
                  </a:txBody>
                  <a:tcPr marL="76200" marR="76200" marT="76200" marB="76200"/>
                </a:tc>
                <a:tc>
                  <a:txBody>
                    <a:bodyPr/>
                    <a:lstStyle/>
                    <a:p>
                      <a:pPr fontAlgn="t"/>
                      <a:r>
                        <a:rPr lang="en-IN" sz="1600" dirty="0">
                          <a:effectLst/>
                          <a:latin typeface="Arial" panose="020B0604020202020204" pitchFamily="34" charset="0"/>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1642646"/>
            <a:ext cx="8839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DATE_SUB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p:txBody>
      </p:sp>
      <p:sp>
        <p:nvSpPr>
          <p:cNvPr id="9" name="Rectangle 8"/>
          <p:cNvSpPr/>
          <p:nvPr/>
        </p:nvSpPr>
        <p:spPr>
          <a:xfrm>
            <a:off x="185057" y="685800"/>
            <a:ext cx="8719457" cy="523220"/>
          </a:xfrm>
          <a:prstGeom prst="rect">
            <a:avLst/>
          </a:prstGeom>
        </p:spPr>
        <p:txBody>
          <a:bodyPr wrap="square">
            <a:spAutoFit/>
          </a:bodyPr>
          <a:lstStyle/>
          <a:p>
            <a:r>
              <a:rPr lang="en-IN" sz="2800" b="1" dirty="0">
                <a:solidFill>
                  <a:srgbClr val="FF0000"/>
                </a:solidFill>
                <a:latin typeface="Arial" panose="020B0604020202020204" pitchFamily="34" charset="0"/>
                <a:cs typeface="Arial" panose="020B0604020202020204" pitchFamily="34" charset="0"/>
              </a:rPr>
              <a:t>DATE_SUB() </a:t>
            </a:r>
            <a:r>
              <a:rPr lang="en-IN" sz="2400" dirty="0">
                <a:solidFill>
                  <a:srgbClr val="FF0000"/>
                </a:solidFill>
                <a:latin typeface="Arial" panose="020B0604020202020204" pitchFamily="34" charset="0"/>
                <a:cs typeface="Arial" panose="020B0604020202020204" pitchFamily="34" charset="0"/>
              </a:rPr>
              <a:t>is a synonym for </a:t>
            </a:r>
            <a:r>
              <a:rPr lang="en-IN" sz="2800" b="1" dirty="0">
                <a:solidFill>
                  <a:srgbClr val="FF0000"/>
                </a:solidFill>
                <a:latin typeface="Arial" panose="020B0604020202020204" pitchFamily="34" charset="0"/>
                <a:cs typeface="Arial" panose="020B0604020202020204" pitchFamily="34" charset="0"/>
              </a:rPr>
              <a:t>SUBDATE().</a:t>
            </a:r>
          </a:p>
        </p:txBody>
      </p:sp>
    </p:spTree>
    <p:extLst>
      <p:ext uri="{BB962C8B-B14F-4D97-AF65-F5344CB8AC3E}">
        <p14:creationId xmlns:p14="http://schemas.microsoft.com/office/powerpoint/2010/main" val="38724559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ADDTIME()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6764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362200"/>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ADDTIME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2:10:5'</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Tree>
    <p:extLst>
      <p:ext uri="{BB962C8B-B14F-4D97-AF65-F5344CB8AC3E}">
        <p14:creationId xmlns:p14="http://schemas.microsoft.com/office/powerpoint/2010/main" val="21814213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SUBTIME()</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8404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438400"/>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SUBTIME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'2 1:1:1'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 'DAY HH:MM:SS'</a:t>
            </a:r>
          </a:p>
        </p:txBody>
      </p:sp>
      <p:sp>
        <p:nvSpPr>
          <p:cNvPr id="7" name="Rectangle 6"/>
          <p:cNvSpPr/>
          <p:nvPr/>
        </p:nvSpPr>
        <p:spPr>
          <a:xfrm>
            <a:off x="152400" y="703183"/>
            <a:ext cx="8839200"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Tree>
    <p:extLst>
      <p:ext uri="{BB962C8B-B14F-4D97-AF65-F5344CB8AC3E}">
        <p14:creationId xmlns:p14="http://schemas.microsoft.com/office/powerpoint/2010/main" val="11832362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EXTRACT</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4274403"/>
            <a:ext cx="8458199"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DAY_MINUTE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EXTRACT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YEAR_MONTH</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nvPr>
        </p:nvGraphicFramePr>
        <p:xfrm>
          <a:off x="228600" y="2133600"/>
          <a:ext cx="8379488" cy="185420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MICROSECOND</a:t>
                      </a:r>
                    </a:p>
                  </a:txBody>
                  <a:tcPr/>
                </a:tc>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WEEK</a:t>
                      </a:r>
                    </a:p>
                  </a:txBody>
                  <a:tcPr/>
                </a:tc>
                <a:tc>
                  <a:txBody>
                    <a:bodyPr/>
                    <a:lstStyle/>
                    <a:p>
                      <a:r>
                        <a:rPr lang="en-IN" sz="1600" dirty="0">
                          <a:latin typeface="Arial" panose="020B0604020202020204" pitchFamily="34" charset="0"/>
                          <a:cs typeface="Arial" panose="020B0604020202020204" pitchFamily="34" charset="0"/>
                        </a:rPr>
                        <a:t>MONTH</a:t>
                      </a:r>
                    </a:p>
                  </a:txBody>
                  <a:tcPr/>
                </a:tc>
                <a:tc>
                  <a:txBody>
                    <a:bodyPr/>
                    <a:lstStyle/>
                    <a:p>
                      <a:r>
                        <a:rPr lang="en-IN" sz="1600" dirty="0">
                          <a:latin typeface="Arial" panose="020B0604020202020204" pitchFamily="34" charset="0"/>
                          <a:cs typeface="Arial" panose="020B0604020202020204" pitchFamily="34" charset="0"/>
                        </a:rPr>
                        <a:t>QUARTER</a:t>
                      </a:r>
                    </a:p>
                  </a:txBody>
                  <a:tcPr/>
                </a:tc>
                <a:tc>
                  <a:txBody>
                    <a:bodyPr/>
                    <a:lstStyle/>
                    <a:p>
                      <a:r>
                        <a:rPr lang="en-IN" sz="1600" dirty="0">
                          <a:latin typeface="Arial" panose="020B0604020202020204" pitchFamily="34" charset="0"/>
                          <a:cs typeface="Arial" panose="020B0604020202020204" pitchFamily="34" charset="0"/>
                        </a:rPr>
                        <a:t>YEAR</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MINUTE_SECOND</a:t>
                      </a:r>
                    </a:p>
                  </a:txBody>
                  <a:tcPr/>
                </a:tc>
                <a:tc>
                  <a:txBody>
                    <a:bodyPr/>
                    <a:lstStyle/>
                    <a:p>
                      <a:r>
                        <a:rPr lang="en-IN" sz="1600" dirty="0">
                          <a:latin typeface="Arial" panose="020B0604020202020204" pitchFamily="34" charset="0"/>
                          <a:cs typeface="Arial" panose="020B0604020202020204" pitchFamily="34" charset="0"/>
                        </a:rPr>
                        <a:t>HOUR_SECOND</a:t>
                      </a:r>
                    </a:p>
                  </a:txBody>
                  <a:tcPr/>
                </a:tc>
                <a:tc>
                  <a:txBody>
                    <a:bodyPr/>
                    <a:lstStyle/>
                    <a:p>
                      <a:r>
                        <a:rPr lang="en-IN" sz="1600" dirty="0">
                          <a:latin typeface="Arial" panose="020B0604020202020204" pitchFamily="34" charset="0"/>
                          <a:cs typeface="Arial" panose="020B0604020202020204" pitchFamily="34" charset="0"/>
                        </a:rPr>
                        <a:t>DAY_SECOND</a:t>
                      </a:r>
                    </a:p>
                  </a:txBody>
                  <a:tcPr/>
                </a:tc>
                <a:tc>
                  <a:txBody>
                    <a:bodyPr/>
                    <a:lstStyle/>
                    <a:p>
                      <a:r>
                        <a:rPr lang="en-IN" sz="1600" dirty="0">
                          <a:latin typeface="Arial" panose="020B0604020202020204" pitchFamily="34" charset="0"/>
                          <a:cs typeface="Arial" panose="020B0604020202020204" pitchFamily="34" charset="0"/>
                        </a:rPr>
                        <a:t>DAY_HOUR</a:t>
                      </a:r>
                    </a:p>
                  </a:txBody>
                  <a:tcPr/>
                </a:tc>
                <a:tc>
                  <a:txBody>
                    <a:bodyPr/>
                    <a:lstStyle/>
                    <a:p>
                      <a:endParaRPr lang="en-IN"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HOUR_MINUTE</a:t>
                      </a:r>
                    </a:p>
                  </a:txBody>
                  <a:tcPr/>
                </a:tc>
                <a:tc>
                  <a:txBody>
                    <a:bodyPr/>
                    <a:lstStyle/>
                    <a:p>
                      <a:r>
                        <a:rPr lang="en-IN" sz="1600" dirty="0">
                          <a:latin typeface="Arial" panose="020B0604020202020204" pitchFamily="34" charset="0"/>
                          <a:cs typeface="Arial" panose="020B0604020202020204" pitchFamily="34" charset="0"/>
                        </a:rPr>
                        <a:t>DAY_MINUTE</a:t>
                      </a:r>
                    </a:p>
                  </a:txBody>
                  <a:tcPr/>
                </a:tc>
                <a:tc>
                  <a:txBody>
                    <a:bodyPr/>
                    <a:lstStyle/>
                    <a:p>
                      <a:r>
                        <a:rPr lang="en-IN" sz="1600" dirty="0">
                          <a:latin typeface="Arial" panose="020B0604020202020204" pitchFamily="34" charset="0"/>
                          <a:cs typeface="Arial" panose="020B0604020202020204" pitchFamily="34" charset="0"/>
                        </a:rPr>
                        <a:t>YEAR_MONTH</a:t>
                      </a:r>
                    </a:p>
                  </a:txBody>
                  <a:tcPr/>
                </a:tc>
                <a:tc>
                  <a:txBody>
                    <a:bodyPr/>
                    <a:lstStyle/>
                    <a:p>
                      <a:endParaRPr lang="en-IN" sz="160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455275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PERIOD_DIFF()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1" y="1535668"/>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PERIOD_DIFF(P1, P2);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2133600"/>
            <a:ext cx="8458199"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solidFill>
                  <a:srgbClr val="DD4A68"/>
                </a:solidFill>
                <a:latin typeface="Arial" panose="020B0604020202020204" pitchFamily="34" charset="0"/>
                <a:ea typeface="Times New Roman" panose="02020603050405020304" pitchFamily="18" charset="0"/>
              </a:rPr>
              <a:t> PERIOD_DIFF(201701, 201601);</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PERIOD_DIFF (EXTRACT (YEAR_MONTH FROM now()), EXTRACT (YEAR_MONTH FROM hiredate)) AS </a:t>
            </a:r>
            <a:r>
              <a:rPr lang="en-IN" dirty="0">
                <a:latin typeface="Arial" panose="020B0604020202020204" pitchFamily="34" charset="0"/>
                <a:cs typeface="Arial" panose="020B0604020202020204" pitchFamily="34" charset="0"/>
              </a:rPr>
              <a:t>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sp>
        <p:nvSpPr>
          <p:cNvPr id="7" name="Rectangle 6"/>
          <p:cNvSpPr/>
          <p:nvPr/>
        </p:nvSpPr>
        <p:spPr>
          <a:xfrm>
            <a:off x="152400" y="703183"/>
            <a:ext cx="8839200"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1570255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TIMESTAMPADD()</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TIMESTAMPADD (&lt;unit&gt;, interval, date_time);</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6" name="Rectangle 5"/>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timestampadd (month, 2, '2017-03-26')</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3" name="Rectangle 2"/>
          <p:cNvSpPr/>
          <p:nvPr/>
        </p:nvSpPr>
        <p:spPr>
          <a:xfrm>
            <a:off x="6400800" y="1581090"/>
            <a:ext cx="2590800"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date_time + interval</a:t>
            </a:r>
          </a:p>
        </p:txBody>
      </p:sp>
      <p:sp>
        <p:nvSpPr>
          <p:cNvPr id="2" name="Rectangle 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32330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TIMESTAMPDIFF()</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5" name="Rectangle 4"/>
          <p:cNvSpPr/>
          <p:nvPr/>
        </p:nvSpPr>
        <p:spPr>
          <a:xfrm>
            <a:off x="228600" y="1535668"/>
            <a:ext cx="8675913"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TIMESTAMPDIFF (&lt;unit&gt;, date1, date2)</a:t>
            </a: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sp>
        <p:nvSpPr>
          <p:cNvPr id="7" name="Rectangle 6"/>
          <p:cNvSpPr/>
          <p:nvPr/>
        </p:nvSpPr>
        <p:spPr>
          <a:xfrm>
            <a:off x="152400" y="703183"/>
            <a:ext cx="8839200" cy="400110"/>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TODO</a:t>
            </a:r>
          </a:p>
        </p:txBody>
      </p:sp>
      <p:sp>
        <p:nvSpPr>
          <p:cNvPr id="9" name="Rectangle 8"/>
          <p:cNvSpPr/>
          <p:nvPr/>
        </p:nvSpPr>
        <p:spPr>
          <a:xfrm>
            <a:off x="228600" y="3657600"/>
            <a:ext cx="8458199" cy="456535"/>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Timestampdiff (month, hiredate, now())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p:txBody>
      </p:sp>
      <p:graphicFrame>
        <p:nvGraphicFramePr>
          <p:cNvPr id="10" name="Table 9"/>
          <p:cNvGraphicFramePr>
            <a:graphicFrameLocks noGrp="1"/>
          </p:cNvGraphicFramePr>
          <p:nvPr>
            <p:extLst/>
          </p:nvPr>
        </p:nvGraphicFramePr>
        <p:xfrm>
          <a:off x="228600" y="2133600"/>
          <a:ext cx="8379488" cy="1112520"/>
        </p:xfrm>
        <a:graphic>
          <a:graphicData uri="http://schemas.openxmlformats.org/drawingml/2006/table">
            <a:tbl>
              <a:tblPr firstRow="1" bandRow="1">
                <a:tableStyleId>{7E9639D4-E3E2-4D34-9284-5A2195B3D0D7}</a:tableStyleId>
              </a:tblPr>
              <a:tblGrid>
                <a:gridCol w="25908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759488">
                  <a:extLst>
                    <a:ext uri="{9D8B030D-6E8A-4147-A177-3AD203B41FA5}">
                      <a16:colId xmlns:a16="http://schemas.microsoft.com/office/drawing/2014/main" xmlns="" val="20004"/>
                    </a:ext>
                  </a:extLst>
                </a:gridCol>
              </a:tblGrid>
              <a:tr h="370840">
                <a:tc gridSpan="5">
                  <a:txBody>
                    <a:bodyPr/>
                    <a:lstStyle/>
                    <a:p>
                      <a:r>
                        <a:rPr lang="en-IN" sz="1600" dirty="0">
                          <a:latin typeface="Arial" panose="020B0604020202020204" pitchFamily="34" charset="0"/>
                          <a:cs typeface="Arial" panose="020B0604020202020204" pitchFamily="34" charset="0"/>
                        </a:rPr>
                        <a:t>Unit Value</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YEAR</a:t>
                      </a:r>
                    </a:p>
                  </a:txBody>
                  <a:tcPr/>
                </a:tc>
                <a:tc>
                  <a:txBody>
                    <a:bodyPr/>
                    <a:lstStyle/>
                    <a:p>
                      <a:r>
                        <a:rPr lang="en-IN" sz="1600" dirty="0">
                          <a:latin typeface="Arial" panose="020B0604020202020204" pitchFamily="34" charset="0"/>
                          <a:cs typeface="Arial" panose="020B0604020202020204" pitchFamily="34" charset="0"/>
                        </a:rPr>
                        <a:t>DAY</a:t>
                      </a:r>
                    </a:p>
                  </a:txBody>
                  <a:tcPr/>
                </a:tc>
                <a:tc>
                  <a:txBody>
                    <a:bodyPr/>
                    <a:lstStyle/>
                    <a:p>
                      <a:r>
                        <a:rPr lang="en-IN" sz="1600" dirty="0">
                          <a:latin typeface="Arial" panose="020B0604020202020204" pitchFamily="34" charset="0"/>
                          <a:cs typeface="Arial" panose="020B0604020202020204" pitchFamily="34" charset="0"/>
                        </a:rPr>
                        <a:t>HOUR</a:t>
                      </a:r>
                    </a:p>
                  </a:txBody>
                  <a:tcPr/>
                </a:tc>
                <a:tc>
                  <a:txBody>
                    <a:bodyPr/>
                    <a:lstStyle/>
                    <a:p>
                      <a:r>
                        <a:rPr lang="en-IN" sz="1600" dirty="0">
                          <a:latin typeface="Arial" panose="020B0604020202020204" pitchFamily="34" charset="0"/>
                          <a:cs typeface="Arial" panose="020B0604020202020204" pitchFamily="34" charset="0"/>
                        </a:rPr>
                        <a:t>MINUTE</a:t>
                      </a: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SECOND</a:t>
                      </a:r>
                    </a:p>
                  </a:txBody>
                  <a:tcPr/>
                </a:tc>
                <a:tc>
                  <a:txBody>
                    <a:bodyPr/>
                    <a:lstStyle/>
                    <a:p>
                      <a:r>
                        <a:rPr lang="en-IN" sz="1600" dirty="0">
                          <a:latin typeface="Arial" panose="020B0604020202020204" pitchFamily="34" charset="0"/>
                          <a:cs typeface="Arial" panose="020B0604020202020204" pitchFamily="34" charset="0"/>
                        </a:rPr>
                        <a:t>WEEK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MONTH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latin typeface="Arial" panose="020B0604020202020204" pitchFamily="34" charset="0"/>
                        <a:cs typeface="Arial" panose="020B0604020202020204" pitchFamily="34" charset="0"/>
                      </a:endParaRPr>
                    </a:p>
                  </a:txBody>
                  <a:tcP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bl>
          </a:graphicData>
        </a:graphic>
      </p:graphicFrame>
      <p:sp>
        <p:nvSpPr>
          <p:cNvPr id="11" name="Rectangle 10"/>
          <p:cNvSpPr/>
          <p:nvPr/>
        </p:nvSpPr>
        <p:spPr>
          <a:xfrm>
            <a:off x="6938347" y="1677262"/>
            <a:ext cx="1837362" cy="400110"/>
          </a:xfrm>
          <a:prstGeom prst="rect">
            <a:avLst/>
          </a:prstGeom>
          <a:solidFill>
            <a:srgbClr val="E0D612"/>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Date2 – Date1</a:t>
            </a:r>
          </a:p>
        </p:txBody>
      </p:sp>
      <p:sp>
        <p:nvSpPr>
          <p:cNvPr id="12" name="Rectangle 11"/>
          <p:cNvSpPr/>
          <p:nvPr/>
        </p:nvSpPr>
        <p:spPr>
          <a:xfrm>
            <a:off x="0" y="-17621"/>
            <a:ext cx="1197764" cy="230832"/>
          </a:xfrm>
          <a:prstGeom prst="rect">
            <a:avLst/>
          </a:prstGeom>
        </p:spPr>
        <p:txBody>
          <a:bodyPr wrap="none">
            <a:spAutoFit/>
          </a:bodyPr>
          <a:lstStyle/>
          <a:p>
            <a:r>
              <a:rPr lang="en-IN" sz="900" dirty="0">
                <a:solidFill>
                  <a:schemeClr val="accent4">
                    <a:lumMod val="75000"/>
                  </a:schemeClr>
                </a:solidFill>
                <a:latin typeface="Arial" panose="020B0604020202020204" pitchFamily="34" charset="0"/>
                <a:cs typeface="Arial" panose="020B0604020202020204" pitchFamily="34" charset="0"/>
              </a:rPr>
              <a:t>from Kedar Ghadge</a:t>
            </a:r>
          </a:p>
        </p:txBody>
      </p:sp>
    </p:spTree>
    <p:extLst>
      <p:ext uri="{BB962C8B-B14F-4D97-AF65-F5344CB8AC3E}">
        <p14:creationId xmlns:p14="http://schemas.microsoft.com/office/powerpoint/2010/main" val="149027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562600" y="2895600"/>
            <a:ext cx="3276600" cy="3290658"/>
            <a:chOff x="5564023" y="2715357"/>
            <a:chExt cx="3642125" cy="38115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61747" cy="369332"/>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43876" cy="369332"/>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4" name="Rectangle 3"/>
          <p:cNvSpPr/>
          <p:nvPr/>
        </p:nvSpPr>
        <p:spPr>
          <a:xfrm>
            <a:off x="76200" y="228600"/>
            <a:ext cx="8991600" cy="1538883"/>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lang="en-IN" i="1" dirty="0">
                <a:solidFill>
                  <a:srgbClr val="D9DD21"/>
                </a:solidFill>
                <a:latin typeface="Arial" panose="020B0604020202020204" pitchFamily="34" charset="0"/>
                <a:cs typeface="Arial" panose="020B0604020202020204" pitchFamily="34" charset="0"/>
              </a:rPr>
              <a:t>. </a:t>
            </a:r>
            <a:r>
              <a:rPr lang="en-IN" sz="2000" i="1" dirty="0">
                <a:solidFill>
                  <a:srgbClr val="D9DD21"/>
                </a:solidFill>
                <a:latin typeface="Arial" panose="020B0604020202020204" pitchFamily="34" charset="0"/>
                <a:cs typeface="Arial" panose="020B0604020202020204" pitchFamily="34" charset="0"/>
              </a:rPr>
              <a:t>For these occasions, you can define the attribute so that it can contain null values.</a:t>
            </a:r>
            <a:endParaRPr lang="en-IN" i="1" dirty="0">
              <a:solidFill>
                <a:srgbClr val="D9DD21"/>
              </a:solidFill>
              <a:latin typeface="Arial" panose="020B0604020202020204" pitchFamily="34" charset="0"/>
              <a:cs typeface="Arial" panose="020B0604020202020204" pitchFamily="34" charset="0"/>
            </a:endParaRPr>
          </a:p>
        </p:txBody>
      </p:sp>
      <p:sp>
        <p:nvSpPr>
          <p:cNvPr id="5" name="Rectangle 4"/>
          <p:cNvSpPr/>
          <p:nvPr/>
        </p:nvSpPr>
        <p:spPr>
          <a:xfrm>
            <a:off x="76200" y="3544431"/>
            <a:ext cx="5562600" cy="2123658"/>
          </a:xfrm>
          <a:prstGeom prst="rect">
            <a:avLst/>
          </a:prstGeom>
        </p:spPr>
        <p:txBody>
          <a:bodyPr wrap="square">
            <a:spAutoFit/>
          </a:bodyPr>
          <a:lstStyle/>
          <a:p>
            <a:pPr algn="just"/>
            <a:r>
              <a:rPr lang="en-IN" dirty="0">
                <a:solidFill>
                  <a:schemeClr val="accent6">
                    <a:lumMod val="75000"/>
                  </a:schemeClr>
                </a:solidFill>
                <a:latin typeface="Arial" panose="020B0604020202020204" pitchFamily="34" charset="0"/>
                <a:cs typeface="Arial" panose="020B0604020202020204" pitchFamily="34" charset="0"/>
              </a:rPr>
              <a:t>In some cases, you might not want a specific attribute to contain a null value, but you don't want to require that the user or program always provide a value. In this case, a default value might be appropriate. </a:t>
            </a:r>
            <a:r>
              <a:rPr lang="en-IN" sz="2000" i="1" dirty="0">
                <a:solidFill>
                  <a:srgbClr val="D9DD21"/>
                </a:solidFill>
                <a:latin typeface="Arial" panose="020B0604020202020204" pitchFamily="34" charset="0"/>
                <a:cs typeface="Arial" panose="020B0604020202020204" pitchFamily="34" charset="0"/>
              </a:rPr>
              <a:t>A default value is a value that applies to an attribute if no other valid value is available.</a:t>
            </a:r>
          </a:p>
        </p:txBody>
      </p:sp>
    </p:spTree>
    <p:extLst>
      <p:ext uri="{BB962C8B-B14F-4D97-AF65-F5344CB8AC3E}">
        <p14:creationId xmlns:p14="http://schemas.microsoft.com/office/powerpoint/2010/main" val="22340120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668022"/>
          <a:ext cx="8839200" cy="4818378"/>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lang="en-IN" dirty="0">
                          <a:solidFill>
                            <a:srgbClr val="B7F7E2"/>
                          </a:solidFill>
                          <a:latin typeface="Arial" panose="020B0604020202020204" pitchFamily="34" charset="0"/>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DAY() is a 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DAYNAME(date)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DAYOFMONTH(date)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DAYOFWEEK(date)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DAYOFYEAR(date)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LAST_DAY(date)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MONTH(date)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600" kern="1200" dirty="0">
                          <a:solidFill>
                            <a:srgbClr val="0077AA"/>
                          </a:solidFill>
                          <a:latin typeface="Liberation Mono"/>
                          <a:ea typeface="+mn-ea"/>
                          <a:cs typeface="+mn-cs"/>
                        </a:rPr>
                        <a:t>MONTHNAME(date)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0" y="5486400"/>
            <a:ext cx="9067800" cy="830997"/>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sz="1600" dirty="0"/>
              <a:t> </a:t>
            </a:r>
            <a:r>
              <a:rPr lang="en-IN" sz="1600" dirty="0">
                <a:solidFill>
                  <a:srgbClr val="DD4A68"/>
                </a:solidFill>
                <a:latin typeface="Arial" panose="020B0604020202020204" pitchFamily="34" charset="0"/>
                <a:ea typeface="Times New Roman" panose="02020603050405020304" pitchFamily="18" charset="0"/>
              </a:rPr>
              <a:t>dayofweek (now()), WEEKDAY(now());</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dayofweek (date_add(now(), interval 1 day)), weekday (date_add (now(), interval 1 day));</a:t>
            </a:r>
          </a:p>
        </p:txBody>
      </p:sp>
    </p:spTree>
    <p:extLst>
      <p:ext uri="{BB962C8B-B14F-4D97-AF65-F5344CB8AC3E}">
        <p14:creationId xmlns:p14="http://schemas.microsoft.com/office/powerpoint/2010/main" val="4671683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rgbClr val="FFFF00"/>
                </a:solidFill>
                <a:latin typeface="Arial" panose="020B0604020202020204" pitchFamily="34" charset="0"/>
                <a:cs typeface="Arial" panose="020B0604020202020204" pitchFamily="34" charset="0"/>
              </a:rPr>
              <a:t>Date Functions</a:t>
            </a:r>
            <a:endParaRPr lang="en-IN" sz="3200" b="1" i="0" dirty="0">
              <a:solidFill>
                <a:srgbClr val="FFFF00"/>
              </a:solidFill>
              <a:effectLst/>
              <a:latin typeface="Arial" panose="020B0604020202020204" pitchFamily="34" charset="0"/>
              <a:cs typeface="Arial" panose="020B0604020202020204" pitchFamily="34" charset="0"/>
            </a:endParaRPr>
          </a:p>
        </p:txBody>
      </p:sp>
      <p:sp>
        <p:nvSpPr>
          <p:cNvPr id="8" name="Rectangle 7"/>
          <p:cNvSpPr/>
          <p:nvPr/>
        </p:nvSpPr>
        <p:spPr>
          <a:xfrm>
            <a:off x="6518284" y="76200"/>
            <a:ext cx="2386230" cy="369332"/>
          </a:xfrm>
          <a:prstGeom prst="rect">
            <a:avLst/>
          </a:prstGeom>
        </p:spPr>
        <p:txBody>
          <a:bodyPr wrap="none">
            <a:spAutoFit/>
          </a:bodyPr>
          <a:lstStyle/>
          <a:p>
            <a:pPr algn="r"/>
            <a:r>
              <a:rPr lang="en-US" b="1" dirty="0">
                <a:solidFill>
                  <a:srgbClr val="66FF33"/>
                </a:solidFill>
                <a:latin typeface="Arial" pitchFamily="34" charset="0"/>
                <a:cs typeface="Arial" pitchFamily="34" charset="0"/>
              </a:rPr>
              <a:t>DateTime Functions</a:t>
            </a:r>
          </a:p>
        </p:txBody>
      </p:sp>
      <p:graphicFrame>
        <p:nvGraphicFramePr>
          <p:cNvPr id="6" name="Table 5"/>
          <p:cNvGraphicFramePr>
            <a:graphicFrameLocks noGrp="1"/>
          </p:cNvGraphicFramePr>
          <p:nvPr>
            <p:extLst/>
          </p:nvPr>
        </p:nvGraphicFramePr>
        <p:xfrm>
          <a:off x="152400" y="838200"/>
          <a:ext cx="8839200" cy="4132155"/>
        </p:xfrm>
        <a:graphic>
          <a:graphicData uri="http://schemas.openxmlformats.org/drawingml/2006/table">
            <a:tbl>
              <a:tblPr firstRow="1" bandRow="1">
                <a:tableStyleId>{7E9639D4-E3E2-4D34-9284-5A2195B3D0D7}</a:tableStyleId>
              </a:tblPr>
              <a:tblGrid>
                <a:gridCol w="2514600">
                  <a:extLst>
                    <a:ext uri="{9D8B030D-6E8A-4147-A177-3AD203B41FA5}">
                      <a16:colId xmlns:a16="http://schemas.microsoft.com/office/drawing/2014/main" xmlns="" val="20000"/>
                    </a:ext>
                  </a:extLst>
                </a:gridCol>
                <a:gridCol w="63246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fontAlgn="t"/>
                      <a:r>
                        <a:rPr kumimoji="0" lang="en-IN" sz="1600" kern="1200" dirty="0">
                          <a:solidFill>
                            <a:srgbClr val="0077AA"/>
                          </a:solidFill>
                          <a:latin typeface="Liberation Mono"/>
                          <a:ea typeface="+mn-ea"/>
                          <a:cs typeface="+mn-cs"/>
                        </a:rPr>
                        <a:t>WEEKDAY(date)</a:t>
                      </a:r>
                    </a:p>
                  </a:txBody>
                  <a:tcPr marL="76200" marR="76200" marT="76200" marB="76200" anchor="ctr"/>
                </a:tc>
                <a:tc>
                  <a:txBody>
                    <a:bodyPr/>
                    <a:lstStyle/>
                    <a:p>
                      <a:pPr fontAlgn="t"/>
                      <a:r>
                        <a:rPr kumimoji="0" lang="en-IN" sz="1600" kern="1200" dirty="0">
                          <a:solidFill>
                            <a:schemeClr val="tx1"/>
                          </a:solidFill>
                          <a:effectLst/>
                          <a:latin typeface="Arial" panose="020B0604020202020204" pitchFamily="34" charset="0"/>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600" kern="1200" dirty="0">
                          <a:solidFill>
                            <a:srgbClr val="0077AA"/>
                          </a:solidFill>
                          <a:latin typeface="Liberation Mono"/>
                          <a:ea typeface="+mn-ea"/>
                          <a:cs typeface="+mn-cs"/>
                        </a:rPr>
                        <a:t>WEEKOFYEAR(date)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600" kern="1200" dirty="0">
                          <a:solidFill>
                            <a:srgbClr val="0077AA"/>
                          </a:solidFill>
                          <a:latin typeface="Liberation Mono"/>
                          <a:ea typeface="+mn-ea"/>
                          <a:cs typeface="+mn-cs"/>
                        </a:rPr>
                        <a:t>QUARTER(date)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600" kern="1200" dirty="0">
                          <a:solidFill>
                            <a:srgbClr val="0077AA"/>
                          </a:solidFill>
                          <a:latin typeface="Liberation Mono"/>
                          <a:ea typeface="+mn-ea"/>
                          <a:cs typeface="+mn-cs"/>
                        </a:rPr>
                        <a:t>HOUR(time)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600" kern="1200" dirty="0">
                          <a:solidFill>
                            <a:srgbClr val="0077AA"/>
                          </a:solidFill>
                          <a:latin typeface="Liberation Mono"/>
                          <a:ea typeface="+mn-ea"/>
                          <a:cs typeface="+mn-cs"/>
                        </a:rPr>
                        <a:t>MINUTE(time)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600" kern="1200" dirty="0">
                          <a:solidFill>
                            <a:srgbClr val="0077AA"/>
                          </a:solidFill>
                          <a:latin typeface="Liberation Mono"/>
                          <a:ea typeface="+mn-ea"/>
                          <a:cs typeface="+mn-cs"/>
                        </a:rPr>
                        <a:t>SECOND(time)</a:t>
                      </a:r>
                    </a:p>
                  </a:txBody>
                  <a:tcPr marL="76200" marR="76200" marT="76200" marB="76200" anchor="ctr"/>
                </a:tc>
                <a:tc>
                  <a:txBody>
                    <a:bodyPr/>
                    <a:lstStyle/>
                    <a:p>
                      <a:pPr fontAlgn="t"/>
                      <a:r>
                        <a:rPr lang="en-IN" sz="1600" dirty="0">
                          <a:effectLst/>
                          <a:latin typeface="Arial" panose="020B0604020202020204" pitchFamily="34" charset="0"/>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600" kern="1200" dirty="0">
                          <a:solidFill>
                            <a:srgbClr val="0077AA"/>
                          </a:solidFill>
                          <a:latin typeface="Liberation Mono"/>
                          <a:ea typeface="+mn-ea"/>
                          <a:cs typeface="+mn-cs"/>
                        </a:rPr>
                        <a:t>DATEDIFF(expr1,expr2)</a:t>
                      </a:r>
                    </a:p>
                  </a:txBody>
                  <a:tcPr marL="76200" marR="76200" marT="76200" marB="76200" anchor="ctr"/>
                </a:tc>
                <a:tc>
                  <a:txBody>
                    <a:bodyPr/>
                    <a:lstStyle/>
                    <a:p>
                      <a:pPr fontAlgn="t"/>
                      <a:r>
                        <a:rPr kumimoji="0" lang="en-IN" sz="1600" b="0" i="0" kern="1200" dirty="0">
                          <a:solidFill>
                            <a:schemeClr val="tx1"/>
                          </a:solidFill>
                          <a:effectLst/>
                          <a:latin typeface="+mn-lt"/>
                          <a:ea typeface="+mn-ea"/>
                          <a:cs typeface="+mn-cs"/>
                        </a:rPr>
                        <a:t>Returns the number of days between two dates or datetimes.</a:t>
                      </a:r>
                      <a:endParaRPr lang="en-IN" sz="1600" dirty="0">
                        <a:effectLst/>
                        <a:latin typeface="Arial" panose="020B0604020202020204" pitchFamily="34" charset="0"/>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52400" y="5112603"/>
            <a:ext cx="8839200"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WEEKDAY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NOW</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interval </a:t>
            </a:r>
            <a:r>
              <a:rPr lang="en-IN" dirty="0">
                <a:solidFill>
                  <a:srgbClr val="92D050"/>
                </a:solidFill>
                <a:latin typeface="Arial" panose="020B0604020202020204" pitchFamily="34" charset="0"/>
                <a:ea typeface="Times New Roman" panose="02020603050405020304" pitchFamily="18" charset="0"/>
              </a:rPr>
              <a:t>1</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3F6971"/>
                </a:solidFill>
                <a:latin typeface="Arial" panose="020B0604020202020204" pitchFamily="34" charset="0"/>
                <a:ea typeface="Times New Roman" panose="02020603050405020304" pitchFamily="18" charset="0"/>
              </a:rPr>
              <a:t>DAY</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3F6971"/>
                </a:solidFill>
                <a:latin typeface="Arial" panose="020B0604020202020204" pitchFamily="34" charset="0"/>
                <a:ea typeface="Times New Roman" panose="02020603050405020304" pitchFamily="18" charset="0"/>
              </a:rPr>
              <a:t>HIREDATE</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17</a:t>
            </a:r>
            <a:r>
              <a:rPr lang="en-IN" dirty="0">
                <a:solidFill>
                  <a:srgbClr val="DD4A68"/>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39031688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24291659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5410200"/>
            <a:ext cx="88392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3F6971"/>
                </a:solidFill>
                <a:latin typeface="Arial" panose="020B0604020202020204" pitchFamily="34" charset="0"/>
                <a:ea typeface="Times New Roman" panose="02020603050405020304" pitchFamily="18" charset="0"/>
              </a:rPr>
              <a:t>DATE_FORMAT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3F6971"/>
                </a:solidFill>
                <a:latin typeface="Arial" panose="020B0604020202020204" pitchFamily="34" charset="0"/>
                <a:ea typeface="Times New Roman" panose="02020603050405020304" pitchFamily="18" charset="0"/>
              </a:rPr>
              <a:t>now</a:t>
            </a:r>
            <a:r>
              <a:rPr lang="en-US" dirty="0">
                <a:solidFill>
                  <a:srgbClr val="DD4A68"/>
                </a:solidFill>
                <a:latin typeface="Arial" panose="020B0604020202020204" pitchFamily="34" charset="0"/>
                <a:ea typeface="Times New Roman" panose="02020603050405020304" pitchFamily="18" charset="0"/>
              </a:rPr>
              <a:t>(), '%a');</a:t>
            </a:r>
            <a:endParaRPr lang="en-IN" dirty="0">
              <a:solidFill>
                <a:srgbClr val="DD4A68"/>
              </a:solidFill>
              <a:latin typeface="Arial" panose="020B0604020202020204" pitchFamily="34" charset="0"/>
              <a:ea typeface="Times New Roman" panose="02020603050405020304" pitchFamily="18" charset="0"/>
            </a:endParaRPr>
          </a:p>
        </p:txBody>
      </p:sp>
      <p:graphicFrame>
        <p:nvGraphicFramePr>
          <p:cNvPr id="10" name="Table 9"/>
          <p:cNvGraphicFramePr>
            <a:graphicFrameLocks noGrp="1"/>
          </p:cNvGraphicFramePr>
          <p:nvPr>
            <p:extLst/>
          </p:nvPr>
        </p:nvGraphicFramePr>
        <p:xfrm>
          <a:off x="152400" y="787404"/>
          <a:ext cx="8839200" cy="442383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%a</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Abbreviated weekday name (Sun-Sat)</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%b</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Abbreviated month name (Jan-Dec)</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%c</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Month, numeric (0-12)</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with English suffix (0th, 1st, 2nd, 3rd, </a:t>
                      </a:r>
                      <a:r>
                        <a:rPr lang="en-US" sz="1600" dirty="0">
                          <a:effectLst/>
                          <a:latin typeface="Tahoma" panose="020B0604030504040204" pitchFamily="34" charset="0"/>
                          <a:ea typeface="Times New Roman" panose="02020603050405020304" pitchFamily="18" charset="0"/>
                        </a:rPr>
                        <a:t>�</a:t>
                      </a:r>
                      <a:r>
                        <a:rPr lang="en-US" sz="1600" dirty="0">
                          <a:effectLst/>
                          <a:latin typeface="Arial" panose="020B0604020202020204" pitchFamily="34"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%d</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%e</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600" dirty="0">
                          <a:effectLst/>
                          <a:latin typeface="Arial" panose="020B0604020202020204" pitchFamily="34" charset="0"/>
                          <a:ea typeface="Times New Roman" panose="02020603050405020304" pitchFamily="18" charset="0"/>
                        </a:rPr>
                        <a:t>Day of month, numeric (0-31)</a:t>
                      </a:r>
                      <a:endParaRPr lang="en-IN"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%f</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Microseconds (000000-999999)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%h</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6600217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08596"/>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600" kern="1200" dirty="0">
                          <a:solidFill>
                            <a:srgbClr val="0077AA"/>
                          </a:solidFill>
                          <a:latin typeface="Liberation Mono"/>
                          <a:ea typeface="+mn-ea"/>
                          <a:cs typeface="+mn-cs"/>
                        </a:rPr>
                        <a:t>%i</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Minutes, numeric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600" kern="1200" dirty="0">
                          <a:solidFill>
                            <a:srgbClr val="0077AA"/>
                          </a:solidFill>
                          <a:latin typeface="Liberation Mono"/>
                          <a:ea typeface="+mn-ea"/>
                          <a:cs typeface="+mn-cs"/>
                        </a:rPr>
                        <a:t>%j</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year (001-366)</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600" kern="1200" dirty="0">
                          <a:solidFill>
                            <a:srgbClr val="0077AA"/>
                          </a:solidFill>
                          <a:latin typeface="Liberation Mono"/>
                          <a:ea typeface="+mn-ea"/>
                          <a:cs typeface="+mn-cs"/>
                        </a:rPr>
                        <a:t>%k</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(0-23)</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600" kern="1200" dirty="0">
                          <a:solidFill>
                            <a:srgbClr val="0077AA"/>
                          </a:solidFill>
                          <a:latin typeface="Liberation Mono"/>
                          <a:ea typeface="+mn-ea"/>
                          <a:cs typeface="+mn-cs"/>
                        </a:rPr>
                        <a:t>%l</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Hour (1-12)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name (January-December)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600" kern="1200" dirty="0">
                          <a:solidFill>
                            <a:srgbClr val="0077AA"/>
                          </a:solidFill>
                          <a:latin typeface="Liberation Mono"/>
                          <a:ea typeface="+mn-ea"/>
                          <a:cs typeface="+mn-cs"/>
                        </a:rPr>
                        <a:t>%m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Month, numeric (00-12)</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600" kern="1200" dirty="0">
                          <a:solidFill>
                            <a:srgbClr val="0077AA"/>
                          </a:solidFill>
                          <a:latin typeface="Liberation Mono"/>
                          <a:ea typeface="+mn-ea"/>
                          <a:cs typeface="+mn-cs"/>
                        </a:rPr>
                        <a:t>%p</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600" kern="1200" dirty="0">
                          <a:solidFill>
                            <a:srgbClr val="0077AA"/>
                          </a:solidFill>
                          <a:latin typeface="Liberation Mono"/>
                          <a:ea typeface="+mn-ea"/>
                          <a:cs typeface="+mn-cs"/>
                        </a:rPr>
                        <a:t>%r</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Time, 12-hour (hh:mm:ss followed by AM or PM)</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600" kern="1200" dirty="0">
                          <a:solidFill>
                            <a:srgbClr val="0077AA"/>
                          </a:solidFill>
                          <a:latin typeface="Liberation Mono"/>
                          <a:ea typeface="+mn-ea"/>
                          <a:cs typeface="+mn-cs"/>
                        </a:rPr>
                        <a:t>%s</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Seconds (00-59)</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27406804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399190"/>
        </p:xfrm>
        <a:graphic>
          <a:graphicData uri="http://schemas.openxmlformats.org/drawingml/2006/table">
            <a:tbl>
              <a:tblPr firstRow="1" bandRow="1">
                <a:tableStyleId>{7E9639D4-E3E2-4D34-9284-5A2195B3D0D7}</a:tableStyleId>
              </a:tblPr>
              <a:tblGrid>
                <a:gridCol w="1371600">
                  <a:extLst>
                    <a:ext uri="{9D8B030D-6E8A-4147-A177-3AD203B41FA5}">
                      <a16:colId xmlns:a16="http://schemas.microsoft.com/office/drawing/2014/main" xmlns="" val="20000"/>
                    </a:ext>
                  </a:extLst>
                </a:gridCol>
                <a:gridCol w="7467600">
                  <a:extLst>
                    <a:ext uri="{9D8B030D-6E8A-4147-A177-3AD203B41FA5}">
                      <a16:colId xmlns:a16="http://schemas.microsoft.com/office/drawing/2014/main" xmlns="" val="20001"/>
                    </a:ext>
                  </a:extLst>
                </a:gridCol>
              </a:tblGrid>
              <a:tr h="442383">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Formats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442383">
                <a:tc>
                  <a:txBody>
                    <a:bodyPr/>
                    <a:lstStyle/>
                    <a:p>
                      <a:pPr lvl="0">
                        <a:spcAft>
                          <a:spcPts val="0"/>
                        </a:spcAft>
                      </a:pPr>
                      <a:r>
                        <a:rPr kumimoji="0" lang="en-US" sz="1600" kern="1200" dirty="0">
                          <a:solidFill>
                            <a:srgbClr val="0077AA"/>
                          </a:solidFill>
                          <a:latin typeface="Liberation Mono"/>
                          <a:ea typeface="+mn-ea"/>
                          <a:cs typeface="+mn-cs"/>
                        </a:rPr>
                        <a:t>%T</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a:solidFill>
                            <a:schemeClr val="tx1"/>
                          </a:solidFill>
                          <a:effectLst/>
                          <a:latin typeface="Arial" panose="020B0604020202020204" pitchFamily="34" charset="0"/>
                          <a:ea typeface="Times New Roman" panose="02020603050405020304" pitchFamily="18" charset="0"/>
                          <a:cs typeface="+mn-cs"/>
                        </a:rPr>
                        <a:t>Time, 24-hour (hh:mm:ss)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Sunday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600" kern="1200" dirty="0">
                          <a:solidFill>
                            <a:srgbClr val="0077AA"/>
                          </a:solidFill>
                          <a:latin typeface="Liberation Mono"/>
                          <a:ea typeface="+mn-ea"/>
                          <a:cs typeface="+mn-cs"/>
                        </a:rPr>
                        <a:t>%u</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(00-53) where Monday is the first day of week</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Sunday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600" kern="1200" dirty="0">
                          <a:solidFill>
                            <a:srgbClr val="0077AA"/>
                          </a:solidFill>
                          <a:latin typeface="Liberation Mono"/>
                          <a:ea typeface="+mn-ea"/>
                          <a:cs typeface="+mn-cs"/>
                        </a:rPr>
                        <a:t>%v</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 (01-53) where Monday is the first day of week, used with %x</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Weekday name (Sunday-Saturday)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600" kern="1200" dirty="0">
                          <a:solidFill>
                            <a:srgbClr val="0077AA"/>
                          </a:solidFill>
                          <a:latin typeface="Liberation Mono"/>
                          <a:ea typeface="+mn-ea"/>
                          <a:cs typeface="+mn-cs"/>
                        </a:rPr>
                        <a:t>%w</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Day of the week (0=Sunday, 6=Saturday)</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Sunday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600" kern="1200" dirty="0">
                          <a:solidFill>
                            <a:srgbClr val="0077AA"/>
                          </a:solidFill>
                          <a:latin typeface="Liberation Mono"/>
                          <a:ea typeface="+mn-ea"/>
                          <a:cs typeface="+mn-cs"/>
                        </a:rPr>
                        <a:t>%x</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for the week where Monday is the first day of week, four digits, used with %v</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four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600" kern="1200" dirty="0">
                          <a:solidFill>
                            <a:srgbClr val="0077AA"/>
                          </a:solidFill>
                          <a:latin typeface="Liberation Mono"/>
                          <a:ea typeface="+mn-ea"/>
                          <a:cs typeface="+mn-cs"/>
                        </a:rPr>
                        <a:t>%y</a:t>
                      </a:r>
                      <a:endParaRPr kumimoji="0" lang="en-IN" sz="16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Year, numeric, two digits</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DateTime Formats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916553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21217278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501438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a:spcAft>
                          <a:spcPts val="0"/>
                        </a:spcAft>
                      </a:pPr>
                      <a:r>
                        <a:rPr kumimoji="0" lang="en-IN" sz="1600" kern="1200" dirty="0">
                          <a:solidFill>
                            <a:srgbClr val="0077AA"/>
                          </a:solidFill>
                          <a:latin typeface="Liberation Mono"/>
                          <a:ea typeface="+mn-ea"/>
                          <a:cs typeface="+mn-cs"/>
                        </a:rPr>
                        <a:t>ASCII(str)</a:t>
                      </a:r>
                    </a:p>
                  </a:txBody>
                  <a:tcPr marL="68580" marR="68580" marT="0" marB="0" anchor="ctr"/>
                </a:tc>
                <a:tc>
                  <a:txBody>
                    <a:bodyPr/>
                    <a:lstStyle/>
                    <a:p>
                      <a:pPr algn="l">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lgn="l">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p>
                    <a:p>
                      <a:pPr algn="l">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ascii(ename)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600" kern="1200" dirty="0">
                          <a:solidFill>
                            <a:srgbClr val="0077AA"/>
                          </a:solidFill>
                          <a:latin typeface="Liberation Mono"/>
                          <a:ea typeface="+mn-ea"/>
                          <a:cs typeface="+mn-cs"/>
                        </a:rPr>
                        <a:t>CHAR(N,...)</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CHAR() interprets each argument N as an integer and returns a string consisting of the characters given by the code values of those integers.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NULL values are skipped</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char(65, 66, 67);</a:t>
                      </a:r>
                    </a:p>
                    <a:p>
                      <a:pPr>
                        <a:spcAft>
                          <a:spcPts val="0"/>
                        </a:spcAft>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that results from concatenating the arguments. CONCAT()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returns NULL if any argument is NULL</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p>
                      <a:pPr>
                        <a:spcAft>
                          <a:spcPts val="0"/>
                        </a:spcAft>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a:spcAft>
                          <a:spcPts val="0"/>
                        </a:spcAft>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concat('</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Mr.</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 , ename) from EMP;</a:t>
                      </a:r>
                    </a:p>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8905617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770543"/>
        </p:xfrm>
        <a:graphic>
          <a:graphicData uri="http://schemas.openxmlformats.org/drawingml/2006/table">
            <a:tbl>
              <a:tblPr firstRow="1" bandRow="1">
                <a:tableStyleId>{7E9639D4-E3E2-4D34-9284-5A2195B3D0D7}</a:tableStyleId>
              </a:tblPr>
              <a:tblGrid>
                <a:gridCol w="26670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CONCAT(str1,str2,...)</a:t>
                      </a:r>
                    </a:p>
                  </a:txBody>
                  <a:tcPr marL="68580" marR="68580" marT="0" marB="0" anchor="ctr"/>
                </a:tc>
                <a:tc>
                  <a:txBody>
                    <a:bodyPr/>
                    <a:lstStyle/>
                    <a:p>
                      <a:pPr>
                        <a:spcAft>
                          <a:spcPts val="0"/>
                        </a:spcAft>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a:spcAft>
                          <a:spcPts val="0"/>
                        </a:spcAft>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'My' 'S' 'QL';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ELT(N,str1,str2,str3,...)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ELT(1, ename, job, sal) from EMP;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STRCMP(expr1,expr2)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1759222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11825" y="787404"/>
          <a:ext cx="8915400" cy="4543212"/>
        </p:xfrm>
        <a:graphic>
          <a:graphicData uri="http://schemas.openxmlformats.org/drawingml/2006/table">
            <a:tbl>
              <a:tblPr firstRow="1" bandRow="1">
                <a:tableStyleId>{7E9639D4-E3E2-4D34-9284-5A2195B3D0D7}</a:tableStyleId>
              </a:tblPr>
              <a:tblGrid>
                <a:gridCol w="2536278">
                  <a:extLst>
                    <a:ext uri="{9D8B030D-6E8A-4147-A177-3AD203B41FA5}">
                      <a16:colId xmlns:a16="http://schemas.microsoft.com/office/drawing/2014/main" xmlns="" val="20000"/>
                    </a:ext>
                  </a:extLst>
                </a:gridCol>
                <a:gridCol w="6379122">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FIELD(str,str1,str2,str3,...)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pune</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field(NULL,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SELECT field('',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Infoway</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'Technologies', '</a:t>
                      </a:r>
                      <a:r>
                        <a:rPr kumimoji="0" lang="en-IN" sz="1600" b="1" kern="1200" dirty="0" err="1">
                          <a:solidFill>
                            <a:srgbClr val="C00000"/>
                          </a:solidFill>
                          <a:effectLst/>
                          <a:latin typeface="Arial" panose="020B0604020202020204" pitchFamily="34" charset="0"/>
                          <a:ea typeface="Times New Roman" panose="02020603050405020304" pitchFamily="18" charset="0"/>
                          <a:cs typeface="+mn-cs"/>
                        </a:rPr>
                        <a:t>Kothrud</a:t>
                      </a:r>
                      <a:r>
                        <a:rPr kumimoji="0" lang="en-IN" sz="1600" b="1" kern="1200" dirty="0">
                          <a:solidFill>
                            <a:srgbClr val="C00000"/>
                          </a:solidFill>
                          <a:effectLst/>
                          <a:latin typeface="Arial" panose="020B0604020202020204" pitchFamily="34" charset="0"/>
                          <a:ea typeface="Times New Roman" panose="02020603050405020304" pitchFamily="18" charset="0"/>
                          <a:cs typeface="+mn-cs"/>
                        </a:rPr>
                        <a:t>', 'Pune');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lower case string. LCASE() is a synonym for LOWER().</a:t>
                      </a:r>
                    </a:p>
                  </a:txBody>
                  <a:tcPr marL="68580" marR="68580" marT="0" marB="0" anchor="ctr"/>
                </a:tc>
                <a:extLst>
                  <a:ext uri="{0D108BD9-81ED-4DB2-BD59-A6C34878D82A}">
                    <a16:rowId xmlns:a16="http://schemas.microsoft.com/office/drawing/2014/main" xmlns="" val="10002"/>
                  </a:ext>
                </a:extLst>
              </a:tr>
              <a:tr h="442383">
                <a:tc>
                  <a:txBody>
                    <a:bodyPr/>
                    <a:lstStyle/>
                    <a:p>
                      <a:r>
                        <a:rPr kumimoji="0" lang="en-US" sz="1600" kern="1200" dirty="0">
                          <a:solidFill>
                            <a:srgbClr val="0077AA"/>
                          </a:solidFill>
                          <a:latin typeface="Liberation Mono"/>
                          <a:ea typeface="+mn-ea"/>
                          <a:cs typeface="+mn-cs"/>
                        </a:rPr>
                        <a:t>UCASE(str)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upper case string. </a:t>
                      </a:r>
                      <a:r>
                        <a:rPr kumimoji="0" lang="en-US" sz="1600" kern="1200" dirty="0">
                          <a:solidFill>
                            <a:schemeClr val="tx1"/>
                          </a:solidFill>
                          <a:effectLst/>
                          <a:latin typeface="Arial" panose="020B0604020202020204" pitchFamily="34" charset="0"/>
                          <a:ea typeface="Times New Roman" panose="02020603050405020304" pitchFamily="18" charset="0"/>
                          <a:cs typeface="+mn-cs"/>
                        </a:rPr>
                        <a:t>UCASE() is a synonym for UPPER().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LENGTH(str)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1799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953869"/>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endParaRPr lang="en-US" sz="3600" b="1" i="1" dirty="0">
              <a:solidFill>
                <a:srgbClr val="FFFF00"/>
              </a:solidFill>
              <a:latin typeface="Arial" pitchFamily="34" charset="0"/>
              <a:cs typeface="Arial" pitchFamily="34" charset="0"/>
            </a:endParaRPr>
          </a:p>
        </p:txBody>
      </p:sp>
      <p:sp>
        <p:nvSpPr>
          <p:cNvPr id="8" name="Rectangle 7"/>
          <p:cNvSpPr/>
          <p:nvPr/>
        </p:nvSpPr>
        <p:spPr>
          <a:xfrm>
            <a:off x="152400" y="1676400"/>
            <a:ext cx="8839200" cy="1015663"/>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t>
            </a:r>
            <a:r>
              <a:rPr lang="en-IN" sz="2000">
                <a:solidFill>
                  <a:srgbClr val="222426"/>
                </a:solidFill>
                <a:latin typeface="Arial" panose="020B0604020202020204" pitchFamily="34" charset="0"/>
                <a:cs typeface="Arial" panose="020B0604020202020204" pitchFamily="34" charset="0"/>
              </a:rPr>
              <a:t>as </a:t>
            </a:r>
            <a:r>
              <a:rPr lang="en-IN" sz="2000" b="1">
                <a:solidFill>
                  <a:srgbClr val="C00000"/>
                </a:solidFill>
                <a:latin typeface="Arial" panose="020B0604020202020204" pitchFamily="34" charset="0"/>
                <a:cs typeface="Arial" panose="020B0604020202020204" pitchFamily="34" charset="0"/>
              </a:rPr>
              <a:t>ATTRIBUTES / FIELDS</a:t>
            </a:r>
            <a:r>
              <a:rPr lang="en-IN" sz="200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5775350"/>
              </p:ext>
            </p:extLst>
          </p:nvPr>
        </p:nvGraphicFramePr>
        <p:xfrm>
          <a:off x="685801"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r>
                        <a:rPr lang="en-IN" b="0" dirty="0">
                          <a:latin typeface="Arial" panose="020B0604020202020204" pitchFamily="34" charset="0"/>
                          <a:cs typeface="Arial" panose="020B0604020202020204" pitchFamily="34" charset="0"/>
                        </a:rPr>
                        <a:t>SSN</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0"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sp>
        <p:nvSpPr>
          <p:cNvPr id="17" name="TextBox 16"/>
          <p:cNvSpPr txBox="1"/>
          <p:nvPr/>
        </p:nvSpPr>
        <p:spPr>
          <a:xfrm>
            <a:off x="3710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cxnSp>
        <p:nvCxnSpPr>
          <p:cNvPr id="44" name="Straight Arrow Connector 43"/>
          <p:cNvCxnSpPr/>
          <p:nvPr/>
        </p:nvCxnSpPr>
        <p:spPr>
          <a:xfrm flipV="1">
            <a:off x="4354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79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296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97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25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169499" y="3667648"/>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305800" y="4782066"/>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cxnSp>
        <p:nvCxnSpPr>
          <p:cNvPr id="63" name="Straight Arrow Connector 62"/>
          <p:cNvCxnSpPr/>
          <p:nvPr/>
        </p:nvCxnSpPr>
        <p:spPr>
          <a:xfrm>
            <a:off x="8112916" y="4982121"/>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574749" y="4463142"/>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7574749" y="5639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74749" y="487737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7574749" y="525780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57"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sp>
        <p:nvSpPr>
          <p:cNvPr id="89" name="Left Brace 88"/>
          <p:cNvSpPr/>
          <p:nvPr/>
        </p:nvSpPr>
        <p:spPr>
          <a:xfrm>
            <a:off x="87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8" name="Straight Connector 127"/>
          <p:cNvCxnSpPr>
            <a:stCxn id="89" idx="1"/>
          </p:cNvCxnSpPr>
          <p:nvPr/>
        </p:nvCxnSpPr>
        <p:spPr>
          <a:xfrm flipV="1">
            <a:off x="87088" y="3423166"/>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76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676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8048730" y="4461468"/>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74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560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52400" y="787404"/>
          <a:ext cx="8839200" cy="4253229"/>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RPAD(str, len, padstr)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LEFT(str,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RIGHT(str,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LTRIM(str)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RTRIM(str)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TRIM([{BOTH | LEADING | TRAILING} [remstr] FROM] 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TRIM(LEADING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ABCxxx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TRIM(BOTH 'x'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xxxABCxxx</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-&gt; 'ABC'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SELECT TRIM(TRAILING 'xyz' FROM '</a:t>
                      </a:r>
                      <a:r>
                        <a:rPr kumimoji="0" lang="en-IN" sz="1600" b="1" kern="1200" dirty="0" err="1">
                          <a:solidFill>
                            <a:srgbClr val="365860"/>
                          </a:solidFill>
                          <a:effectLst/>
                          <a:latin typeface="Arial" panose="020B0604020202020204" pitchFamily="34" charset="0"/>
                          <a:ea typeface="Times New Roman" panose="02020603050405020304" pitchFamily="18" charset="0"/>
                          <a:cs typeface="+mn-cs"/>
                        </a:rPr>
                        <a:t>ABCxxyz</a:t>
                      </a:r>
                      <a:r>
                        <a:rPr kumimoji="0" lang="en-IN" sz="1600" b="1" kern="1200" dirty="0">
                          <a:solidFill>
                            <a:srgbClr val="365860"/>
                          </a:solidFill>
                          <a:effectLst/>
                          <a:latin typeface="Arial" panose="020B0604020202020204" pitchFamily="34"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        -&gt; '</a:t>
                      </a:r>
                      <a:r>
                        <a:rPr kumimoji="0" lang="en-IN" sz="1600" b="1" kern="1200" dirty="0" err="1">
                          <a:solidFill>
                            <a:schemeClr val="tx1"/>
                          </a:solidFill>
                          <a:effectLst/>
                          <a:latin typeface="Arial" panose="020B0604020202020204" pitchFamily="34" charset="0"/>
                          <a:ea typeface="Times New Roman" panose="02020603050405020304" pitchFamily="18" charset="0"/>
                          <a:cs typeface="+mn-cs"/>
                        </a:rPr>
                        <a:t>ABCx</a:t>
                      </a:r>
                      <a:r>
                        <a:rPr kumimoji="0" lang="en-IN" sz="1600" b="1" kern="1200" dirty="0">
                          <a:solidFill>
                            <a:schemeClr val="tx1"/>
                          </a:solidFill>
                          <a:effectLst/>
                          <a:latin typeface="Arial" panose="020B0604020202020204" pitchFamily="34" charset="0"/>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52400" y="5334000"/>
            <a:ext cx="8839200" cy="584775"/>
          </a:xfrm>
          <a:prstGeom prst="rect">
            <a:avLst/>
          </a:prstGeom>
          <a:solidFill>
            <a:srgbClr val="E0D612"/>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spTree>
    <p:extLst>
      <p:ext uri="{BB962C8B-B14F-4D97-AF65-F5344CB8AC3E}">
        <p14:creationId xmlns:p14="http://schemas.microsoft.com/office/powerpoint/2010/main" val="4982196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String 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5228589"/>
        </p:xfrm>
        <a:graphic>
          <a:graphicData uri="http://schemas.openxmlformats.org/drawingml/2006/table">
            <a:tbl>
              <a:tblPr firstRow="1" bandRow="1">
                <a:tableStyleId>{7E9639D4-E3E2-4D34-9284-5A2195B3D0D7}</a:tableStyleId>
              </a:tblPr>
              <a:tblGrid>
                <a:gridCol w="2661207">
                  <a:extLst>
                    <a:ext uri="{9D8B030D-6E8A-4147-A177-3AD203B41FA5}">
                      <a16:colId xmlns:a16="http://schemas.microsoft.com/office/drawing/2014/main" xmlns="" val="20000"/>
                    </a:ext>
                  </a:extLst>
                </a:gridCol>
                <a:gridCol w="6158793">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FORMAT(X,D)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format(1234.456,2);</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INSTR(str, substr)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position of the first occurrence of substring substr in string str.</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chemeClr val="tx1"/>
                          </a:solidFill>
                          <a:effectLst/>
                          <a:latin typeface="Arial" panose="020B0604020202020204" pitchFamily="34" charset="0"/>
                          <a:ea typeface="Times New Roman" panose="02020603050405020304" pitchFamily="18" charset="0"/>
                          <a:cs typeface="+mn-cs"/>
                        </a:rPr>
                        <a:t>SELECT replace('Hello', 'l', 'x');</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REVERSE(str)</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Returns the string str with the order of the characters reversed.</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kern="1200" dirty="0">
                          <a:solidFill>
                            <a:schemeClr val="tx1"/>
                          </a:solidFill>
                          <a:effectLst/>
                          <a:latin typeface="Arial" panose="020B0604020202020204" pitchFamily="34" charset="0"/>
                          <a:ea typeface="Times New Roman" panose="02020603050405020304" pitchFamily="18" charset="0"/>
                          <a:cs typeface="+mn-cs"/>
                        </a:rPr>
                        <a:t>SUBSTR() </a:t>
                      </a:r>
                      <a:r>
                        <a:rPr kumimoji="0" lang="en-US" sz="1600" b="1" kern="1200" dirty="0">
                          <a:solidFill>
                            <a:srgbClr val="FF0000"/>
                          </a:solidFill>
                          <a:effectLst/>
                          <a:latin typeface="Arial" panose="020B0604020202020204" pitchFamily="34" charset="0"/>
                          <a:ea typeface="Times New Roman" panose="02020603050405020304" pitchFamily="18" charset="0"/>
                          <a:cs typeface="+mn-cs"/>
                        </a:rPr>
                        <a:t>is a synonym for SUBSTRING().</a:t>
                      </a:r>
                      <a:endParaRPr kumimoji="0" lang="en-IN" sz="1600" b="1" kern="1200" dirty="0">
                        <a:solidFill>
                          <a:srgbClr val="FF0000"/>
                        </a:solidFill>
                        <a:effectLst/>
                        <a:latin typeface="Arial" panose="020B0604020202020204" pitchFamily="34"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kern="1200" dirty="0">
                          <a:solidFill>
                            <a:schemeClr val="tx1"/>
                          </a:solidFill>
                          <a:effectLst/>
                          <a:latin typeface="Arial" panose="020B0604020202020204" pitchFamily="34" charset="0"/>
                          <a:ea typeface="Times New Roman" panose="02020603050405020304" pitchFamily="18" charset="0"/>
                          <a:cs typeface="+mn-cs"/>
                        </a:rPr>
                        <a:t>SELECT substr ('This is the test by IWAY', -4, 4);</a:t>
                      </a:r>
                      <a:endParaRPr kumimoji="0" lang="en-IN" sz="1600" b="1"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MID(str, pos, len)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MID(str, pos, len)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is a synonym for</a:t>
                      </a:r>
                      <a:r>
                        <a:rPr kumimoji="0" lang="en-IN" sz="1600" kern="1200" dirty="0">
                          <a:solidFill>
                            <a:schemeClr val="tx1"/>
                          </a:solidFill>
                          <a:effectLst/>
                          <a:latin typeface="Arial" panose="020B0604020202020204" pitchFamily="34" charset="0"/>
                          <a:ea typeface="Times New Roman" panose="02020603050405020304" pitchFamily="18" charset="0"/>
                          <a:cs typeface="+mn-cs"/>
                        </a:rPr>
                        <a:t> </a:t>
                      </a:r>
                      <a:r>
                        <a:rPr kumimoji="0" lang="en-IN" sz="1600" b="1" kern="1200" dirty="0">
                          <a:solidFill>
                            <a:srgbClr val="FF0000"/>
                          </a:solidFill>
                          <a:effectLst/>
                          <a:latin typeface="Arial" panose="020B0604020202020204" pitchFamily="34" charset="0"/>
                          <a:ea typeface="Times New Roman" panose="02020603050405020304" pitchFamily="18" charset="0"/>
                          <a:cs typeface="+mn-cs"/>
                        </a:rPr>
                        <a:t>SUBSTRING(str, pos, len).</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187889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11627125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3385818"/>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ABS(X)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CEILING(X)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FLOOR(X)</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t>
                      </a:r>
                      <a:r>
                        <a:rPr kumimoji="0" lang="en-IN" sz="1600" kern="1200">
                          <a:solidFill>
                            <a:schemeClr val="tx1"/>
                          </a:solidFill>
                          <a:effectLst/>
                          <a:latin typeface="Arial" panose="020B0604020202020204" pitchFamily="34" charset="0"/>
                          <a:ea typeface="Times New Roman" panose="02020603050405020304" pitchFamily="18" charset="0"/>
                          <a:cs typeface="+mn-cs"/>
                        </a:rPr>
                        <a:t>FLOOR value.</a:t>
                      </a:r>
                      <a:endParaRPr kumimoji="0" lang="en-IN" sz="1600" kern="1200" dirty="0">
                        <a:solidFill>
                          <a:schemeClr val="tx1"/>
                        </a:solidFill>
                        <a:effectLst/>
                        <a:latin typeface="Arial" panose="020B0604020202020204" pitchFamily="34" charset="0"/>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kern="1200" dirty="0">
                          <a:solidFill>
                            <a:srgbClr val="0077AA"/>
                          </a:solidFill>
                          <a:latin typeface="Liberation Mono"/>
                          <a:ea typeface="+mn-ea"/>
                          <a:cs typeface="+mn-cs"/>
                        </a:rPr>
                        <a:t>N MOD M</a:t>
                      </a:r>
                      <a:endParaRPr kumimoji="0" lang="en-IN" sz="16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POWER(X,Y)</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7663887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Mathematical </a:t>
            </a:r>
            <a:r>
              <a:rPr lang="en-US" sz="3200" b="1" i="1" dirty="0">
                <a:solidFill>
                  <a:srgbClr val="FFFF00"/>
                </a:solidFill>
                <a:latin typeface="Arial" pitchFamily="34" charset="0"/>
                <a:cs typeface="Arial" pitchFamily="34" charset="0"/>
              </a:rPr>
              <a:t>Functions</a:t>
            </a:r>
            <a:endParaRPr lang="en-IN" sz="3200" b="1" i="1" dirty="0">
              <a:solidFill>
                <a:srgbClr val="FFFF00"/>
              </a:solidFill>
              <a:latin typeface="Arial" pitchFamily="34" charset="0"/>
              <a:cs typeface="Arial" pitchFamily="34" charset="0"/>
            </a:endParaRPr>
          </a:p>
        </p:txBody>
      </p:sp>
      <p:graphicFrame>
        <p:nvGraphicFramePr>
          <p:cNvPr id="6" name="Table 5"/>
          <p:cNvGraphicFramePr>
            <a:graphicFrameLocks noGrp="1"/>
          </p:cNvGraphicFramePr>
          <p:nvPr>
            <p:extLst/>
          </p:nvPr>
        </p:nvGraphicFramePr>
        <p:xfrm>
          <a:off x="152400" y="787404"/>
          <a:ext cx="8820000" cy="2591646"/>
        </p:xfrm>
        <a:graphic>
          <a:graphicData uri="http://schemas.openxmlformats.org/drawingml/2006/table">
            <a:tbl>
              <a:tblPr firstRow="1" bandRow="1">
                <a:tableStyleId>{7E9639D4-E3E2-4D34-9284-5A2195B3D0D7}</a:tableStyleId>
              </a:tblPr>
              <a:tblGrid>
                <a:gridCol w="2209800">
                  <a:extLst>
                    <a:ext uri="{9D8B030D-6E8A-4147-A177-3AD203B41FA5}">
                      <a16:colId xmlns:a16="http://schemas.microsoft.com/office/drawing/2014/main" xmlns="" val="20000"/>
                    </a:ext>
                  </a:extLst>
                </a:gridCol>
                <a:gridCol w="6610200">
                  <a:extLst>
                    <a:ext uri="{9D8B030D-6E8A-4147-A177-3AD203B41FA5}">
                      <a16:colId xmlns:a16="http://schemas.microsoft.com/office/drawing/2014/main" xmlns="" val="20001"/>
                    </a:ext>
                  </a:extLst>
                </a:gridCol>
              </a:tblGrid>
              <a:tr h="442383">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Syntax</a:t>
                      </a:r>
                      <a:endParaRPr kumimoji="0" lang="en-IN" b="1" kern="1200" dirty="0">
                        <a:solidFill>
                          <a:srgbClr val="B7F7E2"/>
                        </a:solidFill>
                        <a:latin typeface="Arial" panose="020B0604020202020204" pitchFamily="34" charset="0"/>
                        <a:ea typeface="+mn-ea"/>
                        <a:cs typeface="Arial" panose="020B0604020202020204" pitchFamily="34" charset="0"/>
                      </a:endParaRP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Result</a:t>
                      </a:r>
                    </a:p>
                  </a:txBody>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RAND([N])</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a random floating-point value v</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ROUND(X,D)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rgbClr val="0077AA"/>
                          </a:solidFill>
                          <a:latin typeface="Liberation Mono"/>
                          <a:ea typeface="+mn-ea"/>
                          <a:cs typeface="+mn-cs"/>
                        </a:rPr>
                        <a:t>TRUNCATE(X,D)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effectLst/>
                          <a:latin typeface="Arial" panose="020B0604020202020204" pitchFamily="34" charset="0"/>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228600" y="3657600"/>
            <a:ext cx="8686800" cy="369332"/>
          </a:xfrm>
          <a:prstGeom prst="rect">
            <a:avLst/>
          </a:prstGeom>
        </p:spPr>
        <p:txBody>
          <a:bodyPr wrap="square">
            <a:spAutoFit/>
          </a:bodyPr>
          <a:lstStyle/>
          <a:p>
            <a:r>
              <a:rPr lang="en-US" sz="16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SELECT </a:t>
            </a:r>
            <a:r>
              <a:rPr lang="en-US" dirty="0">
                <a:solidFill>
                  <a:srgbClr val="DD4A68"/>
                </a:solidFill>
                <a:latin typeface="Arial" panose="020B0604020202020204" pitchFamily="34" charset="0"/>
                <a:ea typeface="Times New Roman" panose="02020603050405020304" pitchFamily="18" charset="0"/>
              </a:rPr>
              <a:t>ROUND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RAND</a:t>
            </a:r>
            <a:r>
              <a:rPr lang="en-US" dirty="0">
                <a:solidFill>
                  <a:schemeClr val="bg1">
                    <a:lumMod val="6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solidFill>
                  <a:srgbClr val="92D050"/>
                </a:solidFill>
                <a:latin typeface="Arial" panose="020B0604020202020204" pitchFamily="34" charset="0"/>
                <a:ea typeface="Times New Roman" panose="02020603050405020304" pitchFamily="18" charset="0"/>
              </a:rPr>
              <a:t>100</a:t>
            </a:r>
            <a:r>
              <a:rPr lang="en-US" dirty="0">
                <a:solidFill>
                  <a:schemeClr val="bg1">
                    <a:lumMod val="65000"/>
                  </a:schemeClr>
                </a:solidFill>
                <a:latin typeface="Arial" panose="020B0604020202020204" pitchFamily="34" charset="0"/>
                <a:ea typeface="Times New Roman" panose="02020603050405020304" pitchFamily="18" charset="0"/>
              </a:rPr>
              <a:t>)</a:t>
            </a:r>
            <a:endParaRPr lang="en-US" dirty="0">
              <a:solidFill>
                <a:srgbClr val="DD4A68"/>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553653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952350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Topics to be covered</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304800" y="3352800"/>
            <a:ext cx="8610600" cy="1953740"/>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SQL Joins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CROSS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INNER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LEFT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RIGHT Join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FULL Join</a:t>
            </a:r>
            <a:endParaRPr lang="en-US" dirty="0"/>
          </a:p>
        </p:txBody>
      </p:sp>
    </p:spTree>
    <p:extLst>
      <p:ext uri="{BB962C8B-B14F-4D97-AF65-F5344CB8AC3E}">
        <p14:creationId xmlns:p14="http://schemas.microsoft.com/office/powerpoint/2010/main" val="5349328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JOINS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838200"/>
            <a:ext cx="8839200" cy="3477875"/>
          </a:xfrm>
          <a:prstGeom prst="rect">
            <a:avLst/>
          </a:prstGeom>
        </p:spPr>
        <p:txBody>
          <a:bodyPr wrap="square">
            <a:spAutoFit/>
          </a:bodyPr>
          <a:lstStyle/>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rPr>
              <a:t>Equijoin – Inner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lvl="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lvl="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Tree>
    <p:extLst>
      <p:ext uri="{BB962C8B-B14F-4D97-AF65-F5344CB8AC3E}">
        <p14:creationId xmlns:p14="http://schemas.microsoft.com/office/powerpoint/2010/main" val="107666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228600" y="838200"/>
            <a:ext cx="8610600"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228600" y="2133600"/>
            <a:ext cx="8610600" cy="2308324"/>
          </a:xfrm>
          <a:prstGeom prst="rect">
            <a:avLst/>
          </a:prstGeom>
          <a:solidFill>
            <a:schemeClr val="bg1"/>
          </a:solidFill>
        </p:spPr>
        <p:txBody>
          <a:bodyPr wrap="square">
            <a:spAutoFit/>
          </a:bodyPr>
          <a:lstStyle/>
          <a:p>
            <a:pPr>
              <a:lnSpc>
                <a:spcPct val="150000"/>
              </a:lnSpc>
              <a:buFont typeface="Arial" pitchFamily="34" charset="0"/>
              <a:buChar char="•"/>
            </a:pPr>
            <a:r>
              <a:rPr lang="en-US" sz="2400" dirty="0">
                <a:solidFill>
                  <a:schemeClr val="bg2">
                    <a:lumMod val="50000"/>
                  </a:schemeClr>
                </a:solidFill>
                <a:latin typeface="Arial" pitchFamily="34" charset="0"/>
                <a:cs typeface="Arial" pitchFamily="34" charset="0"/>
              </a:rPr>
              <a:t> </a:t>
            </a:r>
            <a:r>
              <a:rPr lang="en-US" sz="2400" dirty="0">
                <a:solidFill>
                  <a:schemeClr val="bg2">
                    <a:lumMod val="50000"/>
                  </a:schemeClr>
                </a:solidFill>
                <a:latin typeface="Arial" pitchFamily="34" charset="0"/>
                <a:ea typeface="MS Mincho" pitchFamily="49" charset="-128"/>
                <a:cs typeface="Arial" pitchFamily="34" charset="0"/>
              </a:rPr>
              <a:t>Simple/Atomic and Composite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Single Valued and Multi Valued attribute</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Stored and Derived Attributes</a:t>
            </a:r>
          </a:p>
          <a:p>
            <a:pPr>
              <a:lnSpc>
                <a:spcPct val="150000"/>
              </a:lnSpc>
              <a:buFont typeface="Arial" pitchFamily="34" charset="0"/>
              <a:buChar char="•"/>
            </a:pPr>
            <a:r>
              <a:rPr lang="en-US" sz="2400" dirty="0">
                <a:solidFill>
                  <a:schemeClr val="bg2">
                    <a:lumMod val="50000"/>
                  </a:schemeClr>
                </a:solidFill>
                <a:latin typeface="Arial" pitchFamily="34" charset="0"/>
                <a:ea typeface="MS Mincho" pitchFamily="49" charset="-128"/>
                <a:cs typeface="Arial" pitchFamily="34" charset="0"/>
              </a:rPr>
              <a:t> Complex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6002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pic>
        <p:nvPicPr>
          <p:cNvPr id="26" name="Picture 25"/>
          <p:cNvPicPr>
            <a:picLocks noChangeAspect="1"/>
          </p:cNvPicPr>
          <p:nvPr/>
        </p:nvPicPr>
        <p:blipFill>
          <a:blip r:embed="rId2"/>
          <a:stretch>
            <a:fillRect/>
          </a:stretch>
        </p:blipFill>
        <p:spPr>
          <a:xfrm>
            <a:off x="10886" y="2586964"/>
            <a:ext cx="9133114" cy="1980000"/>
          </a:xfrm>
          <a:prstGeom prst="rect">
            <a:avLst/>
          </a:prstGeom>
        </p:spPr>
      </p:pic>
    </p:spTree>
    <p:extLst>
      <p:ext uri="{BB962C8B-B14F-4D97-AF65-F5344CB8AC3E}">
        <p14:creationId xmlns:p14="http://schemas.microsoft.com/office/powerpoint/2010/main" val="276530621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954107"/>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76200" y="1524000"/>
            <a:ext cx="899160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162296" y="1981200"/>
            <a:ext cx="8819408"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ea typeface="Times New Roman" panose="02020603050405020304" pitchFamily="18"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ea typeface="Times New Roman" panose="02020603050405020304" pitchFamily="18" charset="0"/>
              </a:rPr>
              <a:t> MENUCARD, SOFTDRINK;</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M.NAME, S.NAME, M.RATE, S.RATE, M.RATE + S.RATE AS "TOTAL" </a:t>
            </a:r>
            <a:r>
              <a:rPr lang="en-US" dirty="0">
                <a:solidFill>
                  <a:srgbClr val="0077AA"/>
                </a:solidFill>
                <a:latin typeface="Arial" panose="020B0604020202020204" pitchFamily="34" charset="0"/>
                <a:ea typeface="Times New Roman" panose="02020603050405020304" pitchFamily="18" charset="0"/>
              </a:rPr>
              <a:t>FROM</a:t>
            </a:r>
            <a:r>
              <a:rPr lang="en-US" dirty="0"/>
              <a:t> MENUCARD M, SOFTDRINK S;</a:t>
            </a:r>
          </a:p>
        </p:txBody>
      </p:sp>
      <p:pic>
        <p:nvPicPr>
          <p:cNvPr id="13" name="Picture 12"/>
          <p:cNvPicPr>
            <a:picLocks noChangeAspect="1"/>
          </p:cNvPicPr>
          <p:nvPr/>
        </p:nvPicPr>
        <p:blipFill>
          <a:blip r:embed="rId2"/>
          <a:stretch>
            <a:fillRect/>
          </a:stretch>
        </p:blipFill>
        <p:spPr>
          <a:xfrm>
            <a:off x="35625" y="3071749"/>
            <a:ext cx="4562075" cy="3607801"/>
          </a:xfrm>
          <a:prstGeom prst="rect">
            <a:avLst/>
          </a:prstGeom>
        </p:spPr>
      </p:pic>
      <p:pic>
        <p:nvPicPr>
          <p:cNvPr id="2" name="Picture 1"/>
          <p:cNvPicPr>
            <a:picLocks noChangeAspect="1"/>
          </p:cNvPicPr>
          <p:nvPr/>
        </p:nvPicPr>
        <p:blipFill>
          <a:blip r:embed="rId3"/>
          <a:stretch>
            <a:fillRect/>
          </a:stretch>
        </p:blipFill>
        <p:spPr>
          <a:xfrm>
            <a:off x="4638925" y="3071749"/>
            <a:ext cx="4449271" cy="3607801"/>
          </a:xfrm>
          <a:prstGeom prst="rect">
            <a:avLst/>
          </a:prstGeom>
        </p:spPr>
      </p:pic>
    </p:spTree>
    <p:extLst>
      <p:ext uri="{BB962C8B-B14F-4D97-AF65-F5344CB8AC3E}">
        <p14:creationId xmlns:p14="http://schemas.microsoft.com/office/powerpoint/2010/main" val="130868930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Cartesian or Product</a:t>
            </a:r>
            <a:endParaRPr lang="en-IN" sz="3200" b="1" i="1" dirty="0">
              <a:solidFill>
                <a:srgbClr val="FFFF00"/>
              </a:solidFill>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96116" cy="575075"/>
          </a:xfrm>
          <a:prstGeom prst="rect">
            <a:avLst/>
          </a:prstGeom>
        </p:spPr>
      </p:pic>
      <p:sp>
        <p:nvSpPr>
          <p:cNvPr id="8" name="Rectangle 7"/>
          <p:cNvSpPr/>
          <p:nvPr/>
        </p:nvSpPr>
        <p:spPr>
          <a:xfrm>
            <a:off x="162296" y="838200"/>
            <a:ext cx="881940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COUNT(*) "TOTAL EMPLOYEES", RATE * COUNT(*) "TOTAL COST" </a:t>
            </a:r>
            <a:r>
              <a:rPr lang="en-US" dirty="0">
                <a:solidFill>
                  <a:srgbClr val="0077AA"/>
                </a:solidFill>
                <a:latin typeface="Arial" panose="020B0604020202020204" pitchFamily="34" charset="0"/>
                <a:ea typeface="Times New Roman" panose="02020603050405020304" pitchFamily="18" charset="0"/>
              </a:rPr>
              <a:t>FROM</a:t>
            </a:r>
            <a:r>
              <a:rPr lang="en-US" dirty="0"/>
              <a:t> N2EMPLOYEE, SOFTDRINK GROUP BY NAME;</a:t>
            </a:r>
          </a:p>
        </p:txBody>
      </p:sp>
      <p:pic>
        <p:nvPicPr>
          <p:cNvPr id="11" name="Picture 10"/>
          <p:cNvPicPr>
            <a:picLocks noChangeAspect="1"/>
          </p:cNvPicPr>
          <p:nvPr/>
        </p:nvPicPr>
        <p:blipFill>
          <a:blip r:embed="rId3"/>
          <a:stretch>
            <a:fillRect/>
          </a:stretch>
        </p:blipFill>
        <p:spPr>
          <a:xfrm>
            <a:off x="209683" y="1600200"/>
            <a:ext cx="6867855" cy="1825404"/>
          </a:xfrm>
          <a:prstGeom prst="rect">
            <a:avLst/>
          </a:prstGeom>
        </p:spPr>
      </p:pic>
      <p:sp>
        <p:nvSpPr>
          <p:cNvPr id="2" name="Rectangle 1"/>
          <p:cNvSpPr/>
          <p:nvPr/>
        </p:nvSpPr>
        <p:spPr>
          <a:xfrm>
            <a:off x="209684" y="3593068"/>
            <a:ext cx="862951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NAME, TYPE, COST </a:t>
            </a:r>
            <a:r>
              <a:rPr lang="en-US" dirty="0">
                <a:solidFill>
                  <a:srgbClr val="0077AA"/>
                </a:solidFill>
                <a:latin typeface="Arial" panose="020B0604020202020204" pitchFamily="34" charset="0"/>
                <a:ea typeface="Times New Roman" panose="02020603050405020304" pitchFamily="18" charset="0"/>
              </a:rPr>
              <a:t>FROM</a:t>
            </a:r>
            <a:r>
              <a:rPr lang="en-US" dirty="0"/>
              <a:t> BOOK, AVAILABLEIN;</a:t>
            </a:r>
          </a:p>
        </p:txBody>
      </p:sp>
      <p:pic>
        <p:nvPicPr>
          <p:cNvPr id="5" name="Picture 4"/>
          <p:cNvPicPr>
            <a:picLocks noChangeAspect="1"/>
          </p:cNvPicPr>
          <p:nvPr/>
        </p:nvPicPr>
        <p:blipFill>
          <a:blip r:embed="rId4"/>
          <a:stretch>
            <a:fillRect/>
          </a:stretch>
        </p:blipFill>
        <p:spPr>
          <a:xfrm>
            <a:off x="224527" y="4030329"/>
            <a:ext cx="3548101" cy="2827671"/>
          </a:xfrm>
          <a:prstGeom prst="rect">
            <a:avLst/>
          </a:prstGeom>
        </p:spPr>
      </p:pic>
    </p:spTree>
    <p:extLst>
      <p:ext uri="{BB962C8B-B14F-4D97-AF65-F5344CB8AC3E}">
        <p14:creationId xmlns:p14="http://schemas.microsoft.com/office/powerpoint/2010/main" val="35150338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Cross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21523"/>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76200" y="1905000"/>
            <a:ext cx="9067800" cy="707886"/>
          </a:xfrm>
          <a:prstGeom prst="rect">
            <a:avLst/>
          </a:prstGeom>
        </p:spPr>
        <p:txBody>
          <a:bodyPr wrap="square">
            <a:spAutoFit/>
          </a:bodyPr>
          <a:lstStyle/>
          <a:p>
            <a:r>
              <a:rPr lang="en-US" sz="2000" dirty="0">
                <a:solidFill>
                  <a:srgbClr val="0077AA"/>
                </a:solidFill>
                <a:latin typeface="Liberation Mono"/>
              </a:rPr>
              <a:t>SELECT column-list from &lt;table_references&gt; CROSS JOIN &lt;table_references&gt;</a:t>
            </a:r>
          </a:p>
        </p:txBody>
      </p:sp>
      <p:sp>
        <p:nvSpPr>
          <p:cNvPr id="10" name="Rectangle 9"/>
          <p:cNvSpPr/>
          <p:nvPr/>
        </p:nvSpPr>
        <p:spPr>
          <a:xfrm>
            <a:off x="162296" y="2655077"/>
            <a:ext cx="6030305"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BOOK</a:t>
            </a:r>
            <a:r>
              <a:rPr lang="en-IN" dirty="0">
                <a:solidFill>
                  <a:srgbClr val="E0D612"/>
                </a:solidFill>
                <a:latin typeface="Arial" panose="020B0604020202020204" pitchFamily="34" charset="0"/>
                <a:cs typeface="Arial" panose="020B0604020202020204" pitchFamily="34" charset="0"/>
              </a:rPr>
              <a:t> CROSS</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t> AVAILABLEIN;</a:t>
            </a:r>
          </a:p>
        </p:txBody>
      </p:sp>
      <p:pic>
        <p:nvPicPr>
          <p:cNvPr id="2" name="Picture 1"/>
          <p:cNvPicPr>
            <a:picLocks noChangeAspect="1"/>
          </p:cNvPicPr>
          <p:nvPr/>
        </p:nvPicPr>
        <p:blipFill>
          <a:blip r:embed="rId2"/>
          <a:stretch>
            <a:fillRect/>
          </a:stretch>
        </p:blipFill>
        <p:spPr>
          <a:xfrm>
            <a:off x="76200" y="3078522"/>
            <a:ext cx="3649606" cy="3703277"/>
          </a:xfrm>
          <a:prstGeom prst="rect">
            <a:avLst/>
          </a:prstGeom>
        </p:spPr>
      </p:pic>
    </p:spTree>
    <p:extLst>
      <p:ext uri="{BB962C8B-B14F-4D97-AF65-F5344CB8AC3E}">
        <p14:creationId xmlns:p14="http://schemas.microsoft.com/office/powerpoint/2010/main" val="324718037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pic>
        <p:nvPicPr>
          <p:cNvPr id="26" name="Picture 25"/>
          <p:cNvPicPr>
            <a:picLocks noChangeAspect="1"/>
          </p:cNvPicPr>
          <p:nvPr/>
        </p:nvPicPr>
        <p:blipFill>
          <a:blip r:embed="rId2"/>
          <a:stretch>
            <a:fillRect/>
          </a:stretch>
        </p:blipFill>
        <p:spPr>
          <a:xfrm>
            <a:off x="0" y="3581400"/>
            <a:ext cx="9144000" cy="1981200"/>
          </a:xfrm>
          <a:prstGeom prst="rect">
            <a:avLst/>
          </a:prstGeom>
        </p:spPr>
      </p:pic>
    </p:spTree>
    <p:extLst>
      <p:ext uri="{BB962C8B-B14F-4D97-AF65-F5344CB8AC3E}">
        <p14:creationId xmlns:p14="http://schemas.microsoft.com/office/powerpoint/2010/main" val="166923153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equi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76200" y="1923871"/>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28600" y="2669113"/>
            <a:ext cx="87630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t> * </a:t>
            </a:r>
            <a:r>
              <a:rPr lang="en-US" dirty="0">
                <a:solidFill>
                  <a:srgbClr val="0077AA"/>
                </a:solidFill>
                <a:latin typeface="Arial" panose="020B0604020202020204" pitchFamily="34" charset="0"/>
                <a:ea typeface="Times New Roman" panose="02020603050405020304" pitchFamily="18" charset="0"/>
              </a:rPr>
              <a:t>FROM</a:t>
            </a:r>
            <a:r>
              <a:rPr lang="en-US" dirty="0"/>
              <a:t> EMPLOYEE E, ADDRESS A </a:t>
            </a:r>
            <a:r>
              <a:rPr lang="en-US" dirty="0">
                <a:solidFill>
                  <a:srgbClr val="E0D612"/>
                </a:solidFill>
                <a:latin typeface="Arial" panose="020B0604020202020204" pitchFamily="34" charset="0"/>
                <a:cs typeface="Arial" panose="020B0604020202020204" pitchFamily="34" charset="0"/>
              </a:rPr>
              <a:t>WHERE</a:t>
            </a:r>
            <a:r>
              <a:rPr lang="en-US" dirty="0"/>
              <a:t> E.ID = A.EMPLOYEEID;</a:t>
            </a:r>
          </a:p>
        </p:txBody>
      </p:sp>
      <p:pic>
        <p:nvPicPr>
          <p:cNvPr id="2" name="Picture 1"/>
          <p:cNvPicPr>
            <a:picLocks noChangeAspect="1"/>
          </p:cNvPicPr>
          <p:nvPr/>
        </p:nvPicPr>
        <p:blipFill>
          <a:blip r:embed="rId2"/>
          <a:stretch>
            <a:fillRect/>
          </a:stretch>
        </p:blipFill>
        <p:spPr>
          <a:xfrm>
            <a:off x="228600" y="3200400"/>
            <a:ext cx="8686800" cy="3063222"/>
          </a:xfrm>
          <a:prstGeom prst="rect">
            <a:avLst/>
          </a:prstGeom>
        </p:spPr>
      </p:pic>
    </p:spTree>
    <p:extLst>
      <p:ext uri="{BB962C8B-B14F-4D97-AF65-F5344CB8AC3E}">
        <p14:creationId xmlns:p14="http://schemas.microsoft.com/office/powerpoint/2010/main" val="299939162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how many employees are working from every department?</a:t>
            </a: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Display the department name where less the 3 employees </a:t>
            </a:r>
            <a:r>
              <a:rPr lang="en-IN" sz="1600">
                <a:latin typeface="Calibri" panose="020F0502020204030204" pitchFamily="34" charset="0"/>
                <a:cs typeface="Calibri" panose="020F0502020204030204" pitchFamily="34" charset="0"/>
              </a:rPr>
              <a:t>are working?</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p:txBody>
      </p:sp>
      <p:sp>
        <p:nvSpPr>
          <p:cNvPr id="3" name="Oval 2"/>
          <p:cNvSpPr/>
          <p:nvPr/>
        </p:nvSpPr>
        <p:spPr>
          <a:xfrm>
            <a:off x="3048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10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5000" y="4343400"/>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48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0574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15200" y="1253698"/>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962400" y="1828800"/>
            <a:ext cx="1385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06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42504" y="228600"/>
            <a:ext cx="8772896" cy="1661993"/>
          </a:xfrm>
          <a:prstGeom prst="rect">
            <a:avLst/>
          </a:prstGeom>
        </p:spPr>
        <p:txBody>
          <a:bodyPr wrap="square">
            <a:spAutoFit/>
          </a:bodyPr>
          <a:lstStyle/>
          <a:p>
            <a:pPr algn="just"/>
            <a:r>
              <a:rPr lang="en-IN" sz="2200" b="1" i="1" dirty="0">
                <a:solidFill>
                  <a:srgbClr val="DBC04D"/>
                </a:solidFill>
              </a:rPr>
              <a:t>ON Contrition</a:t>
            </a:r>
          </a:p>
          <a:p>
            <a:pPr marL="285750" indent="-285750" algn="just">
              <a:buFont typeface="Arial" panose="020B0604020202020204" pitchFamily="34" charset="0"/>
              <a:buChar char="•"/>
            </a:pPr>
            <a:r>
              <a:rPr lang="en-IN" sz="2000" dirty="0"/>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t>In order to apply this join condition, on any two tables they need not to have any common column.</a:t>
            </a:r>
          </a:p>
        </p:txBody>
      </p:sp>
      <p:sp>
        <p:nvSpPr>
          <p:cNvPr id="4" name="Rectangle 3"/>
          <p:cNvSpPr/>
          <p:nvPr/>
        </p:nvSpPr>
        <p:spPr>
          <a:xfrm>
            <a:off x="109352" y="3505200"/>
            <a:ext cx="8839200" cy="1661993"/>
          </a:xfrm>
          <a:prstGeom prst="rect">
            <a:avLst/>
          </a:prstGeom>
        </p:spPr>
        <p:txBody>
          <a:bodyPr wrap="square">
            <a:spAutoFit/>
          </a:bodyPr>
          <a:lstStyle/>
          <a:p>
            <a:pPr algn="just"/>
            <a:r>
              <a:rPr lang="en-IN" sz="2000" b="1" i="1" dirty="0">
                <a:solidFill>
                  <a:srgbClr val="DBC04D"/>
                </a:solidFill>
              </a:rPr>
              <a:t>USING Attribute Contrition</a:t>
            </a:r>
            <a:endParaRPr lang="en-IN" sz="2000" dirty="0"/>
          </a:p>
          <a:p>
            <a:pPr marL="342900" indent="-342900" algn="just">
              <a:buFont typeface="Arial" panose="020B0604020202020204" pitchFamily="34" charset="0"/>
              <a:buChar char="•"/>
            </a:pPr>
            <a:r>
              <a:rPr lang="en-IN" sz="2000" dirty="0"/>
              <a:t>When all the common columns are used in the join predicate then the result would be same as Natural join.</a:t>
            </a:r>
          </a:p>
          <a:p>
            <a:pPr marL="342900" indent="-342900" algn="just">
              <a:buFont typeface="Arial" panose="020B0604020202020204" pitchFamily="34" charset="0"/>
              <a:buChar char="•"/>
            </a:pPr>
            <a:r>
              <a:rPr lang="en-IN" sz="2000" dirty="0"/>
              <a:t>In the result set of the join the duplicates of the columns used in the predicate gets eliminated.</a:t>
            </a:r>
          </a:p>
        </p:txBody>
      </p:sp>
    </p:spTree>
    <p:extLst>
      <p:ext uri="{BB962C8B-B14F-4D97-AF65-F5344CB8AC3E}">
        <p14:creationId xmlns:p14="http://schemas.microsoft.com/office/powerpoint/2010/main" val="2273152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USING &amp; ON clause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3441700"/>
            <a:ext cx="8991600" cy="1292662"/>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i="1"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76200" y="825837"/>
            <a:ext cx="8991600" cy="1015663"/>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762000" y="1600200"/>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278308" y="4581876"/>
            <a:ext cx="7594974" cy="1590324"/>
            <a:chOff x="1278308" y="4581876"/>
            <a:chExt cx="7594974" cy="1590324"/>
          </a:xfrm>
        </p:grpSpPr>
        <p:grpSp>
          <p:nvGrpSpPr>
            <p:cNvPr id="14"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278308"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14611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32657" y="5038725"/>
            <a:ext cx="9111343" cy="1819275"/>
          </a:xfrm>
          <a:prstGeom prst="rect">
            <a:avLst/>
          </a:prstGeom>
        </p:spPr>
      </p:pic>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76200" y="173082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ON table1.column-name = table2.column-name</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sp>
        <p:nvSpPr>
          <p:cNvPr id="3" name="Rectangle 2"/>
          <p:cNvSpPr/>
          <p:nvPr/>
        </p:nvSpPr>
        <p:spPr>
          <a:xfrm>
            <a:off x="76200" y="24384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US" dirty="0">
                <a:latin typeface="Arial" panose="020B0604020202020204" pitchFamily="34" charset="0"/>
                <a:cs typeface="Arial" panose="020B0604020202020204" pitchFamily="34" charset="0"/>
              </a:rPr>
              <a:t> EMPLOYEE E </a:t>
            </a:r>
            <a:r>
              <a:rPr lang="en-IN" dirty="0">
                <a:solidFill>
                  <a:srgbClr val="E0D612"/>
                </a:solidFill>
                <a:latin typeface="Arial" panose="020B0604020202020204" pitchFamily="34" charset="0"/>
                <a:cs typeface="Arial" panose="020B0604020202020204" pitchFamily="34" charset="0"/>
              </a:rPr>
              <a:t>INNER</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JOIN</a:t>
            </a:r>
            <a:r>
              <a:rPr lang="en-US" dirty="0">
                <a:latin typeface="Arial" panose="020B0604020202020204" pitchFamily="34" charset="0"/>
                <a:cs typeface="Arial" panose="020B0604020202020204" pitchFamily="34" charset="0"/>
              </a:rPr>
              <a:t> QUALIFICATION Q </a:t>
            </a:r>
            <a:r>
              <a:rPr lang="en-IN" dirty="0">
                <a:solidFill>
                  <a:srgbClr val="DD4A68"/>
                </a:solidFill>
                <a:latin typeface="Arial" panose="020B0604020202020204" pitchFamily="34" charset="0"/>
                <a:ea typeface="Times New Roman" panose="02020603050405020304" pitchFamily="18" charset="0"/>
              </a:rPr>
              <a:t>ON</a:t>
            </a:r>
            <a:r>
              <a:rPr lang="en-US" dirty="0">
                <a:latin typeface="Arial" panose="020B0604020202020204" pitchFamily="34" charset="0"/>
                <a:cs typeface="Arial" panose="020B0604020202020204" pitchFamily="34" charset="0"/>
              </a:rPr>
              <a:t> E.ID = Q.EMPLOYEEID;</a:t>
            </a:r>
          </a:p>
        </p:txBody>
      </p:sp>
      <p:pic>
        <p:nvPicPr>
          <p:cNvPr id="6" name="Picture 5"/>
          <p:cNvPicPr>
            <a:picLocks noChangeAspect="1"/>
          </p:cNvPicPr>
          <p:nvPr/>
        </p:nvPicPr>
        <p:blipFill>
          <a:blip r:embed="rId4"/>
          <a:stretch>
            <a:fillRect/>
          </a:stretch>
        </p:blipFill>
        <p:spPr>
          <a:xfrm>
            <a:off x="1" y="3142833"/>
            <a:ext cx="9144000" cy="2114967"/>
          </a:xfrm>
          <a:prstGeom prst="rect">
            <a:avLst/>
          </a:prstGeom>
        </p:spPr>
      </p:pic>
    </p:spTree>
    <p:extLst>
      <p:ext uri="{BB962C8B-B14F-4D97-AF65-F5344CB8AC3E}">
        <p14:creationId xmlns:p14="http://schemas.microsoft.com/office/powerpoint/2010/main" val="415964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4" name="Rectangle 3"/>
          <p:cNvSpPr/>
          <p:nvPr/>
        </p:nvSpPr>
        <p:spPr>
          <a:xfrm>
            <a:off x="457200" y="1219200"/>
            <a:ext cx="8382000" cy="832023"/>
          </a:xfrm>
          <a:prstGeom prst="rect">
            <a:avLst/>
          </a:prstGeom>
        </p:spPr>
        <p:txBody>
          <a:bodyPr wrap="square">
            <a:spAutoFit/>
          </a:bodyPr>
          <a:lstStyle/>
          <a:p>
            <a:pPr marL="285750" lvl="0" indent="-285750">
              <a:lnSpc>
                <a:spcPct val="107000"/>
              </a:lnSpc>
              <a:spcAft>
                <a:spcPts val="800"/>
              </a:spcAft>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DDL </a:t>
            </a:r>
            <a:r>
              <a:rPr lang="en-IN" sz="2000" dirty="0" smtClean="0">
                <a:latin typeface="Calibri" panose="020F0502020204030204" pitchFamily="34" charset="0"/>
                <a:ea typeface="Calibri" panose="020F0502020204030204" pitchFamily="34" charset="0"/>
                <a:cs typeface="Times New Roman" panose="02020603050405020304" pitchFamily="18" charset="0"/>
              </a:rPr>
              <a:t>commands – </a:t>
            </a:r>
            <a:r>
              <a:rPr lang="en-IN" sz="2000" dirty="0">
                <a:latin typeface="Calibri" panose="020F0502020204030204" pitchFamily="34" charset="0"/>
                <a:ea typeface="Calibri" panose="020F0502020204030204" pitchFamily="34" charset="0"/>
                <a:cs typeface="Times New Roman" panose="02020603050405020304" pitchFamily="18" charset="0"/>
              </a:rPr>
              <a:t>(Create table</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DML commands</a:t>
            </a:r>
            <a:r>
              <a:rPr lang="en-IN" sz="2000" dirty="0" smtClean="0">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(Select, Insert, Update)</a:t>
            </a:r>
            <a:endParaRPr lang="en-US" sz="2000" dirty="0"/>
          </a:p>
        </p:txBody>
      </p:sp>
    </p:spTree>
    <p:extLst>
      <p:ext uri="{BB962C8B-B14F-4D97-AF65-F5344CB8AC3E}">
        <p14:creationId xmlns:p14="http://schemas.microsoft.com/office/powerpoint/2010/main" val="3434836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228600" y="1475124"/>
            <a:ext cx="86868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Simple / Atomic Attribute       --VS--        Composite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(Can’t be divided further)                            (Can be divided further)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Single Value Attribute             --VS--        Multi Valued Attribute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(Only One value) 		                  (Multiple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Stored Attribute                       --VS--        Derived Attribute</a:t>
            </a: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lvl="0" eaLnBrk="0" fontAlgn="base" hangingPunct="0">
              <a:spcBef>
                <a:spcPct val="0"/>
              </a:spcBef>
              <a:spcAft>
                <a:spcPct val="0"/>
              </a:spcAft>
            </a:pP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a:t>
            </a:r>
            <a:r>
              <a:rPr lang="en-US" sz="2000" dirty="0">
                <a:solidFill>
                  <a:schemeClr val="bg2">
                    <a:lumMod val="50000"/>
                  </a:schemeClr>
                </a:solidFill>
                <a:latin typeface="Arial" pitchFamily="34" charset="0"/>
                <a:ea typeface="MS Mincho" pitchFamily="49" charset="-128"/>
                <a:cs typeface="Arial" pitchFamily="34" charset="0"/>
              </a:rPr>
              <a:t>(Only One value)</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u="none" strike="noStrike" cap="none" normalizeH="0" baseline="0" dirty="0">
              <a:ln>
                <a:noFill/>
              </a:ln>
              <a:solidFill>
                <a:schemeClr val="bg2">
                  <a:lumMod val="5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1"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 Complex Attribute </a:t>
            </a:r>
          </a:p>
          <a:p>
            <a:pPr marL="0" marR="0" lvl="0" indent="0" algn="l" defTabSz="914400" rtl="0" eaLnBrk="0" fontAlgn="base" latinLnBrk="0" hangingPunct="0">
              <a:lnSpc>
                <a:spcPct val="100000"/>
              </a:lnSpc>
              <a:spcBef>
                <a:spcPct val="0"/>
              </a:spcBef>
              <a:spcAft>
                <a:spcPct val="0"/>
              </a:spcAft>
              <a:buClrTx/>
              <a:buSzTx/>
              <a:tabLst/>
            </a:pPr>
            <a:r>
              <a:rPr lang="en-US" sz="2000" b="1" dirty="0">
                <a:solidFill>
                  <a:schemeClr val="bg2">
                    <a:lumMod val="50000"/>
                  </a:schemeClr>
                </a:solidFill>
                <a:latin typeface="Arial" pitchFamily="34" charset="0"/>
                <a:ea typeface="MS Mincho" pitchFamily="49" charset="-128"/>
                <a:cs typeface="Arial" pitchFamily="34" charset="0"/>
              </a:rPr>
              <a:t>  </a:t>
            </a:r>
            <a:r>
              <a:rPr kumimoji="0" lang="en-US" sz="2000" b="0" u="none" strike="noStrike" cap="none" normalizeH="0" baseline="0" dirty="0">
                <a:ln>
                  <a:noFill/>
                </a:ln>
                <a:solidFill>
                  <a:schemeClr val="bg2">
                    <a:lumMod val="50000"/>
                  </a:schemeClr>
                </a:solidFill>
                <a:effectLst/>
                <a:latin typeface="Arial" pitchFamily="34" charset="0"/>
                <a:ea typeface="MS Mincho" pitchFamily="49" charset="-128"/>
                <a:cs typeface="Arial" pitchFamily="34" charset="0"/>
              </a:rPr>
              <a:t>(Composite &amp; Multivalued)</a:t>
            </a:r>
            <a:endParaRPr kumimoji="0" lang="en-US" sz="2800" b="0" u="none" strike="noStrike" cap="none" normalizeH="0" baseline="0" dirty="0">
              <a:ln>
                <a:noFill/>
              </a:ln>
              <a:solidFill>
                <a:schemeClr val="bg2">
                  <a:lumMod val="50000"/>
                </a:schemeClr>
              </a:solidFill>
              <a:effectLst/>
              <a:latin typeface="Arial" pitchFamily="34" charset="0"/>
              <a:cs typeface="Arial" pitchFamily="34" charset="0"/>
            </a:endParaRPr>
          </a:p>
        </p:txBody>
      </p:sp>
      <p:sp>
        <p:nvSpPr>
          <p:cNvPr id="5" name="Rectangle 4"/>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Inner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54107"/>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9" name="Rectangle 8"/>
          <p:cNvSpPr/>
          <p:nvPr/>
        </p:nvSpPr>
        <p:spPr>
          <a:xfrm>
            <a:off x="76200" y="17526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[INNER] JOIN &lt;table_references&gt; USING (column-name)</a:t>
            </a:r>
          </a:p>
        </p:txBody>
      </p:sp>
      <p:sp>
        <p:nvSpPr>
          <p:cNvPr id="10" name="Rectangle 9"/>
          <p:cNvSpPr/>
          <p:nvPr/>
        </p:nvSpPr>
        <p:spPr>
          <a:xfrm>
            <a:off x="76200" y="2514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 </a:t>
            </a:r>
            <a:r>
              <a:rPr lang="en-US" dirty="0">
                <a:latin typeface="Arial" panose="020B0604020202020204" pitchFamily="34" charset="0"/>
                <a:ea typeface="Times New Roman" panose="02020603050405020304" pitchFamily="18"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FROM </a:t>
            </a:r>
            <a:r>
              <a:rPr lang="en-US" dirty="0">
                <a:latin typeface="Arial" panose="020B0604020202020204" pitchFamily="34" charset="0"/>
                <a:ea typeface="Times New Roman" panose="02020603050405020304" pitchFamily="18" charset="0"/>
                <a:cs typeface="Arial" panose="020B0604020202020204" pitchFamily="34" charset="0"/>
              </a:rPr>
              <a:t>CUSTOMER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INNER</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ORD</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USING</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ea typeface="Times New Roman" panose="02020603050405020304" pitchFamily="18" charset="0"/>
                <a:cs typeface="Arial" panose="020B0604020202020204" pitchFamily="34" charset="0"/>
              </a:rPr>
              <a:t>(CUSTID);</a:t>
            </a:r>
          </a:p>
        </p:txBody>
      </p:sp>
      <p:sp>
        <p:nvSpPr>
          <p:cNvPr id="12" name="Rectangle 11"/>
          <p:cNvSpPr/>
          <p:nvPr/>
        </p:nvSpPr>
        <p:spPr>
          <a:xfrm>
            <a:off x="32657" y="76200"/>
            <a:ext cx="4615544" cy="707886"/>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Inner join returns rows when there is at least one match in both tables.</a:t>
            </a:r>
            <a:endParaRPr lang="en-IN" sz="2000"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5039" y="3048000"/>
            <a:ext cx="8970104" cy="2133600"/>
          </a:xfrm>
          <a:prstGeom prst="rect">
            <a:avLst/>
          </a:prstGeom>
        </p:spPr>
      </p:pic>
      <p:pic>
        <p:nvPicPr>
          <p:cNvPr id="28" name="Picture 27"/>
          <p:cNvPicPr>
            <a:picLocks noChangeAspect="1"/>
          </p:cNvPicPr>
          <p:nvPr/>
        </p:nvPicPr>
        <p:blipFill>
          <a:blip r:embed="rId4"/>
          <a:stretch>
            <a:fillRect/>
          </a:stretch>
        </p:blipFill>
        <p:spPr>
          <a:xfrm>
            <a:off x="76200" y="5162550"/>
            <a:ext cx="9000000" cy="1697034"/>
          </a:xfrm>
          <a:prstGeom prst="rect">
            <a:avLst/>
          </a:prstGeom>
        </p:spPr>
      </p:pic>
    </p:spTree>
    <p:extLst>
      <p:ext uri="{BB962C8B-B14F-4D97-AF65-F5344CB8AC3E}">
        <p14:creationId xmlns:p14="http://schemas.microsoft.com/office/powerpoint/2010/main" val="390655757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US" sz="2800" b="1" i="1" dirty="0">
                <a:solidFill>
                  <a:srgbClr val="FFFF00"/>
                </a:solidFill>
                <a:latin typeface="Arial" pitchFamily="34" charset="0"/>
                <a:cs typeface="Arial" pitchFamily="34" charset="0"/>
              </a:rPr>
              <a:t>JOINS – Natural Join</a:t>
            </a:r>
            <a:endParaRPr lang="en-IN" sz="2800" b="1" i="1" dirty="0">
              <a:solidFill>
                <a:srgbClr val="FFFF00"/>
              </a:solidFill>
              <a:latin typeface="Arial" pitchFamily="34" charset="0"/>
              <a:cs typeface="Arial" pitchFamily="34" charset="0"/>
            </a:endParaRPr>
          </a:p>
        </p:txBody>
      </p:sp>
      <p:sp>
        <p:nvSpPr>
          <p:cNvPr id="5" name="Rectangle 4"/>
          <p:cNvSpPr/>
          <p:nvPr/>
        </p:nvSpPr>
        <p:spPr>
          <a:xfrm>
            <a:off x="76200" y="10784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406924"/>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JOIN &lt;table_references&gt; NATURAL JOIN &lt;table_references&gt;</a:t>
            </a:r>
          </a:p>
        </p:txBody>
      </p:sp>
      <p:sp>
        <p:nvSpPr>
          <p:cNvPr id="8" name="Rectangle 7"/>
          <p:cNvSpPr/>
          <p:nvPr/>
        </p:nvSpPr>
        <p:spPr>
          <a:xfrm>
            <a:off x="76200" y="210173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1" name="Rectangle 10"/>
          <p:cNvSpPr/>
          <p:nvPr/>
        </p:nvSpPr>
        <p:spPr>
          <a:xfrm>
            <a:off x="76200" y="2543695"/>
            <a:ext cx="8991600" cy="2400657"/>
          </a:xfrm>
          <a:prstGeom prst="rect">
            <a:avLst/>
          </a:prstGeom>
          <a:solidFill>
            <a:schemeClr val="bg2">
              <a:lumMod val="25000"/>
            </a:schemeClr>
          </a:solidFill>
        </p:spPr>
        <p:txBody>
          <a:bodyPr wrap="square">
            <a:spAutoFit/>
          </a:bodyPr>
          <a:lstStyle/>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associated tables have one or more pairs of identically column-names.</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The columns must be of the same name and data type.</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Don't use ON / USING clause in a NATURAL JOIN.</a:t>
            </a:r>
          </a:p>
          <a:p>
            <a:pPr marL="285750" indent="-285750">
              <a:lnSpc>
                <a:spcPct val="150000"/>
              </a:lnSpc>
              <a:buFont typeface="Arial" panose="020B0604020202020204" pitchFamily="34" charset="0"/>
              <a:buChar char="•"/>
            </a:pPr>
            <a:r>
              <a:rPr lang="en-IN" sz="2000" dirty="0">
                <a:solidFill>
                  <a:srgbClr val="FFFF00"/>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0" y="5830669"/>
            <a:ext cx="5388429" cy="646331"/>
          </a:xfrm>
          <a:prstGeom prst="rect">
            <a:avLst/>
          </a:prstGeom>
          <a:solidFill>
            <a:srgbClr val="FE1212"/>
          </a:solidFill>
        </p:spPr>
        <p:txBody>
          <a:bodyPr wrap="square">
            <a:spAutoFit/>
          </a:bodyPr>
          <a:lstStyle/>
          <a:p>
            <a:r>
              <a:rPr lang="en-IN" dirty="0">
                <a:solidFill>
                  <a:schemeClr val="bg1"/>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76199" y="5068669"/>
            <a:ext cx="6096001" cy="646331"/>
          </a:xfrm>
          <a:prstGeom prst="rect">
            <a:avLst/>
          </a:prstGeom>
        </p:spPr>
        <p:txBody>
          <a:bodyPr wrap="square">
            <a:spAutoFit/>
          </a:bodyPr>
          <a:lstStyle/>
          <a:p>
            <a:r>
              <a:rPr lang="en-US" dirty="0">
                <a:solidFill>
                  <a:srgbClr val="C74C49"/>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C74C49"/>
                </a:solidFill>
                <a:latin typeface="Arial" pitchFamily="34" charset="0"/>
                <a:cs typeface="Arial" pitchFamily="34" charset="0"/>
              </a:rPr>
              <a:t>can be used with </a:t>
            </a:r>
            <a:r>
              <a:rPr lang="en-US" b="1" dirty="0">
                <a:solidFill>
                  <a:srgbClr val="C74C49"/>
                </a:solidFill>
                <a:latin typeface="Arial" pitchFamily="34" charset="0"/>
                <a:cs typeface="Arial" pitchFamily="34" charset="0"/>
              </a:rPr>
              <a:t>a LEFT OUTER join, </a:t>
            </a:r>
            <a:r>
              <a:rPr lang="en-US" dirty="0">
                <a:solidFill>
                  <a:srgbClr val="C74C49"/>
                </a:solidFill>
                <a:latin typeface="Arial" pitchFamily="34" charset="0"/>
                <a:cs typeface="Arial" pitchFamily="34" charset="0"/>
              </a:rPr>
              <a:t>or</a:t>
            </a:r>
            <a:r>
              <a:rPr lang="en-US" b="1" dirty="0">
                <a:solidFill>
                  <a:srgbClr val="C74C49"/>
                </a:solidFill>
                <a:latin typeface="Arial" pitchFamily="34" charset="0"/>
                <a:cs typeface="Arial" pitchFamily="34" charset="0"/>
              </a:rPr>
              <a:t> a RIGHT OUTER join</a:t>
            </a:r>
            <a:r>
              <a:rPr lang="en-US" dirty="0">
                <a:solidFill>
                  <a:srgbClr val="C74C49"/>
                </a:solidFill>
                <a:latin typeface="Arial" pitchFamily="34" charset="0"/>
                <a:cs typeface="Arial"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07" y="5540830"/>
            <a:ext cx="3539893" cy="936170"/>
          </a:xfrm>
          <a:prstGeom prst="rect">
            <a:avLst/>
          </a:prstGeom>
        </p:spPr>
      </p:pic>
      <p:sp>
        <p:nvSpPr>
          <p:cNvPr id="6" name="Rectangle 5"/>
          <p:cNvSpPr/>
          <p:nvPr/>
        </p:nvSpPr>
        <p:spPr>
          <a:xfrm>
            <a:off x="21771" y="28666"/>
            <a:ext cx="5312229" cy="1015663"/>
          </a:xfrm>
          <a:prstGeom prst="rect">
            <a:avLst/>
          </a:prstGeom>
          <a:solidFill>
            <a:srgbClr val="D9DD21"/>
          </a:solidFill>
        </p:spPr>
        <p:txBody>
          <a:bodyPr wrap="square">
            <a:spAutoFit/>
          </a:bodyPr>
          <a:lstStyle/>
          <a:p>
            <a:r>
              <a:rPr lang="en-IN" sz="20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Simple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3070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SIMPLE JOIN &lt;table_references&gt; USING (column-list)</a:t>
            </a:r>
          </a:p>
        </p:txBody>
      </p:sp>
      <p:sp>
        <p:nvSpPr>
          <p:cNvPr id="8" name="Rectangle 7"/>
          <p:cNvSpPr/>
          <p:nvPr/>
        </p:nvSpPr>
        <p:spPr>
          <a:xfrm>
            <a:off x="76200" y="2133600"/>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endParaRPr lang="en-IN" dirty="0">
              <a:latin typeface="Arial" panose="020B0604020202020204" pitchFamily="34" charset="0"/>
              <a:cs typeface="Arial" panose="020B0604020202020204" pitchFamily="34" charset="0"/>
            </a:endParaRPr>
          </a:p>
        </p:txBody>
      </p:sp>
      <p:grpSp>
        <p:nvGrpSpPr>
          <p:cNvPr id="2" name="Group 1"/>
          <p:cNvGrpSpPr/>
          <p:nvPr/>
        </p:nvGrpSpPr>
        <p:grpSpPr>
          <a:xfrm>
            <a:off x="228600" y="2971800"/>
            <a:ext cx="4354286"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 </a:t>
            </a:r>
            <a:endParaRPr lang="en-IN" sz="3200" b="1" i="1" dirty="0">
              <a:solidFill>
                <a:srgbClr val="FFFF00"/>
              </a:solidFill>
              <a:latin typeface="Arial" pitchFamily="34" charset="0"/>
              <a:cs typeface="Arial" pitchFamily="34" charset="0"/>
            </a:endParaRPr>
          </a:p>
        </p:txBody>
      </p:sp>
      <p:pic>
        <p:nvPicPr>
          <p:cNvPr id="41" name="Picture 40"/>
          <p:cNvPicPr>
            <a:picLocks noChangeAspect="1"/>
          </p:cNvPicPr>
          <p:nvPr/>
        </p:nvPicPr>
        <p:blipFill>
          <a:blip r:embed="rId2"/>
          <a:stretch>
            <a:fillRect/>
          </a:stretch>
        </p:blipFill>
        <p:spPr>
          <a:xfrm>
            <a:off x="23502" y="3028516"/>
            <a:ext cx="9096996" cy="1695884"/>
          </a:xfrm>
          <a:prstGeom prst="rect">
            <a:avLst/>
          </a:prstGeom>
        </p:spPr>
      </p:pic>
      <p:sp>
        <p:nvSpPr>
          <p:cNvPr id="42" name="Rectangle 41"/>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76200" y="176153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ON table1.column-name = table2.column-name</a:t>
            </a:r>
          </a:p>
        </p:txBody>
      </p:sp>
    </p:spTree>
    <p:extLst>
      <p:ext uri="{BB962C8B-B14F-4D97-AF65-F5344CB8AC3E}">
        <p14:creationId xmlns:p14="http://schemas.microsoft.com/office/powerpoint/2010/main" val="13878794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38200"/>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rPr>
              <a:t> FROM </a:t>
            </a:r>
            <a:r>
              <a:rPr lang="en-US" dirty="0">
                <a:solidFill>
                  <a:srgbClr val="000000"/>
                </a:solidFill>
                <a:latin typeface="Arial" panose="020B0604020202020204" pitchFamily="34" charset="0"/>
                <a:ea typeface="Times New Roman" panose="02020603050405020304" pitchFamily="18" charset="0"/>
              </a:rPr>
              <a:t>ORDER</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O</a:t>
            </a:r>
            <a:r>
              <a:rPr lang="en-US" dirty="0">
                <a:solidFill>
                  <a:srgbClr val="0077AA"/>
                </a:solidFill>
                <a:latin typeface="Arial" panose="020B0604020202020204" pitchFamily="34" charset="0"/>
                <a:ea typeface="Times New Roman" panose="02020603050405020304" pitchFamily="18"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EMPLOYEE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DD4A68"/>
                </a:solidFill>
                <a:latin typeface="Arial" panose="020B0604020202020204" pitchFamily="34" charset="0"/>
                <a:ea typeface="Times New Roman" panose="02020603050405020304" pitchFamily="18" charset="0"/>
              </a:rPr>
              <a:t>ON</a:t>
            </a:r>
            <a:r>
              <a:rPr lang="en-US" dirty="0">
                <a:solidFill>
                  <a:srgbClr val="0077AA"/>
                </a:solidFill>
                <a:latin typeface="Arial" panose="020B0604020202020204" pitchFamily="34" charset="0"/>
                <a:ea typeface="Times New Roman" panose="02020603050405020304" pitchFamily="18" charset="0"/>
              </a:rPr>
              <a:t> </a:t>
            </a:r>
            <a:r>
              <a:rPr lang="en-US" dirty="0">
                <a:solidFill>
                  <a:srgbClr val="000000"/>
                </a:solidFill>
                <a:latin typeface="Arial" panose="020B0604020202020204" pitchFamily="34" charset="0"/>
                <a:ea typeface="Times New Roman" panose="02020603050405020304" pitchFamily="18" charset="0"/>
              </a:rPr>
              <a:t>E.ID</a:t>
            </a:r>
            <a:r>
              <a:rPr lang="en-US" dirty="0">
                <a:solidFill>
                  <a:srgbClr val="0077AA"/>
                </a:solidFill>
                <a:latin typeface="Arial" panose="020B0604020202020204" pitchFamily="34" charset="0"/>
                <a:ea typeface="Times New Roman" panose="02020603050405020304" pitchFamily="18" charset="0"/>
              </a:rPr>
              <a:t> = </a:t>
            </a:r>
            <a:r>
              <a:rPr lang="en-US" dirty="0">
                <a:solidFill>
                  <a:srgbClr val="000000"/>
                </a:solidFill>
                <a:latin typeface="Arial" panose="020B0604020202020204" pitchFamily="34" charset="0"/>
                <a:ea typeface="Times New Roman" panose="02020603050405020304" pitchFamily="18" charset="0"/>
              </a:rPr>
              <a:t>O.EMPLOYEEID</a:t>
            </a:r>
            <a:r>
              <a:rPr lang="en-US" dirty="0">
                <a:solidFill>
                  <a:srgbClr val="0077AA"/>
                </a:solidFill>
                <a:latin typeface="Arial" panose="020B0604020202020204" pitchFamily="34" charset="0"/>
                <a:ea typeface="Times New Roman" panose="02020603050405020304" pitchFamily="18" charset="0"/>
              </a:rPr>
              <a:t>;</a:t>
            </a:r>
            <a:endParaRPr lang="en-IN" dirty="0">
              <a:solidFill>
                <a:srgbClr val="0077AA"/>
              </a:solidFill>
              <a:latin typeface="Arial" panose="020B0604020202020204" pitchFamily="34" charset="0"/>
              <a:ea typeface="Times New Roman" panose="02020603050405020304" pitchFamily="18" charset="0"/>
            </a:endParaRPr>
          </a:p>
        </p:txBody>
      </p:sp>
      <p:sp>
        <p:nvSpPr>
          <p:cNvPr id="7" name="Rectangle 6"/>
          <p:cNvSpPr/>
          <p:nvPr/>
        </p:nvSpPr>
        <p:spPr>
          <a:xfrm>
            <a:off x="468085"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7085" y="1705731"/>
            <a:ext cx="8969830" cy="3628269"/>
            <a:chOff x="87085" y="3048000"/>
            <a:chExt cx="8969830" cy="3628269"/>
          </a:xfrm>
        </p:grpSpPr>
        <p:pic>
          <p:nvPicPr>
            <p:cNvPr id="3" name="Picture 2"/>
            <p:cNvPicPr>
              <a:picLocks noChangeAspect="1"/>
            </p:cNvPicPr>
            <p:nvPr/>
          </p:nvPicPr>
          <p:blipFill>
            <a:blip r:embed="rId2"/>
            <a:stretch>
              <a:fillRect/>
            </a:stretch>
          </p:blipFill>
          <p:spPr>
            <a:xfrm>
              <a:off x="87085" y="3048000"/>
              <a:ext cx="8969830" cy="3628269"/>
            </a:xfrm>
            <a:prstGeom prst="rect">
              <a:avLst/>
            </a:prstGeom>
            <a:ln>
              <a:noFill/>
            </a:ln>
          </p:spPr>
        </p:pic>
        <p:sp>
          <p:nvSpPr>
            <p:cNvPr id="8" name="Rectangle 7"/>
            <p:cNvSpPr/>
            <p:nvPr/>
          </p:nvSpPr>
          <p:spPr>
            <a:xfrm>
              <a:off x="429985" y="3866495"/>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85" y="4619463"/>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9985" y="5943600"/>
              <a:ext cx="8626930" cy="23753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51668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Left Outer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10" name="Rectangle 9"/>
          <p:cNvSpPr/>
          <p:nvPr/>
        </p:nvSpPr>
        <p:spPr>
          <a:xfrm>
            <a:off x="76200" y="2023646"/>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LEFT [OUTER ] JOIN &lt;table_references&gt; USING (column-name)</a:t>
            </a:r>
          </a:p>
        </p:txBody>
      </p:sp>
      <p:sp>
        <p:nvSpPr>
          <p:cNvPr id="11" name="Rectangle 10"/>
          <p:cNvSpPr/>
          <p:nvPr/>
        </p:nvSpPr>
        <p:spPr>
          <a:xfrm>
            <a:off x="76200" y="3014246"/>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12" name="Rectangle 11"/>
          <p:cNvSpPr/>
          <p:nvPr/>
        </p:nvSpPr>
        <p:spPr>
          <a:xfrm>
            <a:off x="76200" y="481226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3" name="Rectangle 12"/>
          <p:cNvSpPr/>
          <p:nvPr/>
        </p:nvSpPr>
        <p:spPr>
          <a:xfrm>
            <a:off x="76200" y="3821668"/>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LEFT [OUTER ] JOIN &lt;table_references&gt;</a:t>
            </a:r>
          </a:p>
        </p:txBody>
      </p:sp>
    </p:spTree>
    <p:extLst>
      <p:ext uri="{BB962C8B-B14F-4D97-AF65-F5344CB8AC3E}">
        <p14:creationId xmlns:p14="http://schemas.microsoft.com/office/powerpoint/2010/main" val="341602987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pic>
        <p:nvPicPr>
          <p:cNvPr id="32" name="Picture 31"/>
          <p:cNvPicPr>
            <a:picLocks noChangeAspect="1"/>
          </p:cNvPicPr>
          <p:nvPr/>
        </p:nvPicPr>
        <p:blipFill>
          <a:blip r:embed="rId2"/>
          <a:stretch>
            <a:fillRect/>
          </a:stretch>
        </p:blipFill>
        <p:spPr>
          <a:xfrm>
            <a:off x="76200" y="2996045"/>
            <a:ext cx="9067800" cy="1714500"/>
          </a:xfrm>
          <a:prstGeom prst="rect">
            <a:avLst/>
          </a:prstGeom>
        </p:spPr>
      </p:pic>
      <p:sp>
        <p:nvSpPr>
          <p:cNvPr id="34" name="Rectangle 33"/>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76200" y="1923871"/>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ON table1.column-name = table2.column-name</a:t>
            </a:r>
          </a:p>
        </p:txBody>
      </p:sp>
    </p:spTree>
    <p:extLst>
      <p:ext uri="{BB962C8B-B14F-4D97-AF65-F5344CB8AC3E}">
        <p14:creationId xmlns:p14="http://schemas.microsoft.com/office/powerpoint/2010/main" val="97814769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889617"/>
            <a:ext cx="8991600" cy="646331"/>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ORDER </a:t>
            </a:r>
            <a:r>
              <a:rPr lang="en-IN" sz="1600" dirty="0">
                <a:solidFill>
                  <a:srgbClr val="E0D612"/>
                </a:solidFill>
                <a:latin typeface="Arial" panose="020B0604020202020204" pitchFamily="34" charset="0"/>
                <a:cs typeface="Arial" panose="020B0604020202020204" pitchFamily="34" charset="0"/>
              </a:rPr>
              <a:t>RIGHT</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OUTER</a:t>
            </a:r>
            <a:r>
              <a:rPr lang="en-IN" dirty="0">
                <a:solidFill>
                  <a:srgbClr val="DD4A68"/>
                </a:solidFill>
                <a:latin typeface="Arial" panose="020B0604020202020204" pitchFamily="34" charset="0"/>
                <a:ea typeface="Times New Roman" panose="02020603050405020304" pitchFamily="18" charset="0"/>
              </a:rPr>
              <a:t> </a:t>
            </a:r>
            <a:r>
              <a:rPr lang="en-IN" sz="1600" dirty="0">
                <a:solidFill>
                  <a:srgbClr val="E0D612"/>
                </a:solidFill>
                <a:latin typeface="Arial" panose="020B0604020202020204" pitchFamily="34" charset="0"/>
                <a:cs typeface="Arial" panose="020B0604020202020204" pitchFamily="34" charset="0"/>
              </a:rPr>
              <a:t>JOIN</a:t>
            </a:r>
            <a:r>
              <a:rPr lang="en-IN" dirty="0">
                <a:solidFill>
                  <a:srgbClr val="DD4A68"/>
                </a:solidFill>
                <a:latin typeface="Arial" panose="020B0604020202020204" pitchFamily="34" charset="0"/>
                <a:ea typeface="Times New Roman" panose="02020603050405020304" pitchFamily="18" charset="0"/>
              </a:rPr>
              <a:t> </a:t>
            </a:r>
            <a:r>
              <a:rPr lang="en-US" dirty="0"/>
              <a:t>EMPLOYEE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ON </a:t>
            </a:r>
            <a:r>
              <a:rPr lang="en-US" dirty="0"/>
              <a:t>ON E.ID = O.EMPLOYEEID</a:t>
            </a:r>
            <a:r>
              <a:rPr lang="en-IN" dirty="0">
                <a:latin typeface="Arial" panose="020B0604020202020204" pitchFamily="34" charset="0"/>
                <a:cs typeface="Arial" panose="020B0604020202020204" pitchFamily="34" charset="0"/>
              </a:rPr>
              <a:t>;</a:t>
            </a:r>
          </a:p>
        </p:txBody>
      </p:sp>
      <p:pic>
        <p:nvPicPr>
          <p:cNvPr id="16" name="Picture 15"/>
          <p:cNvPicPr>
            <a:picLocks noChangeAspect="1"/>
          </p:cNvPicPr>
          <p:nvPr/>
        </p:nvPicPr>
        <p:blipFill>
          <a:blip r:embed="rId2"/>
          <a:stretch>
            <a:fillRect/>
          </a:stretch>
        </p:blipFill>
        <p:spPr>
          <a:xfrm>
            <a:off x="48491" y="1822977"/>
            <a:ext cx="8991600" cy="2286000"/>
          </a:xfrm>
          <a:prstGeom prst="rect">
            <a:avLst/>
          </a:prstGeom>
        </p:spPr>
      </p:pic>
      <p:sp>
        <p:nvSpPr>
          <p:cNvPr id="17" name="Rectangle 16"/>
          <p:cNvSpPr/>
          <p:nvPr/>
        </p:nvSpPr>
        <p:spPr>
          <a:xfrm>
            <a:off x="429985" y="2174175"/>
            <a:ext cx="8626930" cy="564350"/>
          </a:xfrm>
          <a:prstGeom prst="rect">
            <a:avLst/>
          </a:prstGeom>
          <a:noFill/>
          <a:ln w="19050">
            <a:solidFill>
              <a:srgbClr val="E0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01081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Right Outer Join</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76200" y="2057400"/>
            <a:ext cx="8991600" cy="707886"/>
          </a:xfrm>
          <a:prstGeom prst="rect">
            <a:avLst/>
          </a:prstGeom>
        </p:spPr>
        <p:txBody>
          <a:bodyPr wrap="square">
            <a:spAutoFit/>
          </a:bodyPr>
          <a:lstStyle/>
          <a:p>
            <a:r>
              <a:rPr lang="en-US" sz="2000" dirty="0">
                <a:solidFill>
                  <a:srgbClr val="0077AA"/>
                </a:solidFill>
                <a:latin typeface="Liberation Mono"/>
              </a:rPr>
              <a:t>SELECT column-list from &lt;table_references&gt; RIGHT [OUTER ] JOIN &lt;table_references&gt; USING (column-name)</a:t>
            </a:r>
          </a:p>
        </p:txBody>
      </p:sp>
      <p:sp>
        <p:nvSpPr>
          <p:cNvPr id="8" name="Rectangle 7"/>
          <p:cNvSpPr/>
          <p:nvPr/>
        </p:nvSpPr>
        <p:spPr>
          <a:xfrm>
            <a:off x="76200" y="30596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 </a:t>
            </a:r>
            <a:r>
              <a:rPr lang="en-IN" dirty="0">
                <a:solidFill>
                  <a:srgbClr val="DD4A68"/>
                </a:solidFill>
                <a:latin typeface="Arial" panose="020B0604020202020204" pitchFamily="34" charset="0"/>
                <a:ea typeface="Times New Roman" panose="02020603050405020304" pitchFamily="18" charset="0"/>
              </a:rPr>
              <a:t>USING</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DEPTNO</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4812268"/>
            <a:ext cx="8991600" cy="369332"/>
          </a:xfrm>
          <a:prstGeom prst="rect">
            <a:avLst/>
          </a:prstGeom>
        </p:spPr>
        <p:txBody>
          <a:bodyPr wrap="square">
            <a:spAutoFit/>
          </a:bodyPr>
          <a:lstStyle/>
          <a:p>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E0D612"/>
                </a:solidFill>
                <a:latin typeface="Arial" panose="020B0604020202020204" pitchFamily="34" charset="0"/>
                <a:cs typeface="Arial" panose="020B0604020202020204" pitchFamily="34" charset="0"/>
              </a:rPr>
              <a:t>NATURAL</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OUTER</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DEPT;</a:t>
            </a:r>
          </a:p>
        </p:txBody>
      </p:sp>
      <p:sp>
        <p:nvSpPr>
          <p:cNvPr id="10" name="Rectangle 9"/>
          <p:cNvSpPr/>
          <p:nvPr/>
        </p:nvSpPr>
        <p:spPr>
          <a:xfrm>
            <a:off x="76200" y="3821668"/>
            <a:ext cx="8915400" cy="707886"/>
          </a:xfrm>
          <a:prstGeom prst="rect">
            <a:avLst/>
          </a:prstGeom>
        </p:spPr>
        <p:txBody>
          <a:bodyPr wrap="square">
            <a:spAutoFit/>
          </a:bodyPr>
          <a:lstStyle/>
          <a:p>
            <a:r>
              <a:rPr lang="en-US" sz="2000" dirty="0">
                <a:solidFill>
                  <a:srgbClr val="0077AA"/>
                </a:solidFill>
                <a:latin typeface="Liberation Mono"/>
              </a:rPr>
              <a:t>SELECT column-list from &lt;table_references&gt; NATURAL RIGHT [OUTER ] JOIN &lt;table_references&gt;</a:t>
            </a:r>
          </a:p>
        </p:txBody>
      </p:sp>
      <p:sp>
        <p:nvSpPr>
          <p:cNvPr id="11" name="Rectangle 10"/>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(table2), with the matching rows in the left table (table1). The result is NULL in the left side when there is no match.</a:t>
            </a:r>
          </a:p>
        </p:txBody>
      </p:sp>
    </p:spTree>
    <p:extLst>
      <p:ext uri="{BB962C8B-B14F-4D97-AF65-F5344CB8AC3E}">
        <p14:creationId xmlns:p14="http://schemas.microsoft.com/office/powerpoint/2010/main" val="98653592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JOINS – Self Join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76200" y="1944469"/>
            <a:ext cx="899160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350063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85905682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162023"/>
            <a:ext cx="4572000" cy="1657377"/>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Set Operators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UNION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UNION ALL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INTERSECT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MINUS</a:t>
            </a:r>
            <a:endParaRPr lang="en-US" dirty="0"/>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3963552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152400" y="143470"/>
            <a:ext cx="8534400" cy="923330"/>
          </a:xfrm>
          <a:prstGeom prst="rect">
            <a:avLst/>
          </a:prstGeom>
        </p:spPr>
        <p:txBody>
          <a:bodyPr wrap="square">
            <a:spAutoFit/>
          </a:bodyPr>
          <a:lstStyle/>
          <a:p>
            <a:r>
              <a:rPr lang="en-IN" dirty="0">
                <a:solidFill>
                  <a:srgbClr val="006C86"/>
                </a:solidFill>
                <a:latin typeface="Liberation Mono"/>
              </a:rPr>
              <a:t>UNION: To apply ORDER BY or LIMIT to an individual SELECT, place the clause inside the parentheses that enclose the SELECT.</a:t>
            </a:r>
          </a:p>
          <a:p>
            <a:r>
              <a:rPr lang="en-IN" dirty="0">
                <a:solidFill>
                  <a:srgbClr val="006C86"/>
                </a:solidFill>
                <a:latin typeface="Liberation Mono"/>
              </a:rPr>
              <a:t>E.g. (SELECT …) UNION (SELECT …)</a:t>
            </a:r>
          </a:p>
        </p:txBody>
      </p:sp>
      <p:pic>
        <p:nvPicPr>
          <p:cNvPr id="9" name="Picture 8"/>
          <p:cNvPicPr>
            <a:picLocks noChangeAspect="1"/>
          </p:cNvPicPr>
          <p:nvPr/>
        </p:nvPicPr>
        <p:blipFill>
          <a:blip r:embed="rId2"/>
          <a:stretch>
            <a:fillRect/>
          </a:stretch>
        </p:blipFill>
        <p:spPr>
          <a:xfrm>
            <a:off x="186046" y="1219200"/>
            <a:ext cx="8500753" cy="990600"/>
          </a:xfrm>
          <a:prstGeom prst="rect">
            <a:avLst/>
          </a:prstGeom>
        </p:spPr>
      </p:pic>
      <p:pic>
        <p:nvPicPr>
          <p:cNvPr id="8" name="Picture 7"/>
          <p:cNvPicPr>
            <a:picLocks noChangeAspect="1"/>
          </p:cNvPicPr>
          <p:nvPr/>
        </p:nvPicPr>
        <p:blipFill>
          <a:blip r:embed="rId3"/>
          <a:stretch>
            <a:fillRect/>
          </a:stretch>
        </p:blipFill>
        <p:spPr>
          <a:xfrm>
            <a:off x="842996" y="3475175"/>
            <a:ext cx="7301153" cy="685799"/>
          </a:xfrm>
          <a:prstGeom prst="rect">
            <a:avLst/>
          </a:prstGeom>
        </p:spPr>
      </p:pic>
      <p:pic>
        <p:nvPicPr>
          <p:cNvPr id="10" name="Picture 9"/>
          <p:cNvPicPr>
            <a:picLocks noChangeAspect="1"/>
          </p:cNvPicPr>
          <p:nvPr/>
        </p:nvPicPr>
        <p:blipFill>
          <a:blip r:embed="rId4"/>
          <a:stretch>
            <a:fillRect/>
          </a:stretch>
        </p:blipFill>
        <p:spPr>
          <a:xfrm>
            <a:off x="842996" y="4341600"/>
            <a:ext cx="7186851" cy="687600"/>
          </a:xfrm>
          <a:prstGeom prst="rect">
            <a:avLst/>
          </a:prstGeom>
        </p:spPr>
      </p:pic>
      <p:pic>
        <p:nvPicPr>
          <p:cNvPr id="11" name="Picture 10"/>
          <p:cNvPicPr>
            <a:picLocks noChangeAspect="1"/>
          </p:cNvPicPr>
          <p:nvPr/>
        </p:nvPicPr>
        <p:blipFill>
          <a:blip r:embed="rId5"/>
          <a:stretch>
            <a:fillRect/>
          </a:stretch>
        </p:blipFill>
        <p:spPr>
          <a:xfrm>
            <a:off x="826174" y="5257800"/>
            <a:ext cx="7186851" cy="687600"/>
          </a:xfrm>
          <a:prstGeom prst="rect">
            <a:avLst/>
          </a:prstGeom>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UNION operator is used to combine the result sets of 2 or more SELECT statements. It removes duplicate rows between the various SELECT statements. Each SELECT statement within the UNION operator must have the same number of fields in the result sets.</a:t>
            </a:r>
          </a:p>
        </p:txBody>
      </p:sp>
      <p:sp>
        <p:nvSpPr>
          <p:cNvPr id="9" name="Rectangle 8"/>
          <p:cNvSpPr/>
          <p:nvPr/>
        </p:nvSpPr>
        <p:spPr>
          <a:xfrm>
            <a:off x="76200" y="3705761"/>
            <a:ext cx="8991600" cy="132343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 </a:t>
            </a:r>
            <a:r>
              <a:rPr lang="en-IN" dirty="0">
                <a:solidFill>
                  <a:srgbClr val="DD4A68"/>
                </a:solidFill>
                <a:latin typeface="Arial" panose="020B0604020202020204" pitchFamily="34" charset="0"/>
                <a:ea typeface="Times New Roman" panose="02020603050405020304" pitchFamily="18" charset="0"/>
              </a:rPr>
              <a:t>LIMIT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 </a:t>
            </a:r>
            <a:r>
              <a:rPr lang="en-IN" dirty="0">
                <a:latin typeface="Arial" panose="020B0604020202020204" pitchFamily="34" charset="0"/>
                <a:cs typeface="Arial" panose="020B0604020202020204" pitchFamily="34" charset="0"/>
              </a:rPr>
              <a:t>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DEPT </a:t>
            </a:r>
            <a:r>
              <a:rPr lang="en-IN" dirty="0">
                <a:solidFill>
                  <a:srgbClr val="DD4A68"/>
                </a:solidFill>
                <a:latin typeface="Arial" panose="020B0604020202020204" pitchFamily="34" charset="0"/>
                <a:ea typeface="Times New Roman" panose="02020603050405020304" pitchFamily="18" charset="0"/>
              </a:rPr>
              <a:t>LIMIT 1</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'EMP' as 'Table Name',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 count(*)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E0D612"/>
                </a:solidFill>
                <a:latin typeface="Arial" panose="020B0604020202020204" pitchFamily="34" charset="0"/>
                <a:cs typeface="Arial" panose="020B0604020202020204" pitchFamily="34" charset="0"/>
              </a:rPr>
              <a:t>UNION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'BONUS', count(*)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BONUS;</a:t>
            </a:r>
          </a:p>
        </p:txBody>
      </p:sp>
      <p:sp>
        <p:nvSpPr>
          <p:cNvPr id="2" name="Rectangle 1"/>
          <p:cNvSpPr/>
          <p:nvPr/>
        </p:nvSpPr>
        <p:spPr>
          <a:xfrm>
            <a:off x="152400" y="2136099"/>
            <a:ext cx="4572000" cy="1015663"/>
          </a:xfrm>
          <a:prstGeom prst="rect">
            <a:avLst/>
          </a:prstGeom>
        </p:spPr>
        <p:txBody>
          <a:bodyPr>
            <a:spAutoFit/>
          </a:bodyPr>
          <a:lstStyle/>
          <a:p>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UNION</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ALL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DISTINCT</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SELECT</a:t>
            </a:r>
            <a:r>
              <a:rPr lang="en-IN" sz="2000" dirty="0">
                <a:solidFill>
                  <a:srgbClr val="000000"/>
                </a:solidFill>
                <a:latin typeface="Liberation Mono"/>
              </a:rPr>
              <a:t> </a:t>
            </a:r>
            <a:r>
              <a:rPr lang="en-IN" sz="2000" dirty="0">
                <a:solidFill>
                  <a:srgbClr val="999999"/>
                </a:solidFill>
                <a:latin typeface="Liberation Mono"/>
              </a:rPr>
              <a:t>...]</a:t>
            </a:r>
            <a:endParaRPr lang="en-IN" sz="2000" dirty="0">
              <a:latin typeface="Liberation Mono"/>
            </a:endParaRPr>
          </a:p>
        </p:txBody>
      </p:sp>
      <p:sp>
        <p:nvSpPr>
          <p:cNvPr id="7" name="Rectangle 6"/>
          <p:cNvSpPr/>
          <p:nvPr/>
        </p:nvSpPr>
        <p:spPr>
          <a:xfrm>
            <a:off x="4800600" y="1985813"/>
            <a:ext cx="4267200" cy="923330"/>
          </a:xfrm>
          <a:prstGeom prst="rect">
            <a:avLst/>
          </a:prstGeom>
          <a:solidFill>
            <a:srgbClr val="E5EAC8"/>
          </a:solidFill>
        </p:spPr>
        <p:txBody>
          <a:bodyPr wrap="square">
            <a:spAutoFit/>
          </a:bodyPr>
          <a:lstStyle/>
          <a:p>
            <a:r>
              <a:rPr lang="en-IN" dirty="0"/>
              <a:t>The default behaviour for UNION is that duplicate rows are removed from the result.</a:t>
            </a:r>
          </a:p>
        </p:txBody>
      </p:sp>
    </p:spTree>
    <p:extLst>
      <p:ext uri="{BB962C8B-B14F-4D97-AF65-F5344CB8AC3E}">
        <p14:creationId xmlns:p14="http://schemas.microsoft.com/office/powerpoint/2010/main" val="4034568701"/>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a:t>
            </a:r>
            <a:endParaRPr lang="en-IN" sz="3200" b="1" i="1" dirty="0">
              <a:solidFill>
                <a:srgbClr val="FFFF0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58825195"/>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noFill/>
                  </a:tcP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0609"/>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tc>
                  <a:txBody>
                    <a:bodyPr/>
                    <a:lstStyle/>
                    <a:p>
                      <a:pPr algn="l">
                        <a:lnSpc>
                          <a:spcPct val="107000"/>
                        </a:lnSpc>
                        <a:spcAft>
                          <a:spcPts val="0"/>
                        </a:spcAft>
                      </a:pPr>
                      <a:r>
                        <a:rPr lang="en-US" sz="1400" dirty="0">
                          <a:effectLst/>
                        </a:rPr>
                        <a:t>hBase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noFill/>
                  </a:tcP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9" name="TextBox 8"/>
          <p:cNvSpPr txBox="1"/>
          <p:nvPr/>
        </p:nvSpPr>
        <p:spPr>
          <a:xfrm>
            <a:off x="2667000" y="1676400"/>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a:t>
            </a:r>
          </a:p>
        </p:txBody>
      </p:sp>
      <p:sp>
        <p:nvSpPr>
          <p:cNvPr id="2" name="Rectangle 1"/>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6" name="Table 5"/>
          <p:cNvGraphicFramePr>
            <a:graphicFrameLocks noGrp="1"/>
          </p:cNvGraphicFramePr>
          <p:nvPr>
            <p:extLst>
              <p:ext uri="{D42A27DB-BD31-4B8C-83A1-F6EECF244321}">
                <p14:modId xmlns:p14="http://schemas.microsoft.com/office/powerpoint/2010/main" val="2042048211"/>
              </p:ext>
            </p:extLst>
          </p:nvPr>
        </p:nvGraphicFramePr>
        <p:xfrm>
          <a:off x="6425384" y="1658161"/>
          <a:ext cx="2544445" cy="2149199"/>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bl>
          </a:graphicData>
        </a:graphic>
      </p:graphicFrame>
      <p:sp>
        <p:nvSpPr>
          <p:cNvPr id="7" name="TextBox 6"/>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pic>
        <p:nvPicPr>
          <p:cNvPr id="3" name="Picture 2"/>
          <p:cNvPicPr>
            <a:picLocks noChangeAspect="1"/>
          </p:cNvPicPr>
          <p:nvPr/>
        </p:nvPicPr>
        <p:blipFill>
          <a:blip r:embed="rId2"/>
          <a:stretch>
            <a:fillRect/>
          </a:stretch>
        </p:blipFill>
        <p:spPr>
          <a:xfrm>
            <a:off x="6781800" y="3962400"/>
            <a:ext cx="1743709" cy="1065600"/>
          </a:xfrm>
          <a:prstGeom prst="rect">
            <a:avLst/>
          </a:prstGeom>
        </p:spPr>
      </p:pic>
    </p:spTree>
    <p:extLst>
      <p:ext uri="{BB962C8B-B14F-4D97-AF65-F5344CB8AC3E}">
        <p14:creationId xmlns:p14="http://schemas.microsoft.com/office/powerpoint/2010/main" val="199334212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UNION ALL</a:t>
            </a:r>
            <a:endParaRPr lang="en-IN" sz="3200" b="1" i="1" dirty="0">
              <a:solidFill>
                <a:srgbClr val="FFFF00"/>
              </a:solidFill>
              <a:latin typeface="Arial" pitchFamily="34" charset="0"/>
              <a:cs typeface="Arial" pitchFamily="34" charset="0"/>
            </a:endParaRPr>
          </a:p>
        </p:txBody>
      </p:sp>
      <p:sp>
        <p:nvSpPr>
          <p:cNvPr id="11" name="Rectangle 10"/>
          <p:cNvSpPr/>
          <p:nvPr/>
        </p:nvSpPr>
        <p:spPr>
          <a:xfrm>
            <a:off x="152400" y="83820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OLDBOOK </a:t>
            </a:r>
            <a:r>
              <a:rPr lang="en-US" dirty="0">
                <a:solidFill>
                  <a:srgbClr val="E0D612"/>
                </a:solidFill>
                <a:latin typeface="Arial" panose="020B0604020202020204" pitchFamily="34" charset="0"/>
                <a:cs typeface="Arial" panose="020B0604020202020204" pitchFamily="34" charset="0"/>
              </a:rPr>
              <a:t>UNION ALL</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NEWBOOK;</a:t>
            </a:r>
          </a:p>
        </p:txBody>
      </p:sp>
      <p:graphicFrame>
        <p:nvGraphicFramePr>
          <p:cNvPr id="12" name="Table 11"/>
          <p:cNvGraphicFramePr>
            <a:graphicFrameLocks noGrp="1"/>
          </p:cNvGraphicFramePr>
          <p:nvPr>
            <p:extLst>
              <p:ext uri="{D42A27DB-BD31-4B8C-83A1-F6EECF244321}">
                <p14:modId xmlns:p14="http://schemas.microsoft.com/office/powerpoint/2010/main" val="2924181547"/>
              </p:ext>
            </p:extLst>
          </p:nvPr>
        </p:nvGraphicFramePr>
        <p:xfrm>
          <a:off x="119743" y="1660792"/>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17939087"/>
              </p:ext>
            </p:extLst>
          </p:nvPr>
        </p:nvGraphicFramePr>
        <p:xfrm>
          <a:off x="3200400" y="1660792"/>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4" name="TextBox 13"/>
          <p:cNvSpPr txBox="1"/>
          <p:nvPr/>
        </p:nvSpPr>
        <p:spPr>
          <a:xfrm>
            <a:off x="2667000" y="16764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UNION ALL</a:t>
            </a:r>
          </a:p>
        </p:txBody>
      </p:sp>
      <p:sp>
        <p:nvSpPr>
          <p:cNvPr id="15" name="TextBox 14"/>
          <p:cNvSpPr txBox="1"/>
          <p:nvPr/>
        </p:nvSpPr>
        <p:spPr>
          <a:xfrm>
            <a:off x="5867400" y="23622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6" name="Table 15"/>
          <p:cNvGraphicFramePr>
            <a:graphicFrameLocks noGrp="1"/>
          </p:cNvGraphicFramePr>
          <p:nvPr>
            <p:extLst>
              <p:ext uri="{D42A27DB-BD31-4B8C-83A1-F6EECF244321}">
                <p14:modId xmlns:p14="http://schemas.microsoft.com/office/powerpoint/2010/main" val="826163890"/>
              </p:ext>
            </p:extLst>
          </p:nvPr>
        </p:nvGraphicFramePr>
        <p:xfrm>
          <a:off x="6425384" y="1658161"/>
          <a:ext cx="2544445" cy="2660913"/>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5"/>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60000"/>
                        <a:lumOff val="40000"/>
                      </a:schemeClr>
                    </a:solidFill>
                  </a:tcPr>
                </a:tc>
                <a:extLst>
                  <a:ext uri="{0D108BD9-81ED-4DB2-BD59-A6C34878D82A}">
                    <a16:rowId xmlns:a16="http://schemas.microsoft.com/office/drawing/2014/main" xmlns="" val="10006"/>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8"/>
                  </a:ext>
                </a:extLst>
              </a:tr>
              <a:tr h="255857">
                <a:tc>
                  <a:txBody>
                    <a:bodyPr/>
                    <a:lstStyle/>
                    <a:p>
                      <a:pPr algn="ctr">
                        <a:lnSpc>
                          <a:spcPct val="107000"/>
                        </a:lnSpc>
                        <a:spcAft>
                          <a:spcPts val="0"/>
                        </a:spcAft>
                      </a:pPr>
                      <a:r>
                        <a:rPr lang="en-US" sz="14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9"/>
                  </a:ext>
                </a:extLst>
              </a:tr>
            </a:tbl>
          </a:graphicData>
        </a:graphic>
      </p:graphicFrame>
      <p:pic>
        <p:nvPicPr>
          <p:cNvPr id="2" name="Picture 1"/>
          <p:cNvPicPr>
            <a:picLocks noChangeAspect="1"/>
          </p:cNvPicPr>
          <p:nvPr/>
        </p:nvPicPr>
        <p:blipFill>
          <a:blip r:embed="rId2"/>
          <a:stretch>
            <a:fillRect/>
          </a:stretch>
        </p:blipFill>
        <p:spPr>
          <a:xfrm>
            <a:off x="6705600" y="4495800"/>
            <a:ext cx="1981200" cy="1063977"/>
          </a:xfrm>
          <a:prstGeom prst="rect">
            <a:avLst/>
          </a:prstGeom>
        </p:spPr>
      </p:pic>
    </p:spTree>
    <p:extLst>
      <p:ext uri="{BB962C8B-B14F-4D97-AF65-F5344CB8AC3E}">
        <p14:creationId xmlns:p14="http://schemas.microsoft.com/office/powerpoint/2010/main" val="329912710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INTERSECT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753308"/>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76200" y="2401669"/>
            <a:ext cx="899160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OLDBOOK O </a:t>
            </a:r>
            <a:r>
              <a:rPr lang="en-IN" dirty="0">
                <a:solidFill>
                  <a:srgbClr val="0077AA"/>
                </a:solidFill>
                <a:latin typeface="Arial" panose="020B0604020202020204" pitchFamily="34" charset="0"/>
                <a:ea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t>NEWBOOK N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US" dirty="0"/>
              <a:t>O.ID = N.ID AND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7" name="Rectangle 6"/>
          <p:cNvSpPr/>
          <p:nvPr/>
        </p:nvSpPr>
        <p:spPr>
          <a:xfrm>
            <a:off x="76200" y="1524000"/>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8" name="Table 7"/>
          <p:cNvGraphicFramePr>
            <a:graphicFrameLocks noGrp="1"/>
          </p:cNvGraphicFramePr>
          <p:nvPr>
            <p:extLst>
              <p:ext uri="{D42A27DB-BD31-4B8C-83A1-F6EECF244321}">
                <p14:modId xmlns:p14="http://schemas.microsoft.com/office/powerpoint/2010/main" val="692391823"/>
              </p:ext>
            </p:extLst>
          </p:nvPr>
        </p:nvGraphicFramePr>
        <p:xfrm>
          <a:off x="54429" y="35078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05822313"/>
              </p:ext>
            </p:extLst>
          </p:nvPr>
        </p:nvGraphicFramePr>
        <p:xfrm>
          <a:off x="3135086" y="35078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1" name="TextBox 10"/>
          <p:cNvSpPr txBox="1"/>
          <p:nvPr/>
        </p:nvSpPr>
        <p:spPr>
          <a:xfrm>
            <a:off x="2601686" y="3276600"/>
            <a:ext cx="500009" cy="2930418"/>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INTERSECT</a:t>
            </a:r>
          </a:p>
        </p:txBody>
      </p:sp>
      <p:sp>
        <p:nvSpPr>
          <p:cNvPr id="12" name="TextBox 11"/>
          <p:cNvSpPr txBox="1"/>
          <p:nvPr/>
        </p:nvSpPr>
        <p:spPr>
          <a:xfrm>
            <a:off x="5802086" y="3962400"/>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3" name="Table 12"/>
          <p:cNvGraphicFramePr>
            <a:graphicFrameLocks noGrp="1"/>
          </p:cNvGraphicFramePr>
          <p:nvPr>
            <p:extLst>
              <p:ext uri="{D42A27DB-BD31-4B8C-83A1-F6EECF244321}">
                <p14:modId xmlns:p14="http://schemas.microsoft.com/office/powerpoint/2010/main" val="2676984121"/>
              </p:ext>
            </p:extLst>
          </p:nvPr>
        </p:nvGraphicFramePr>
        <p:xfrm>
          <a:off x="6360070" y="3505200"/>
          <a:ext cx="2544445" cy="869914"/>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tc>
                  <a:txBody>
                    <a:bodyPr/>
                    <a:lstStyle/>
                    <a:p>
                      <a:pPr>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3">
                        <a:lumMod val="60000"/>
                        <a:lumOff val="4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38979196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MINUS</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6858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MINUS operator takes the distinct rows of one query and returns the rows that do not appear in a second result set.</a:t>
            </a:r>
          </a:p>
        </p:txBody>
      </p:sp>
      <p:sp>
        <p:nvSpPr>
          <p:cNvPr id="7" name="Rectangle 6"/>
          <p:cNvSpPr/>
          <p:nvPr/>
        </p:nvSpPr>
        <p:spPr>
          <a:xfrm>
            <a:off x="76200" y="1334869"/>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There is no </a:t>
            </a:r>
            <a:r>
              <a:rPr lang="en-IN" b="1" dirty="0">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b="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graphicFrame>
        <p:nvGraphicFramePr>
          <p:cNvPr id="6" name="Table 5"/>
          <p:cNvGraphicFramePr>
            <a:graphicFrameLocks noGrp="1"/>
          </p:cNvGraphicFramePr>
          <p:nvPr>
            <p:extLst>
              <p:ext uri="{D42A27DB-BD31-4B8C-83A1-F6EECF244321}">
                <p14:modId xmlns:p14="http://schemas.microsoft.com/office/powerpoint/2010/main" val="3231188856"/>
              </p:ext>
            </p:extLst>
          </p:nvPr>
        </p:nvGraphicFramePr>
        <p:xfrm>
          <a:off x="54429" y="3584031"/>
          <a:ext cx="2514600" cy="2149208"/>
        </p:xfrm>
        <a:graphic>
          <a:graphicData uri="http://schemas.openxmlformats.org/drawingml/2006/table">
            <a:tbl>
              <a:tblPr firstRow="1" firstCol="1" bandRow="1">
                <a:tableStyleId>{69012ECD-51FC-41F1-AA8D-1B2483CD663E}</a:tableStyleId>
              </a:tblPr>
              <a:tblGrid>
                <a:gridCol w="558800">
                  <a:extLst>
                    <a:ext uri="{9D8B030D-6E8A-4147-A177-3AD203B41FA5}">
                      <a16:colId xmlns:a16="http://schemas.microsoft.com/office/drawing/2014/main" xmlns="" val="20000"/>
                    </a:ext>
                  </a:extLst>
                </a:gridCol>
                <a:gridCol w="1955800">
                  <a:extLst>
                    <a:ext uri="{9D8B030D-6E8A-4147-A177-3AD203B41FA5}">
                      <a16:colId xmlns:a16="http://schemas.microsoft.com/office/drawing/2014/main" xmlns="" val="20001"/>
                    </a:ext>
                  </a:extLst>
                </a:gridCol>
              </a:tblGrid>
              <a:tr h="370490">
                <a:tc gridSpan="2">
                  <a:txBody>
                    <a:bodyPr/>
                    <a:lstStyle/>
                    <a:p>
                      <a:pPr algn="ctr">
                        <a:lnSpc>
                          <a:spcPct val="107000"/>
                        </a:lnSpc>
                        <a:spcAft>
                          <a:spcPts val="0"/>
                        </a:spcAft>
                      </a:pPr>
                      <a:r>
                        <a:rPr lang="en-US" sz="1500" dirty="0">
                          <a:effectLst/>
                        </a:rPr>
                        <a:t>OldBook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hMerge="1">
                  <a:txBody>
                    <a:bodyPr/>
                    <a:lstStyle/>
                    <a:p>
                      <a:endParaRPr lang="en-US"/>
                    </a:p>
                  </a:txBody>
                  <a:tcPr/>
                </a:tc>
                <a:extLst>
                  <a:ext uri="{0D108BD9-81ED-4DB2-BD59-A6C34878D82A}">
                    <a16:rowId xmlns:a16="http://schemas.microsoft.com/office/drawing/2014/main" xmlns="" val="10000"/>
                  </a:ext>
                </a:extLst>
              </a:tr>
              <a:tr h="296453">
                <a:tc>
                  <a:txBody>
                    <a:bodyPr/>
                    <a:lstStyle/>
                    <a:p>
                      <a:pPr algn="ctr">
                        <a:lnSpc>
                          <a:spcPct val="107000"/>
                        </a:lnSpc>
                        <a:spcAft>
                          <a:spcPts val="0"/>
                        </a:spcAft>
                      </a:pPr>
                      <a:r>
                        <a:rPr lang="en-US" sz="1400" b="1" dirty="0">
                          <a:solidFill>
                            <a:srgbClr val="006C86"/>
                          </a:solidFill>
                          <a:effectLst/>
                        </a:rPr>
                        <a:t>ID</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gn="l">
                        <a:lnSpc>
                          <a:spcPct val="107000"/>
                        </a:lnSpc>
                        <a:spcAft>
                          <a:spcPts val="0"/>
                        </a:spcAft>
                      </a:pPr>
                      <a:r>
                        <a:rPr lang="en-US" sz="1400" b="1" dirty="0">
                          <a:solidFill>
                            <a:srgbClr val="006C86"/>
                          </a:solidFill>
                          <a:effectLst/>
                        </a:rPr>
                        <a:t>NAME</a:t>
                      </a:r>
                      <a:endParaRPr lang="en-US" sz="11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1"/>
                  </a:ext>
                </a:extLst>
              </a:tr>
              <a:tr h="296453">
                <a:tc>
                  <a:txBody>
                    <a:bodyPr/>
                    <a:lstStyle/>
                    <a:p>
                      <a:pPr algn="ctr">
                        <a:lnSpc>
                          <a:spcPct val="107000"/>
                        </a:lnSpc>
                        <a:spcAft>
                          <a:spcPts val="0"/>
                        </a:spcAft>
                      </a:pPr>
                      <a:r>
                        <a:rPr lang="en-US" sz="14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MySQL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2"/>
                  </a:ext>
                </a:extLst>
              </a:tr>
              <a:tr h="296453">
                <a:tc>
                  <a:txBody>
                    <a:bodyPr/>
                    <a:lstStyle/>
                    <a:p>
                      <a:pPr algn="ctr">
                        <a:lnSpc>
                          <a:spcPct val="107000"/>
                        </a:lnSpc>
                        <a:spcAft>
                          <a:spcPts val="0"/>
                        </a:spcAft>
                      </a:pPr>
                      <a:r>
                        <a:rPr lang="en-US" sz="14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hBase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3"/>
                  </a:ext>
                </a:extLst>
              </a:tr>
              <a:tr h="296453">
                <a:tc>
                  <a:txBody>
                    <a:bodyPr/>
                    <a:lstStyle/>
                    <a:p>
                      <a:pPr algn="ctr">
                        <a:lnSpc>
                          <a:spcPct val="107000"/>
                        </a:lnSpc>
                        <a:spcAft>
                          <a:spcPts val="0"/>
                        </a:spcAft>
                      </a:pPr>
                      <a:r>
                        <a:rPr lang="en-US" sz="14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Oracle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4"/>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5"/>
                  </a:ext>
                </a:extLst>
              </a:tr>
              <a:tr h="296453">
                <a:tc>
                  <a:txBody>
                    <a:bodyPr/>
                    <a:lstStyle/>
                    <a:p>
                      <a:pPr algn="ctr">
                        <a:lnSpc>
                          <a:spcPct val="107000"/>
                        </a:lnSpc>
                        <a:spcAft>
                          <a:spcPts val="0"/>
                        </a:spcAft>
                      </a:pPr>
                      <a:r>
                        <a:rPr lang="en-US" sz="14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tc>
                  <a:txBody>
                    <a:bodyPr/>
                    <a:lstStyle/>
                    <a:p>
                      <a:pPr>
                        <a:lnSpc>
                          <a:spcPct val="107000"/>
                        </a:lnSpc>
                        <a:spcAft>
                          <a:spcPts val="0"/>
                        </a:spcAft>
                      </a:pPr>
                      <a:r>
                        <a:rPr lang="en-US" sz="1400" dirty="0">
                          <a:effectLst/>
                        </a:rPr>
                        <a: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5267" marR="65267" marT="0" marB="0" anchor="ctr"/>
                </a:tc>
                <a:extLst>
                  <a:ext uri="{0D108BD9-81ED-4DB2-BD59-A6C34878D82A}">
                    <a16:rowId xmlns:a16="http://schemas.microsoft.com/office/drawing/2014/main" xmlns=""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99422659"/>
              </p:ext>
            </p:extLst>
          </p:nvPr>
        </p:nvGraphicFramePr>
        <p:xfrm>
          <a:off x="3135086" y="3584031"/>
          <a:ext cx="2516400" cy="1569063"/>
        </p:xfrm>
        <a:graphic>
          <a:graphicData uri="http://schemas.openxmlformats.org/drawingml/2006/table">
            <a:tbl>
              <a:tblPr firstRow="1" firstCol="1" bandRow="1">
                <a:tableStyleId>{69012ECD-51FC-41F1-AA8D-1B2483CD663E}</a:tableStyleId>
              </a:tblPr>
              <a:tblGrid>
                <a:gridCol w="387527">
                  <a:extLst>
                    <a:ext uri="{9D8B030D-6E8A-4147-A177-3AD203B41FA5}">
                      <a16:colId xmlns:a16="http://schemas.microsoft.com/office/drawing/2014/main" xmlns="" val="20000"/>
                    </a:ext>
                  </a:extLst>
                </a:gridCol>
                <a:gridCol w="2128873">
                  <a:extLst>
                    <a:ext uri="{9D8B030D-6E8A-4147-A177-3AD203B41FA5}">
                      <a16:colId xmlns:a16="http://schemas.microsoft.com/office/drawing/2014/main" xmlns="" val="20001"/>
                    </a:ext>
                  </a:extLst>
                </a:gridCol>
              </a:tblGrid>
              <a:tr h="393856">
                <a:tc gridSpan="2">
                  <a:txBody>
                    <a:bodyPr/>
                    <a:lstStyle/>
                    <a:p>
                      <a:pPr algn="ctr">
                        <a:lnSpc>
                          <a:spcPct val="107000"/>
                        </a:lnSpc>
                        <a:spcAft>
                          <a:spcPts val="0"/>
                        </a:spcAft>
                      </a:pPr>
                      <a:r>
                        <a:rPr lang="en-US" sz="1600" dirty="0">
                          <a:effectLst/>
                        </a:rPr>
                        <a:t>NewBook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hMerge="1">
                  <a:txBody>
                    <a:bodyPr/>
                    <a:lstStyle/>
                    <a:p>
                      <a:endParaRPr lang="en-US"/>
                    </a:p>
                  </a:txBody>
                  <a:tcPr/>
                </a:tc>
                <a:extLst>
                  <a:ext uri="{0D108BD9-81ED-4DB2-BD59-A6C34878D82A}">
                    <a16:rowId xmlns:a16="http://schemas.microsoft.com/office/drawing/2014/main" xmlns="" val="10000"/>
                  </a:ext>
                </a:extLst>
              </a:tr>
              <a:tr h="288653">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marL="0" algn="l" rtl="0" eaLnBrk="1" latinLnBrk="0" hangingPunct="1">
                        <a:lnSpc>
                          <a:spcPct val="107000"/>
                        </a:lnSpc>
                        <a:spcAft>
                          <a:spcPts val="0"/>
                        </a:spcAft>
                      </a:pPr>
                      <a:r>
                        <a:rPr kumimoji="0" lang="en-US" sz="1400" b="1" kern="1200" dirty="0">
                          <a:solidFill>
                            <a:srgbClr val="006C86"/>
                          </a:solidFill>
                          <a:effectLst/>
                          <a:latin typeface="+mn-lt"/>
                          <a:ea typeface="+mn-ea"/>
                          <a:cs typeface="+mn-cs"/>
                        </a:rPr>
                        <a:t>NAME</a:t>
                      </a:r>
                    </a:p>
                  </a:txBody>
                  <a:tcPr marL="67912" marR="67912" marT="0" marB="0" anchor="ctr"/>
                </a:tc>
                <a:extLst>
                  <a:ext uri="{0D108BD9-81ED-4DB2-BD59-A6C34878D82A}">
                    <a16:rowId xmlns:a16="http://schemas.microsoft.com/office/drawing/2014/main" xmlns="" val="10001"/>
                  </a:ext>
                </a:extLst>
              </a:tr>
              <a:tr h="295518">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2"/>
                  </a:ext>
                </a:extLst>
              </a:tr>
              <a:tr h="295518">
                <a:tc>
                  <a:txBody>
                    <a:bodyPr/>
                    <a:lstStyle/>
                    <a:p>
                      <a:pPr algn="ctr">
                        <a:lnSpc>
                          <a:spcPct val="107000"/>
                        </a:lnSpc>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hBase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3"/>
                  </a:ext>
                </a:extLst>
              </a:tr>
              <a:tr h="295518">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tc>
                  <a:txBody>
                    <a:bodyPr/>
                    <a:lstStyle/>
                    <a:p>
                      <a:pPr algn="l">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912" marR="67912" marT="0" marB="0" anchor="ctr"/>
                </a:tc>
                <a:extLst>
                  <a:ext uri="{0D108BD9-81ED-4DB2-BD59-A6C34878D82A}">
                    <a16:rowId xmlns:a16="http://schemas.microsoft.com/office/drawing/2014/main" xmlns="" val="10004"/>
                  </a:ext>
                </a:extLst>
              </a:tr>
            </a:tbl>
          </a:graphicData>
        </a:graphic>
      </p:graphicFrame>
      <p:sp>
        <p:nvSpPr>
          <p:cNvPr id="10" name="TextBox 9"/>
          <p:cNvSpPr txBox="1"/>
          <p:nvPr/>
        </p:nvSpPr>
        <p:spPr>
          <a:xfrm>
            <a:off x="2601686" y="3599639"/>
            <a:ext cx="500009" cy="1669047"/>
          </a:xfrm>
          <a:prstGeom prst="rect">
            <a:avLst/>
          </a:prstGeom>
          <a:noFill/>
        </p:spPr>
        <p:txBody>
          <a:bodyPr vert="wordArtVert" wrap="none" rtlCol="0" anchor="ctr">
            <a:spAutoFit/>
          </a:bodyPr>
          <a:lstStyle/>
          <a:p>
            <a:r>
              <a:rPr lang="en-US" dirty="0">
                <a:solidFill>
                  <a:srgbClr val="E01E1E"/>
                </a:solidFill>
                <a:latin typeface="Consolas" panose="020B0609020204030204" pitchFamily="49" charset="0"/>
              </a:rPr>
              <a:t>MINUS</a:t>
            </a:r>
          </a:p>
        </p:txBody>
      </p:sp>
      <p:sp>
        <p:nvSpPr>
          <p:cNvPr id="11" name="TextBox 10"/>
          <p:cNvSpPr txBox="1"/>
          <p:nvPr/>
        </p:nvSpPr>
        <p:spPr>
          <a:xfrm>
            <a:off x="5802086" y="42854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2" name="Table 11"/>
          <p:cNvGraphicFramePr>
            <a:graphicFrameLocks noGrp="1"/>
          </p:cNvGraphicFramePr>
          <p:nvPr>
            <p:extLst>
              <p:ext uri="{D42A27DB-BD31-4B8C-83A1-F6EECF244321}">
                <p14:modId xmlns:p14="http://schemas.microsoft.com/office/powerpoint/2010/main" val="4021304199"/>
              </p:ext>
            </p:extLst>
          </p:nvPr>
        </p:nvGraphicFramePr>
        <p:xfrm>
          <a:off x="6360070" y="3581400"/>
          <a:ext cx="2544445" cy="1637485"/>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MySQL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Oracle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4"/>
                  </a:ext>
                </a:extLst>
              </a:tr>
              <a:tr h="255857">
                <a:tc>
                  <a:txBody>
                    <a:bodyPr/>
                    <a:lstStyle/>
                    <a:p>
                      <a:pPr algn="ctr">
                        <a:lnSpc>
                          <a:spcPct val="107000"/>
                        </a:lnSpc>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07000"/>
                        </a:lnSpc>
                        <a:spcAft>
                          <a:spcPts val="0"/>
                        </a:spcAft>
                      </a:pPr>
                      <a:r>
                        <a:rPr lang="en-US" sz="1400" dirty="0">
                          <a:effectLst/>
                        </a:rPr>
                        <a: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xmlns="" val="10005"/>
                  </a:ext>
                </a:extLst>
              </a:tr>
            </a:tbl>
          </a:graphicData>
        </a:graphic>
      </p:graphicFrame>
      <p:sp>
        <p:nvSpPr>
          <p:cNvPr id="13" name="Rectangle 12"/>
          <p:cNvSpPr/>
          <p:nvPr/>
        </p:nvSpPr>
        <p:spPr>
          <a:xfrm>
            <a:off x="76200" y="2057400"/>
            <a:ext cx="899160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NEWBOOK N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FROM </a:t>
            </a:r>
            <a:r>
              <a:rPr lang="en-US" dirty="0">
                <a:latin typeface="Arial" panose="020B0604020202020204" pitchFamily="34" charset="0"/>
                <a:cs typeface="Arial" panose="020B0604020202020204" pitchFamily="34" charset="0"/>
              </a:rPr>
              <a:t>OLDBOOK O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WHERE</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US" dirty="0">
                <a:latin typeface="Arial" panose="020B0604020202020204" pitchFamily="34" charset="0"/>
                <a:cs typeface="Arial" panose="020B0604020202020204" pitchFamily="34" charset="0"/>
              </a:rPr>
              <a:t>O.ID = N.ID </a:t>
            </a:r>
            <a:r>
              <a:rPr lang="en-US" dirty="0">
                <a:solidFill>
                  <a:schemeClr val="accent5">
                    <a:lumMod val="50000"/>
                  </a:schemeClr>
                </a:solidFill>
                <a:latin typeface="Arial" panose="020B0604020202020204" pitchFamily="34" charset="0"/>
                <a:cs typeface="Arial" panose="020B0604020202020204" pitchFamily="34" charset="0"/>
              </a:rPr>
              <a:t>AND</a:t>
            </a:r>
            <a:r>
              <a:rPr lang="en-US" dirty="0">
                <a:latin typeface="Arial" panose="020B0604020202020204" pitchFamily="34" charset="0"/>
                <a:cs typeface="Arial" panose="020B0604020202020204" pitchFamily="34" charset="0"/>
              </a:rPr>
              <a:t> O.NAME = N.NAME</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
        <p:nvSpPr>
          <p:cNvPr id="14" name="TextBox 13"/>
          <p:cNvSpPr txBox="1"/>
          <p:nvPr/>
        </p:nvSpPr>
        <p:spPr>
          <a:xfrm>
            <a:off x="5791200" y="5657039"/>
            <a:ext cx="425116" cy="584775"/>
          </a:xfrm>
          <a:prstGeom prst="rect">
            <a:avLst/>
          </a:prstGeom>
          <a:noFill/>
        </p:spPr>
        <p:txBody>
          <a:bodyPr wrap="none" rtlCol="0">
            <a:spAutoFit/>
          </a:bodyPr>
          <a:lstStyle/>
          <a:p>
            <a:r>
              <a:rPr lang="en-US" sz="3200" dirty="0">
                <a:solidFill>
                  <a:srgbClr val="FF0000"/>
                </a:solidFill>
              </a:rPr>
              <a:t>=</a:t>
            </a:r>
          </a:p>
        </p:txBody>
      </p:sp>
      <p:graphicFrame>
        <p:nvGraphicFramePr>
          <p:cNvPr id="15" name="Table 14"/>
          <p:cNvGraphicFramePr>
            <a:graphicFrameLocks noGrp="1"/>
          </p:cNvGraphicFramePr>
          <p:nvPr>
            <p:extLst>
              <p:ext uri="{D42A27DB-BD31-4B8C-83A1-F6EECF244321}">
                <p14:modId xmlns:p14="http://schemas.microsoft.com/office/powerpoint/2010/main" val="525430499"/>
              </p:ext>
            </p:extLst>
          </p:nvPr>
        </p:nvGraphicFramePr>
        <p:xfrm>
          <a:off x="6349184" y="5334000"/>
          <a:ext cx="2544445" cy="1125771"/>
        </p:xfrm>
        <a:graphic>
          <a:graphicData uri="http://schemas.openxmlformats.org/drawingml/2006/table">
            <a:tbl>
              <a:tblPr firstRow="1" firstCol="1" bandRow="1">
                <a:tableStyleId>{69012ECD-51FC-41F1-AA8D-1B2483CD663E}</a:tableStyleId>
              </a:tblPr>
              <a:tblGrid>
                <a:gridCol w="627380">
                  <a:extLst>
                    <a:ext uri="{9D8B030D-6E8A-4147-A177-3AD203B41FA5}">
                      <a16:colId xmlns:a16="http://schemas.microsoft.com/office/drawing/2014/main" xmlns="" val="20000"/>
                    </a:ext>
                  </a:extLst>
                </a:gridCol>
                <a:gridCol w="1917065">
                  <a:extLst>
                    <a:ext uri="{9D8B030D-6E8A-4147-A177-3AD203B41FA5}">
                      <a16:colId xmlns:a16="http://schemas.microsoft.com/office/drawing/2014/main" xmlns="" val="20001"/>
                    </a:ext>
                  </a:extLst>
                </a:gridCol>
              </a:tblGrid>
              <a:tr h="358200">
                <a:tc gridSpan="2">
                  <a:txBody>
                    <a:bodyPr/>
                    <a:lstStyle/>
                    <a:p>
                      <a:pPr algn="ctr">
                        <a:lnSpc>
                          <a:spcPct val="107000"/>
                        </a:lnSpc>
                        <a:spcAft>
                          <a:spcPts val="0"/>
                        </a:spcAft>
                      </a:pPr>
                      <a:r>
                        <a:rPr lang="en-US" sz="1600" dirty="0">
                          <a:effectLst/>
                        </a:rPr>
                        <a:t>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xmlns="" val="10000"/>
                  </a:ext>
                </a:extLst>
              </a:tr>
              <a:tr h="255857">
                <a:tc>
                  <a:txBody>
                    <a:bodyPr/>
                    <a:lstStyle/>
                    <a:p>
                      <a:pPr algn="ctr">
                        <a:lnSpc>
                          <a:spcPct val="107000"/>
                        </a:lnSpc>
                        <a:spcAft>
                          <a:spcPts val="0"/>
                        </a:spcAft>
                      </a:pPr>
                      <a:r>
                        <a:rPr lang="en-US" sz="1400" b="1" dirty="0">
                          <a:solidFill>
                            <a:srgbClr val="006C86"/>
                          </a:solidFill>
                          <a:effectLst/>
                        </a:rPr>
                        <a:t>ID</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0"/>
                        </a:spcAft>
                      </a:pPr>
                      <a:r>
                        <a:rPr lang="en-US" sz="1400" b="1" dirty="0">
                          <a:solidFill>
                            <a:srgbClr val="006C86"/>
                          </a:solidFill>
                          <a:effectLst/>
                        </a:rPr>
                        <a:t>NAME</a:t>
                      </a:r>
                      <a:endParaRPr lang="en-US" sz="1400" b="1" dirty="0">
                        <a:solidFill>
                          <a:srgbClr val="006C86"/>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255857">
                <a:tc>
                  <a:txBody>
                    <a:bodyPr/>
                    <a:lstStyle/>
                    <a:p>
                      <a:pPr algn="ctr">
                        <a:lnSpc>
                          <a:spcPct val="107000"/>
                        </a:lnSpc>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JavaScript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255857">
                <a:tc>
                  <a:txBody>
                    <a:bodyPr/>
                    <a:lstStyle/>
                    <a:p>
                      <a:pPr algn="ctr">
                        <a:lnSpc>
                          <a:spcPct val="107000"/>
                        </a:lnSpc>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US" sz="1400" dirty="0">
                          <a:effectLst/>
                        </a:rPr>
                        <a:t>Redis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8170744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724696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smtClean="0">
                <a:latin typeface="Arial" pitchFamily="34" charset="0"/>
                <a:cs typeface="Arial" pitchFamily="34" charset="0"/>
              </a:rPr>
              <a:t>Topics to be covered</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
        <p:nvSpPr>
          <p:cNvPr id="4" name="Rectangle 3"/>
          <p:cNvSpPr/>
          <p:nvPr/>
        </p:nvSpPr>
        <p:spPr>
          <a:xfrm>
            <a:off x="533400" y="3429000"/>
            <a:ext cx="8305800" cy="369332"/>
          </a:xfrm>
          <a:prstGeom prst="rect">
            <a:avLst/>
          </a:prstGeom>
        </p:spPr>
        <p:txBody>
          <a:bodyPr wrap="square">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Sub Queries -  With select, update, insert and </a:t>
            </a:r>
            <a:r>
              <a:rPr lang="en-IN" dirty="0" smtClean="0">
                <a:latin typeface="Calibri" panose="020F0502020204030204" pitchFamily="34" charset="0"/>
                <a:ea typeface="Calibri" panose="020F0502020204030204" pitchFamily="34" charset="0"/>
                <a:cs typeface="Times New Roman" panose="02020603050405020304" pitchFamily="18" charset="0"/>
              </a:rPr>
              <a:t>delete statements</a:t>
            </a:r>
            <a:endParaRPr lang="en-US" dirty="0"/>
          </a:p>
        </p:txBody>
      </p:sp>
    </p:spTree>
    <p:extLst>
      <p:ext uri="{BB962C8B-B14F-4D97-AF65-F5344CB8AC3E}">
        <p14:creationId xmlns:p14="http://schemas.microsoft.com/office/powerpoint/2010/main" val="34449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Composite / Multi</a:t>
            </a:r>
            <a:r>
              <a:rPr lang="en-US" sz="4000" b="1" dirty="0">
                <a:latin typeface="Arial" pitchFamily="34" charset="0"/>
                <a:ea typeface="MS Mincho" pitchFamily="49" charset="-128"/>
                <a:cs typeface="Arial" pitchFamily="34" charset="0"/>
              </a:rPr>
              <a:t> </a:t>
            </a:r>
            <a:r>
              <a:rPr lang="en-US" sz="4000" b="1" i="1" dirty="0">
                <a:solidFill>
                  <a:srgbClr val="FFFF00"/>
                </a:solidFill>
                <a:latin typeface="Arial" pitchFamily="34" charset="0"/>
                <a:cs typeface="Arial" pitchFamily="34" charset="0"/>
              </a:rPr>
              <a:t>Valued Attributes</a:t>
            </a:r>
          </a:p>
        </p:txBody>
      </p:sp>
      <p:sp>
        <p:nvSpPr>
          <p:cNvPr id="4" name="Rectangle 3"/>
          <p:cNvSpPr/>
          <p:nvPr/>
        </p:nvSpPr>
        <p:spPr>
          <a:xfrm>
            <a:off x="304800" y="762000"/>
            <a:ext cx="3130793"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Composite Attribute</a:t>
            </a:r>
            <a:endParaRPr lang="en-IN" sz="2400" dirty="0">
              <a:solidFill>
                <a:schemeClr val="bg2">
                  <a:lumMod val="50000"/>
                </a:schemeClr>
              </a:solidFill>
            </a:endParaRPr>
          </a:p>
        </p:txBody>
      </p:sp>
      <p:sp>
        <p:nvSpPr>
          <p:cNvPr id="5" name="Rectangle 4"/>
          <p:cNvSpPr/>
          <p:nvPr/>
        </p:nvSpPr>
        <p:spPr>
          <a:xfrm>
            <a:off x="304800" y="4338935"/>
            <a:ext cx="3418372" cy="461665"/>
          </a:xfrm>
          <a:prstGeom prst="rect">
            <a:avLst/>
          </a:prstGeom>
        </p:spPr>
        <p:txBody>
          <a:bodyPr wrap="none">
            <a:spAutoFit/>
          </a:bodyPr>
          <a:lstStyle/>
          <a:p>
            <a:r>
              <a:rPr lang="en-US" sz="2400" b="1" dirty="0">
                <a:solidFill>
                  <a:schemeClr val="bg2">
                    <a:lumMod val="50000"/>
                  </a:schemeClr>
                </a:solidFill>
                <a:latin typeface="Arial" pitchFamily="34" charset="0"/>
                <a:ea typeface="MS Mincho" pitchFamily="49" charset="-128"/>
                <a:cs typeface="Arial" pitchFamily="34" charset="0"/>
              </a:rPr>
              <a:t>Multi Valued Attribute </a:t>
            </a:r>
            <a:endParaRPr lang="en-IN" sz="2400" dirty="0">
              <a:solidFill>
                <a:schemeClr val="bg2">
                  <a:lumMod val="50000"/>
                </a:schemeClr>
              </a:solidFill>
            </a:endParaRPr>
          </a:p>
        </p:txBody>
      </p:sp>
      <p:sp>
        <p:nvSpPr>
          <p:cNvPr id="6" name="Rectangle 5"/>
          <p:cNvSpPr/>
          <p:nvPr/>
        </p:nvSpPr>
        <p:spPr>
          <a:xfrm>
            <a:off x="304800" y="1219200"/>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Name</a:t>
            </a:r>
            <a:r>
              <a:rPr lang="en-IN" b="1" dirty="0"/>
              <a:t> attribute</a:t>
            </a:r>
            <a:r>
              <a:rPr lang="en-IN" dirty="0"/>
              <a:t>: FirstName, MiddleName, and LastName</a:t>
            </a:r>
          </a:p>
          <a:p>
            <a:pPr>
              <a:lnSpc>
                <a:spcPct val="150000"/>
              </a:lnSpc>
            </a:pPr>
            <a:r>
              <a:rPr lang="en-IN" b="1" i="1" dirty="0"/>
              <a:t>PhoneNumber</a:t>
            </a:r>
            <a:r>
              <a:rPr lang="en-IN" b="1" dirty="0"/>
              <a:t> attribute</a:t>
            </a:r>
            <a:r>
              <a:rPr lang="en-IN" dirty="0"/>
              <a:t>: CountryCode, CityCode, and PhoneNumber</a:t>
            </a:r>
          </a:p>
        </p:txBody>
      </p:sp>
      <p:sp>
        <p:nvSpPr>
          <p:cNvPr id="7" name="Rectangle 6"/>
          <p:cNvSpPr/>
          <p:nvPr/>
        </p:nvSpPr>
        <p:spPr>
          <a:xfrm>
            <a:off x="304800" y="4834116"/>
            <a:ext cx="8534400" cy="1261884"/>
          </a:xfrm>
          <a:prstGeom prst="rect">
            <a:avLst/>
          </a:prstGeom>
        </p:spPr>
        <p:txBody>
          <a:bodyPr wrap="square">
            <a:spAutoFit/>
          </a:bodyPr>
          <a:lstStyle/>
          <a:p>
            <a:r>
              <a:rPr lang="en-IN" sz="2200" b="1" dirty="0">
                <a:solidFill>
                  <a:srgbClr val="5F9378"/>
                </a:solidFill>
              </a:rPr>
              <a:t>Person</a:t>
            </a:r>
            <a:r>
              <a:rPr lang="en-IN" sz="2200" b="1" dirty="0"/>
              <a:t> </a:t>
            </a:r>
            <a:r>
              <a:rPr lang="en-IN" sz="2200" b="1" dirty="0">
                <a:solidFill>
                  <a:srgbClr val="5F9378"/>
                </a:solidFill>
              </a:rPr>
              <a:t>Entity</a:t>
            </a:r>
          </a:p>
          <a:p>
            <a:pPr>
              <a:lnSpc>
                <a:spcPct val="150000"/>
              </a:lnSpc>
            </a:pPr>
            <a:r>
              <a:rPr lang="en-IN" b="1" i="1" dirty="0"/>
              <a:t>Hobbies</a:t>
            </a:r>
            <a:r>
              <a:rPr lang="en-IN" b="1" dirty="0"/>
              <a:t> attribute</a:t>
            </a:r>
            <a:r>
              <a:rPr lang="en-IN" dirty="0"/>
              <a:t>: reading, hiking, hockey, skiing, photography.</a:t>
            </a:r>
          </a:p>
          <a:p>
            <a:pPr>
              <a:lnSpc>
                <a:spcPct val="150000"/>
              </a:lnSpc>
            </a:pPr>
            <a:r>
              <a:rPr lang="en-IN" b="1" i="1" dirty="0"/>
              <a:t>SpokenLanguages</a:t>
            </a:r>
            <a:r>
              <a:rPr lang="en-IN" b="1" dirty="0"/>
              <a:t> attribute</a:t>
            </a:r>
            <a:r>
              <a:rPr lang="en-IN" dirty="0"/>
              <a:t>: Hindi, Marathi, Gujarati, English.</a:t>
            </a:r>
          </a:p>
        </p:txBody>
      </p:sp>
      <p:pic>
        <p:nvPicPr>
          <p:cNvPr id="9" name="Picture 8"/>
          <p:cNvPicPr>
            <a:picLocks noChangeAspect="1"/>
          </p:cNvPicPr>
          <p:nvPr/>
        </p:nvPicPr>
        <p:blipFill>
          <a:blip r:embed="rId2"/>
          <a:stretch>
            <a:fillRect/>
          </a:stretch>
        </p:blipFill>
        <p:spPr>
          <a:xfrm>
            <a:off x="376917" y="2570650"/>
            <a:ext cx="1543050" cy="419100"/>
          </a:xfrm>
          <a:prstGeom prst="rect">
            <a:avLst/>
          </a:prstGeom>
        </p:spPr>
      </p:pic>
      <p:pic>
        <p:nvPicPr>
          <p:cNvPr id="10" name="Picture 9"/>
          <p:cNvPicPr>
            <a:picLocks noChangeAspect="1"/>
          </p:cNvPicPr>
          <p:nvPr/>
        </p:nvPicPr>
        <p:blipFill>
          <a:blip r:embed="rId3"/>
          <a:stretch>
            <a:fillRect/>
          </a:stretch>
        </p:blipFill>
        <p:spPr>
          <a:xfrm>
            <a:off x="355146" y="3165888"/>
            <a:ext cx="5819775" cy="371475"/>
          </a:xfrm>
          <a:prstGeom prst="rect">
            <a:avLst/>
          </a:prstGeom>
        </p:spPr>
      </p:pic>
      <p:pic>
        <p:nvPicPr>
          <p:cNvPr id="11" name="Picture 10"/>
          <p:cNvPicPr>
            <a:picLocks noChangeAspect="1"/>
          </p:cNvPicPr>
          <p:nvPr/>
        </p:nvPicPr>
        <p:blipFill>
          <a:blip r:embed="rId4"/>
          <a:stretch>
            <a:fillRect/>
          </a:stretch>
        </p:blipFill>
        <p:spPr>
          <a:xfrm>
            <a:off x="326571" y="3735273"/>
            <a:ext cx="7896225" cy="371475"/>
          </a:xfrm>
          <a:prstGeom prst="rect">
            <a:avLst/>
          </a:prstGeom>
        </p:spPr>
      </p:pic>
      <p:cxnSp>
        <p:nvCxnSpPr>
          <p:cNvPr id="13" name="Straight Arrow Connector 12"/>
          <p:cNvCxnSpPr/>
          <p:nvPr/>
        </p:nvCxnSpPr>
        <p:spPr>
          <a:xfrm>
            <a:off x="990600" y="2895600"/>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90600" y="3481023"/>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90600"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84187"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640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53876"/>
            <a:ext cx="8839200" cy="2154436"/>
          </a:xfrm>
          <a:prstGeom prst="rect">
            <a:avLst/>
          </a:prstGeom>
          <a:solidFill>
            <a:srgbClr val="E8F97F"/>
          </a:solidFill>
        </p:spPr>
        <p:txBody>
          <a:bodyPr wrap="square">
            <a:spAutoFit/>
          </a:bodyPr>
          <a:lstStyle/>
          <a:p>
            <a:r>
              <a:rPr lang="en-IN" sz="1900" dirty="0"/>
              <a:t>- A subquery must be enclosed in parentheses.</a:t>
            </a:r>
          </a:p>
          <a:p>
            <a:endParaRPr lang="en-IN" sz="1000" dirty="0"/>
          </a:p>
          <a:p>
            <a:r>
              <a:rPr lang="en-IN" sz="1900" dirty="0"/>
              <a:t>- Use single-row operators with single-row subqueries, and use multiple-row operators with multiple-row subqueries.</a:t>
            </a:r>
          </a:p>
          <a:p>
            <a:endParaRPr lang="en-IN" sz="1000" dirty="0"/>
          </a:p>
          <a:p>
            <a:r>
              <a:rPr lang="en-IN" sz="1900" dirty="0"/>
              <a:t>- If a subquery (inner query) returns a null value to the outer query, the outer query will not return any rows when using certain comparison operators in a WHERE clause.</a:t>
            </a:r>
          </a:p>
        </p:txBody>
      </p:sp>
      <p:sp>
        <p:nvSpPr>
          <p:cNvPr id="5" name="Rectangle 4"/>
          <p:cNvSpPr/>
          <p:nvPr/>
        </p:nvSpPr>
        <p:spPr>
          <a:xfrm>
            <a:off x="152400" y="3139954"/>
            <a:ext cx="8839200" cy="646331"/>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You may use comparison operators such as &lt;&gt;, &lt;, &gt;, &lt;=, and &gt;= with a </a:t>
            </a:r>
            <a:r>
              <a:rPr lang="en-IN" b="1" i="1" dirty="0">
                <a:solidFill>
                  <a:schemeClr val="bg1"/>
                </a:solidFill>
                <a:latin typeface="Gill Sans MT (Body)"/>
              </a:rPr>
              <a:t>single</a:t>
            </a:r>
            <a:r>
              <a:rPr lang="en-IN" dirty="0">
                <a:solidFill>
                  <a:schemeClr val="bg1"/>
                </a:solidFill>
                <a:latin typeface="Gill Sans MT (Body)"/>
              </a:rPr>
              <a:t> </a:t>
            </a:r>
            <a:r>
              <a:rPr lang="en-IN" b="1" i="1" dirty="0">
                <a:solidFill>
                  <a:schemeClr val="bg1"/>
                </a:solidFill>
                <a:latin typeface="Gill Sans MT (Body)"/>
              </a:rPr>
              <a:t>row</a:t>
            </a:r>
            <a:r>
              <a:rPr lang="en-IN" dirty="0">
                <a:solidFill>
                  <a:schemeClr val="bg1"/>
                </a:solidFill>
                <a:latin typeface="Gill Sans MT (Body)"/>
              </a:rPr>
              <a:t> </a:t>
            </a:r>
            <a:r>
              <a:rPr lang="en-IN" b="1" i="1" dirty="0">
                <a:solidFill>
                  <a:schemeClr val="bg1"/>
                </a:solidFill>
                <a:latin typeface="Gill Sans MT (Body)"/>
              </a:rPr>
              <a:t>subquery</a:t>
            </a:r>
            <a:r>
              <a:rPr lang="en-IN" dirty="0">
                <a:solidFill>
                  <a:schemeClr val="bg1"/>
                </a:solidFill>
                <a:latin typeface="Gill Sans MT (Body)"/>
              </a:rPr>
              <a:t>.</a:t>
            </a:r>
          </a:p>
        </p:txBody>
      </p:sp>
      <p:sp>
        <p:nvSpPr>
          <p:cNvPr id="6" name="Rectangle 5"/>
          <p:cNvSpPr/>
          <p:nvPr/>
        </p:nvSpPr>
        <p:spPr>
          <a:xfrm>
            <a:off x="152400" y="3846595"/>
            <a:ext cx="8839200" cy="923330"/>
          </a:xfrm>
          <a:prstGeom prst="rect">
            <a:avLst/>
          </a:prstGeom>
          <a:solidFill>
            <a:schemeClr val="accent6">
              <a:lumMod val="50000"/>
            </a:schemeClr>
          </a:solidFill>
        </p:spPr>
        <p:txBody>
          <a:bodyPr wrap="square">
            <a:spAutoFit/>
          </a:bodyPr>
          <a:lstStyle/>
          <a:p>
            <a:r>
              <a:rPr lang="en-IN" dirty="0">
                <a:solidFill>
                  <a:schemeClr val="bg1"/>
                </a:solidFill>
                <a:latin typeface="Gill Sans MT (Body)"/>
              </a:rPr>
              <a:t>Multiple row subquery returns one or more rows to the outer SQL statement. You may use the IN, ANY, or ALL operator in outer query to handle a subquery that returns </a:t>
            </a:r>
            <a:r>
              <a:rPr lang="en-IN" b="1" i="1" dirty="0">
                <a:solidFill>
                  <a:schemeClr val="bg1"/>
                </a:solidFill>
                <a:latin typeface="Gill Sans MT (Body)"/>
              </a:rPr>
              <a:t>multiple</a:t>
            </a:r>
            <a:r>
              <a:rPr lang="en-IN" dirty="0">
                <a:solidFill>
                  <a:schemeClr val="bg1"/>
                </a:solidFill>
                <a:latin typeface="Gill Sans MT (Body)"/>
              </a:rPr>
              <a:t> </a:t>
            </a:r>
            <a:r>
              <a:rPr lang="en-IN" b="1" i="1" dirty="0">
                <a:solidFill>
                  <a:schemeClr val="bg1"/>
                </a:solidFill>
                <a:latin typeface="Gill Sans MT (Body)"/>
              </a:rPr>
              <a:t>rows</a:t>
            </a:r>
            <a:r>
              <a:rPr lang="en-IN" dirty="0">
                <a:solidFill>
                  <a:schemeClr val="bg1"/>
                </a:solidFill>
                <a:latin typeface="Gill Sans MT (Body)"/>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848100"/>
            <a:ext cx="8839200" cy="1880316"/>
          </a:xfrm>
          <a:prstGeom prst="rect">
            <a:avLst/>
          </a:prstGeom>
        </p:spPr>
      </p:pic>
    </p:spTree>
    <p:extLst>
      <p:ext uri="{BB962C8B-B14F-4D97-AF65-F5344CB8AC3E}">
        <p14:creationId xmlns:p14="http://schemas.microsoft.com/office/powerpoint/2010/main" val="415504059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rPr>
              <a:t>Sub-Queries</a:t>
            </a:r>
          </a:p>
        </p:txBody>
      </p:sp>
      <p:sp>
        <p:nvSpPr>
          <p:cNvPr id="3" name="Rectangle 2"/>
          <p:cNvSpPr/>
          <p:nvPr/>
        </p:nvSpPr>
        <p:spPr>
          <a:xfrm>
            <a:off x="152400" y="152400"/>
            <a:ext cx="8839200" cy="677108"/>
          </a:xfrm>
          <a:prstGeom prst="rect">
            <a:avLst/>
          </a:prstGeom>
          <a:solidFill>
            <a:srgbClr val="E8F97F"/>
          </a:solidFill>
        </p:spPr>
        <p:txBody>
          <a:bodyPr wrap="square">
            <a:spAutoFit/>
          </a:bodyPr>
          <a:lstStyle/>
          <a:p>
            <a:r>
              <a:rPr lang="en-IN" sz="1900" dirty="0"/>
              <a:t>If ORDER BY occurs within a subquery and also is applied in the outer query, the outermost ORDER BY takes precedence.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343400"/>
            <a:ext cx="8839200" cy="1880316"/>
          </a:xfrm>
          <a:prstGeom prst="rect">
            <a:avLst/>
          </a:prstGeom>
        </p:spPr>
      </p:pic>
      <p:sp>
        <p:nvSpPr>
          <p:cNvPr id="8" name="Rectangle 7"/>
          <p:cNvSpPr/>
          <p:nvPr/>
        </p:nvSpPr>
        <p:spPr>
          <a:xfrm>
            <a:off x="152400" y="873825"/>
            <a:ext cx="5334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ORDER</a:t>
            </a:r>
            <a:r>
              <a:rPr lang="en-IN" dirty="0">
                <a:solidFill>
                  <a:srgbClr val="000000"/>
                </a:solidFill>
                <a:latin typeface="Liberation Mono"/>
              </a:rPr>
              <a:t> </a:t>
            </a:r>
            <a:r>
              <a:rPr lang="en-IN" dirty="0">
                <a:solidFill>
                  <a:srgbClr val="0077AA"/>
                </a:solidFill>
                <a:latin typeface="Liberation Mono"/>
              </a:rPr>
              <a:t>BY</a:t>
            </a:r>
            <a:r>
              <a:rPr lang="en-IN" dirty="0">
                <a:solidFill>
                  <a:srgbClr val="000000"/>
                </a:solidFill>
                <a:latin typeface="Liberation Mono"/>
              </a:rPr>
              <a:t> a </a:t>
            </a:r>
            <a:r>
              <a:rPr lang="en-IN" dirty="0">
                <a:solidFill>
                  <a:srgbClr val="0077AA"/>
                </a:solidFill>
                <a:latin typeface="Liberation Mono"/>
              </a:rPr>
              <a:t>DESC</a:t>
            </a:r>
            <a:r>
              <a:rPr lang="en-IN" dirty="0">
                <a:solidFill>
                  <a:srgbClr val="999999"/>
                </a:solidFill>
                <a:latin typeface="Liberation Mono"/>
              </a:rPr>
              <a:t>;</a:t>
            </a:r>
            <a:endParaRPr lang="en-IN" dirty="0"/>
          </a:p>
        </p:txBody>
      </p:sp>
      <p:sp>
        <p:nvSpPr>
          <p:cNvPr id="10" name="Rectangle 9"/>
          <p:cNvSpPr/>
          <p:nvPr/>
        </p:nvSpPr>
        <p:spPr>
          <a:xfrm>
            <a:off x="152400" y="1371600"/>
            <a:ext cx="8839200" cy="677108"/>
          </a:xfrm>
          <a:prstGeom prst="rect">
            <a:avLst/>
          </a:prstGeom>
          <a:solidFill>
            <a:srgbClr val="E8F97F"/>
          </a:solidFill>
        </p:spPr>
        <p:txBody>
          <a:bodyPr wrap="square">
            <a:spAutoFit/>
          </a:bodyPr>
          <a:lstStyle/>
          <a:p>
            <a:r>
              <a:rPr lang="en-IN" sz="1900" dirty="0"/>
              <a:t>If LIMIT occurs within a subquery and also is applied in the outer query, the outermost LIMIT takes precedence.</a:t>
            </a:r>
          </a:p>
        </p:txBody>
      </p:sp>
      <p:sp>
        <p:nvSpPr>
          <p:cNvPr id="11" name="Rectangle 10"/>
          <p:cNvSpPr/>
          <p:nvPr/>
        </p:nvSpPr>
        <p:spPr>
          <a:xfrm>
            <a:off x="152400" y="2121725"/>
            <a:ext cx="3429000" cy="369332"/>
          </a:xfrm>
          <a:prstGeom prst="rect">
            <a:avLst/>
          </a:prstGeom>
        </p:spPr>
        <p:txBody>
          <a:bodyPr wrap="square">
            <a:spAutoFit/>
          </a:bodyPr>
          <a:lstStyle/>
          <a:p>
            <a:r>
              <a:rPr lang="en-IN" dirty="0">
                <a:solidFill>
                  <a:srgbClr val="999999"/>
                </a:solidFill>
                <a:latin typeface="Liberation Mono"/>
              </a:rPr>
              <a:t>(</a:t>
            </a:r>
            <a:r>
              <a:rPr lang="en-IN" dirty="0">
                <a:solidFill>
                  <a:srgbClr val="0077AA"/>
                </a:solidFill>
                <a:latin typeface="Liberation Mono"/>
              </a:rPr>
              <a:t>SELECT</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LIMIT</a:t>
            </a:r>
            <a:r>
              <a:rPr lang="en-IN" dirty="0">
                <a:solidFill>
                  <a:srgbClr val="000000"/>
                </a:solidFill>
                <a:latin typeface="Liberation Mono"/>
              </a:rPr>
              <a:t> </a:t>
            </a:r>
            <a:r>
              <a:rPr lang="en-IN" dirty="0">
                <a:solidFill>
                  <a:srgbClr val="990055"/>
                </a:solidFill>
                <a:latin typeface="Liberation Mono"/>
              </a:rPr>
              <a:t>2</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423436751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Single Row 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single row subquery returns </a:t>
            </a:r>
            <a:r>
              <a:rPr lang="en-IN" sz="2400" b="1" i="1" dirty="0">
                <a:solidFill>
                  <a:srgbClr val="FFC000"/>
                </a:solidFill>
                <a:latin typeface="Arial" panose="020B0604020202020204" pitchFamily="34" charset="0"/>
                <a:cs typeface="Arial" panose="020B0604020202020204" pitchFamily="34" charset="0"/>
              </a:rPr>
              <a:t>zero or one row </a:t>
            </a:r>
            <a:r>
              <a:rPr lang="en-IN" sz="2400" dirty="0">
                <a:latin typeface="Arial" panose="020B0604020202020204" pitchFamily="34" charset="0"/>
                <a:cs typeface="Arial" panose="020B0604020202020204" pitchFamily="34" charset="0"/>
              </a:rPr>
              <a:t>to the outer SQL statement. You can place a subquery in a </a:t>
            </a:r>
            <a:r>
              <a:rPr lang="en-IN" sz="2400" b="1" i="1" dirty="0">
                <a:solidFill>
                  <a:srgbClr val="C41A1A"/>
                </a:solidFill>
                <a:latin typeface="Arial" panose="020B0604020202020204" pitchFamily="34" charset="0"/>
                <a:cs typeface="Arial" panose="020B0604020202020204" pitchFamily="34" charset="0"/>
              </a:rPr>
              <a:t>WHERE</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a </a:t>
            </a:r>
            <a:r>
              <a:rPr lang="en-IN" sz="2400" b="1" i="1" dirty="0">
                <a:solidFill>
                  <a:srgbClr val="C41A1A"/>
                </a:solidFill>
                <a:latin typeface="Arial" panose="020B0604020202020204" pitchFamily="34" charset="0"/>
                <a:cs typeface="Arial" panose="020B0604020202020204" pitchFamily="34" charset="0"/>
              </a:rPr>
              <a:t>HAVING</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or a </a:t>
            </a:r>
            <a:r>
              <a:rPr lang="en-IN" sz="2400" b="1" i="1" dirty="0">
                <a:solidFill>
                  <a:srgbClr val="C41A1A"/>
                </a:solidFill>
                <a:latin typeface="Arial" panose="020B0604020202020204" pitchFamily="34" charset="0"/>
                <a:cs typeface="Arial" panose="020B0604020202020204" pitchFamily="34" charset="0"/>
              </a:rPr>
              <a:t>FROM</a:t>
            </a:r>
            <a:r>
              <a:rPr lang="en-IN" sz="2400" dirty="0">
                <a:solidFill>
                  <a:srgbClr val="C41A1A"/>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28206" y="2307925"/>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3136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Multiple</a:t>
            </a:r>
            <a:r>
              <a:rPr lang="en-IN" sz="3200" b="1" dirty="0"/>
              <a:t> </a:t>
            </a:r>
            <a:r>
              <a:rPr lang="en-IN" sz="3200" b="1" i="1" dirty="0">
                <a:solidFill>
                  <a:srgbClr val="FFFF00"/>
                </a:solidFill>
                <a:latin typeface="Arial" pitchFamily="34" charset="0"/>
                <a:cs typeface="Arial" pitchFamily="34" charset="0"/>
              </a:rPr>
              <a:t>Row</a:t>
            </a:r>
            <a:r>
              <a:rPr lang="en-IN" sz="3200" b="1" dirty="0"/>
              <a:t> </a:t>
            </a:r>
            <a:r>
              <a:rPr lang="en-IN" sz="3200" b="1" i="1" dirty="0">
                <a:solidFill>
                  <a:srgbClr val="FFFF00"/>
                </a:solidFill>
                <a:latin typeface="Arial" pitchFamily="34" charset="0"/>
                <a:cs typeface="Arial" pitchFamily="34" charset="0"/>
              </a:rPr>
              <a:t>and</a:t>
            </a:r>
            <a:r>
              <a:rPr lang="en-IN" sz="3200" b="1" dirty="0"/>
              <a:t> </a:t>
            </a:r>
            <a:r>
              <a:rPr lang="en-IN" sz="3200" b="1" i="1" dirty="0">
                <a:solidFill>
                  <a:srgbClr val="FFFF00"/>
                </a:solidFill>
                <a:latin typeface="Arial" pitchFamily="34" charset="0"/>
                <a:cs typeface="Arial" pitchFamily="34" charset="0"/>
              </a:rPr>
              <a:t>Column</a:t>
            </a:r>
            <a:r>
              <a:rPr lang="en-IN" sz="3200" b="1" dirty="0"/>
              <a:t> </a:t>
            </a:r>
            <a:r>
              <a:rPr lang="en-IN" sz="3200" b="1" i="1" dirty="0">
                <a:solidFill>
                  <a:srgbClr val="FFFF00"/>
                </a:solidFill>
                <a:latin typeface="Arial" pitchFamily="34" charset="0"/>
                <a:cs typeface="Arial" pitchFamily="34" charset="0"/>
              </a:rPr>
              <a:t>Subqueries</a:t>
            </a:r>
          </a:p>
        </p:txBody>
      </p:sp>
      <p:sp>
        <p:nvSpPr>
          <p:cNvPr id="5" name="Rectangle 4"/>
          <p:cNvSpPr/>
          <p:nvPr/>
        </p:nvSpPr>
        <p:spPr>
          <a:xfrm>
            <a:off x="76200" y="857071"/>
            <a:ext cx="8991600"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rgbClr val="C00000"/>
                </a:solidFill>
                <a:latin typeface="Arial" panose="020B0604020202020204" pitchFamily="34" charset="0"/>
                <a:cs typeface="Arial" panose="020B0604020202020204" pitchFamily="34" charset="0"/>
              </a:rPr>
              <a:t>I</a:t>
            </a:r>
            <a:r>
              <a:rPr lang="en-IN" sz="2400" b="1" i="1" dirty="0">
                <a:solidFill>
                  <a:srgbClr val="C41A1A"/>
                </a:solidFill>
                <a:latin typeface="Arial" panose="020B0604020202020204" pitchFamily="34" charset="0"/>
                <a:cs typeface="Arial" panose="020B0604020202020204" pitchFamily="34" charset="0"/>
              </a:rPr>
              <a:t>N</a:t>
            </a:r>
            <a:r>
              <a:rPr lang="en-IN" sz="2400" dirty="0">
                <a:latin typeface="Arial" panose="020B0604020202020204" pitchFamily="34" charset="0"/>
                <a:cs typeface="Arial" panose="020B0604020202020204" pitchFamily="34" charset="0"/>
              </a:rPr>
              <a:t>, </a:t>
            </a:r>
            <a:r>
              <a:rPr lang="en-IN" sz="2400" b="1" i="1" dirty="0">
                <a:solidFill>
                  <a:srgbClr val="C41A1A"/>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rgbClr val="C41A1A"/>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grpSp>
        <p:nvGrpSpPr>
          <p:cNvPr id="7" name="Group 6"/>
          <p:cNvGrpSpPr/>
          <p:nvPr/>
        </p:nvGrpSpPr>
        <p:grpSpPr>
          <a:xfrm>
            <a:off x="76200" y="2307925"/>
            <a:ext cx="9016905" cy="3117274"/>
            <a:chOff x="76200" y="2307925"/>
            <a:chExt cx="9016905" cy="3117274"/>
          </a:xfrm>
        </p:grpSpPr>
        <p:pic>
          <p:nvPicPr>
            <p:cNvPr id="6" name="Picture 5"/>
            <p:cNvPicPr>
              <a:picLocks noChangeAspect="1"/>
            </p:cNvPicPr>
            <p:nvPr/>
          </p:nvPicPr>
          <p:blipFill>
            <a:blip r:embed="rId2"/>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506088"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81221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is a SELECT statement within another statement.</a:t>
            </a:r>
          </a:p>
        </p:txBody>
      </p:sp>
      <p:sp>
        <p:nvSpPr>
          <p:cNvPr id="7" name="Rectangle 6"/>
          <p:cNvSpPr/>
          <p:nvPr/>
        </p:nvSpPr>
        <p:spPr>
          <a:xfrm>
            <a:off x="152400" y="1460957"/>
            <a:ext cx="8839200" cy="2585323"/>
          </a:xfrm>
          <a:prstGeom prst="rect">
            <a:avLst/>
          </a:prstGeom>
          <a:solidFill>
            <a:schemeClr val="bg1">
              <a:lumMod val="95000"/>
            </a:schemeClr>
          </a:solidFill>
        </p:spPr>
        <p:txBody>
          <a:bodyPr wrap="square">
            <a:spAutoFit/>
          </a:bodyPr>
          <a:lstStyle/>
          <a:p>
            <a:r>
              <a:rPr lang="en-IN" dirty="0">
                <a:latin typeface="Arial" panose="020B0604020202020204" pitchFamily="34" charset="0"/>
                <a:cs typeface="Arial" panose="020B0604020202020204" pitchFamily="34" charset="0"/>
              </a:rPr>
              <a:t>A subquery may occur in:</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SELECT</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FROM</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a:t>
            </a:r>
            <a:r>
              <a:rPr lang="en-IN" b="1" dirty="0">
                <a:latin typeface="Arial" panose="020B0604020202020204" pitchFamily="34" charset="0"/>
                <a:cs typeface="Arial" panose="020B0604020202020204" pitchFamily="34" charset="0"/>
              </a:rPr>
              <a:t> </a:t>
            </a:r>
            <a:r>
              <a:rPr lang="en-IN" b="1" i="1" dirty="0">
                <a:solidFill>
                  <a:srgbClr val="00B0F0"/>
                </a:solidFill>
                <a:latin typeface="Arial" panose="020B0604020202020204" pitchFamily="34" charset="0"/>
                <a:cs typeface="Arial" panose="020B0604020202020204" pitchFamily="34" charset="0"/>
              </a:rPr>
              <a:t>WHERE</a:t>
            </a:r>
            <a:r>
              <a:rPr lang="en-IN" b="1"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lnSpc>
                <a:spcPct val="200000"/>
              </a:lnSpc>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i="1" dirty="0">
                <a:solidFill>
                  <a:srgbClr val="00B0F0"/>
                </a:solid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8" name="Rectangle 7"/>
          <p:cNvSpPr/>
          <p:nvPr/>
        </p:nvSpPr>
        <p:spPr>
          <a:xfrm>
            <a:off x="174170" y="4321314"/>
            <a:ext cx="8817429"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subquery's outer statement can be any one of: </a:t>
            </a:r>
            <a:r>
              <a:rPr lang="en-IN" b="1" i="1" dirty="0">
                <a:solidFill>
                  <a:srgbClr val="C00000"/>
                </a:solidFill>
                <a:latin typeface="Arial" panose="020B0604020202020204" pitchFamily="34" charset="0"/>
                <a:cs typeface="Arial" panose="020B0604020202020204" pitchFamily="34" charset="0"/>
              </a:rPr>
              <a:t>SELECT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INSERT</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UPDATE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DELETE</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SET</a:t>
            </a:r>
            <a:r>
              <a:rPr lang="en-IN" sz="2000" b="1" i="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a:t>
            </a:r>
            <a:r>
              <a:rPr lang="en-IN" sz="2000" b="1" i="1" dirty="0">
                <a:latin typeface="Arial" panose="020B0604020202020204" pitchFamily="34" charset="0"/>
                <a:cs typeface="Arial" panose="020B0604020202020204" pitchFamily="34" charset="0"/>
              </a:rPr>
              <a:t> </a:t>
            </a:r>
            <a:r>
              <a:rPr lang="en-IN" b="1" i="1" dirty="0">
                <a:solidFill>
                  <a:srgbClr val="C00000"/>
                </a:solidFill>
                <a:latin typeface="Arial" panose="020B0604020202020204" pitchFamily="34" charset="0"/>
                <a:cs typeface="Arial" panose="020B0604020202020204" pitchFamily="34" charset="0"/>
              </a:rPr>
              <a:t>DO</a:t>
            </a:r>
            <a:r>
              <a:rPr lang="en-IN" sz="2000"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700864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INSERT</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5649"/>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5" name="Rectangle 3"/>
          <p:cNvSpPr>
            <a:spLocks noChangeArrowheads="1"/>
          </p:cNvSpPr>
          <p:nvPr/>
        </p:nvSpPr>
        <p:spPr bwMode="auto">
          <a:xfrm>
            <a:off x="148441" y="142273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INSERT INTO table_name [ (column1 [, column2 ])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SELECT [ *|column1 [, column2 ] FROM table1 [, table2 ] </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solidFill>
                  <a:srgbClr val="0077AA"/>
                </a:solidFill>
                <a:latin typeface="Liberation Mono"/>
              </a:rPr>
              <a:t>[ WHERE VALUE OPERATOR ];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 y="4038600"/>
            <a:ext cx="7166760" cy="860503"/>
          </a:xfrm>
          <a:prstGeom prst="rect">
            <a:avLst/>
          </a:prstGeom>
        </p:spPr>
      </p:pic>
      <p:pic>
        <p:nvPicPr>
          <p:cNvPr id="3" name="Picture 2"/>
          <p:cNvPicPr>
            <a:picLocks noChangeAspect="1"/>
          </p:cNvPicPr>
          <p:nvPr/>
        </p:nvPicPr>
        <p:blipFill>
          <a:blip r:embed="rId3"/>
          <a:stretch>
            <a:fillRect/>
          </a:stretch>
        </p:blipFill>
        <p:spPr>
          <a:xfrm>
            <a:off x="148441" y="3033712"/>
            <a:ext cx="6981825" cy="409575"/>
          </a:xfrm>
          <a:prstGeom prst="rect">
            <a:avLst/>
          </a:prstGeom>
        </p:spPr>
      </p:pic>
      <p:sp>
        <p:nvSpPr>
          <p:cNvPr id="7" name="Rectangle 6"/>
          <p:cNvSpPr/>
          <p:nvPr/>
        </p:nvSpPr>
        <p:spPr>
          <a:xfrm>
            <a:off x="3906747" y="2939144"/>
            <a:ext cx="322351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91578" y="4430486"/>
            <a:ext cx="6281726"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659296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UPDATE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914400"/>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3" name="Rectangle 2"/>
          <p:cNvSpPr>
            <a:spLocks noChangeArrowheads="1"/>
          </p:cNvSpPr>
          <p:nvPr/>
        </p:nvSpPr>
        <p:spPr bwMode="auto">
          <a:xfrm>
            <a:off x="148442" y="1441847"/>
            <a:ext cx="8843157" cy="101566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UPDATE table_name SET column_name = new_value [ WHERE OPERATOR [ VALUE ] (SELECT column_name FROM table_name) [ WHERE) ] </a:t>
            </a:r>
          </a:p>
        </p:txBody>
      </p:sp>
    </p:spTree>
    <p:extLst>
      <p:ext uri="{BB962C8B-B14F-4D97-AF65-F5344CB8AC3E}">
        <p14:creationId xmlns:p14="http://schemas.microsoft.com/office/powerpoint/2010/main" val="202173574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Subqueries with DELETE</a:t>
            </a:r>
            <a:endParaRPr lang="en-IN" sz="3200" b="1" i="1" dirty="0">
              <a:solidFill>
                <a:srgbClr val="FFFF00"/>
              </a:solidFill>
              <a:latin typeface="Arial" pitchFamily="34" charset="0"/>
              <a:cs typeface="Arial" pitchFamily="34" charset="0"/>
            </a:endParaRPr>
          </a:p>
        </p:txBody>
      </p:sp>
      <p:sp>
        <p:nvSpPr>
          <p:cNvPr id="10" name="Rectangle 9"/>
          <p:cNvSpPr/>
          <p:nvPr/>
        </p:nvSpPr>
        <p:spPr>
          <a:xfrm>
            <a:off x="152400" y="873204"/>
            <a:ext cx="997389" cy="400110"/>
          </a:xfrm>
          <a:prstGeom prst="rect">
            <a:avLst/>
          </a:prstGeom>
        </p:spPr>
        <p:txBody>
          <a:bodyPr wrap="none">
            <a:spAutoFit/>
          </a:bodyPr>
          <a:lstStyle/>
          <a:p>
            <a:r>
              <a:rPr lang="en-US" sz="2000" b="1" i="1" dirty="0">
                <a:solidFill>
                  <a:schemeClr val="bg1">
                    <a:lumMod val="85000"/>
                  </a:schemeClr>
                </a:solidFill>
                <a:latin typeface="Arial" pitchFamily="34" charset="0"/>
                <a:cs typeface="Arial" pitchFamily="34" charset="0"/>
              </a:rPr>
              <a:t>syntax</a:t>
            </a:r>
          </a:p>
        </p:txBody>
      </p:sp>
      <p:sp>
        <p:nvSpPr>
          <p:cNvPr id="11" name="Rectangle 4"/>
          <p:cNvSpPr>
            <a:spLocks noChangeArrowheads="1"/>
          </p:cNvSpPr>
          <p:nvPr/>
        </p:nvSpPr>
        <p:spPr bwMode="auto">
          <a:xfrm>
            <a:off x="148441" y="1425714"/>
            <a:ext cx="8843157" cy="7078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rPr>
              <a:t>DELETE FROM table_name [ WHERE OPERATOR [ VALUE ] </a:t>
            </a:r>
          </a:p>
          <a:p>
            <a:pPr eaLnBrk="0" fontAlgn="base" hangingPunct="0">
              <a:spcBef>
                <a:spcPct val="0"/>
              </a:spcBef>
              <a:spcAft>
                <a:spcPct val="0"/>
              </a:spcAft>
            </a:pPr>
            <a:r>
              <a:rPr lang="en-US" sz="2000" dirty="0">
                <a:solidFill>
                  <a:srgbClr val="0077AA"/>
                </a:solidFill>
                <a:latin typeface="Liberation Mono"/>
              </a:rPr>
              <a:t>(SELECT column_name FROM table_name) [ WHERE) ] </a:t>
            </a:r>
          </a:p>
        </p:txBody>
      </p:sp>
    </p:spTree>
    <p:extLst>
      <p:ext uri="{BB962C8B-B14F-4D97-AF65-F5344CB8AC3E}">
        <p14:creationId xmlns:p14="http://schemas.microsoft.com/office/powerpoint/2010/main" val="284296611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Types of Subqueries</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685800"/>
            <a:ext cx="8991600" cy="5170646"/>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The Subquery as Scalar Operand</a:t>
            </a:r>
            <a:r>
              <a:rPr lang="en-IN" sz="2200" dirty="0">
                <a:solidFill>
                  <a:srgbClr val="C00000"/>
                </a:solidFill>
                <a:latin typeface="Arial" panose="020B0604020202020204" pitchFamily="34" charset="0"/>
                <a:cs typeface="Arial" panose="020B0604020202020204" pitchFamily="34" charset="0"/>
              </a:rPr>
              <a:t> – SELECT clause</a:t>
            </a: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Comparisons using Subqueries </a:t>
            </a:r>
            <a:r>
              <a:rPr lang="en-IN" sz="2200" dirty="0">
                <a:solidFill>
                  <a:srgbClr val="C00000"/>
                </a:solidFill>
                <a:latin typeface="Arial" panose="020B0604020202020204" pitchFamily="34" charset="0"/>
                <a:cs typeface="Arial" panose="020B0604020202020204" pitchFamily="34" charset="0"/>
              </a:rPr>
              <a:t>– Single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or in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in the FROM Clause </a:t>
            </a:r>
            <a:r>
              <a:rPr lang="en-IN" sz="2200" dirty="0">
                <a:solidFill>
                  <a:srgbClr val="C00000"/>
                </a:solidFill>
                <a:latin typeface="Arial" panose="020B0604020202020204" pitchFamily="34" charset="0"/>
                <a:cs typeface="Arial" panose="020B0604020202020204" pitchFamily="34" charset="0"/>
              </a:rPr>
              <a:t>– Inline Views / </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ALL, ANY, IN, or SOME </a:t>
            </a:r>
            <a:r>
              <a:rPr lang="en-IN" sz="2200" dirty="0">
                <a:solidFill>
                  <a:srgbClr val="C00000"/>
                </a:solidFill>
                <a:latin typeface="Arial" panose="020B0604020202020204" pitchFamily="34" charset="0"/>
                <a:cs typeface="Arial" panose="020B0604020202020204" pitchFamily="34" charset="0"/>
              </a:rPr>
              <a:t>– Multiple row subquery </a:t>
            </a:r>
            <a:r>
              <a:rPr lang="en-IN" sz="2200" dirty="0">
                <a:solidFill>
                  <a:schemeClr val="accent4">
                    <a:lumMod val="75000"/>
                  </a:schemeClr>
                </a:solidFill>
                <a:latin typeface="Arial" panose="020B0604020202020204" pitchFamily="34" charset="0"/>
                <a:cs typeface="Arial" panose="020B0604020202020204" pitchFamily="34" charset="0"/>
              </a:rPr>
              <a:t>(to give in where clause or having clause)</a:t>
            </a:r>
          </a:p>
          <a:p>
            <a:pPr marL="285750" indent="-285750">
              <a:buFont typeface="Arial" panose="020B0604020202020204" pitchFamily="34" charset="0"/>
              <a:buChar char="•"/>
            </a:pPr>
            <a:endParaRPr lang="en-IN" sz="22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Row Subqueries</a:t>
            </a:r>
          </a:p>
          <a:p>
            <a:pPr marL="285750" indent="-285750">
              <a:buFont typeface="Arial" panose="020B0604020202020204" pitchFamily="34" charset="0"/>
              <a:buChar char="•"/>
            </a:pPr>
            <a:endParaRPr lang="en-IN" sz="22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rgbClr val="008080"/>
                </a:solidFill>
                <a:latin typeface="Arial" panose="020B0604020202020204" pitchFamily="34" charset="0"/>
                <a:cs typeface="Arial" panose="020B0604020202020204" pitchFamily="34" charset="0"/>
              </a:rPr>
              <a:t>Subqueries with EXISTS or NOT EXISTS</a:t>
            </a:r>
          </a:p>
          <a:p>
            <a:endParaRPr lang="en-IN" sz="22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200" dirty="0">
                <a:solidFill>
                  <a:schemeClr val="bg1"/>
                </a:solidFill>
                <a:latin typeface="Arial" panose="020B0604020202020204" pitchFamily="34" charset="0"/>
                <a:cs typeface="Arial" panose="020B0604020202020204" pitchFamily="34" charset="0"/>
              </a:rPr>
              <a:t>Correlated Subqueries</a:t>
            </a:r>
          </a:p>
        </p:txBody>
      </p:sp>
    </p:spTree>
    <p:extLst>
      <p:ext uri="{BB962C8B-B14F-4D97-AF65-F5344CB8AC3E}">
        <p14:creationId xmlns:p14="http://schemas.microsoft.com/office/powerpoint/2010/main" val="478338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5723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4770426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5" name="Rectangle 4"/>
          <p:cNvSpPr/>
          <p:nvPr/>
        </p:nvSpPr>
        <p:spPr>
          <a:xfrm>
            <a:off x="76200" y="838200"/>
            <a:ext cx="8991600" cy="2308324"/>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scalar subquery is a subquery that returns </a:t>
            </a:r>
            <a:r>
              <a:rPr lang="en-IN" sz="2400"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 scalar subquery is a simple operand, and you can use it almost anywhere a single column value is legal.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0 rows then the value of scalar subquery expression is </a:t>
            </a:r>
            <a:r>
              <a:rPr lang="en-IN" sz="2000" b="1" dirty="0">
                <a:solidFill>
                  <a:srgbClr val="0089A4"/>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if the subquery returns more than one row then MySQL returns an </a:t>
            </a:r>
            <a:r>
              <a:rPr lang="en-IN" sz="2000" b="1" dirty="0">
                <a:solidFill>
                  <a:srgbClr val="0089A4"/>
                </a:solidFill>
                <a:latin typeface="Arial" panose="020B0604020202020204" pitchFamily="34" charset="0"/>
                <a:cs typeface="Arial" panose="020B0604020202020204" pitchFamily="34" charset="0"/>
              </a:rPr>
              <a:t>ERROR</a:t>
            </a:r>
            <a:r>
              <a:rPr lang="en-IN" sz="2000" dirty="0">
                <a:latin typeface="Arial" panose="020B0604020202020204" pitchFamily="34" charset="0"/>
                <a:cs typeface="Arial" panose="020B0604020202020204" pitchFamily="34" charset="0"/>
              </a:rPr>
              <a:t>.</a:t>
            </a:r>
          </a:p>
        </p:txBody>
      </p:sp>
      <p:sp>
        <p:nvSpPr>
          <p:cNvPr id="2" name="Rectangle 1"/>
          <p:cNvSpPr/>
          <p:nvPr/>
        </p:nvSpPr>
        <p:spPr>
          <a:xfrm>
            <a:off x="76200" y="3352800"/>
            <a:ext cx="8991600" cy="2862322"/>
          </a:xfrm>
          <a:prstGeom prst="rect">
            <a:avLst/>
          </a:prstGeom>
        </p:spPr>
        <p:txBody>
          <a:bodyPr wrap="square">
            <a:spAutoFit/>
          </a:bodyPr>
          <a:lstStyle/>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1, 2) ;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ename, sal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endParaRPr lang="en-IN" sz="20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en-IN" sz="2000" dirty="0">
                <a:solidFill>
                  <a:srgbClr val="FF0000"/>
                </a:solidFill>
                <a:latin typeface="Arial" panose="020B0604020202020204" pitchFamily="34" charset="0"/>
                <a:cs typeface="Arial" panose="020B0604020202020204" pitchFamily="34" charset="0"/>
              </a:rPr>
              <a:t>SELECT (SELECT * FROM EMP);</a:t>
            </a:r>
            <a:r>
              <a:rPr lang="en-IN" sz="2000" dirty="0">
                <a:latin typeface="Arial" panose="020B0604020202020204" pitchFamily="34" charset="0"/>
                <a:cs typeface="Arial" panose="020B0604020202020204" pitchFamily="34" charset="0"/>
              </a:rPr>
              <a:t> </a:t>
            </a:r>
            <a:r>
              <a:rPr lang="en-IN" sz="2000" dirty="0">
                <a:solidFill>
                  <a:srgbClr val="92D050"/>
                </a:solidFill>
                <a:latin typeface="Arial" panose="020B0604020202020204" pitchFamily="34" charset="0"/>
                <a:cs typeface="Arial" panose="020B0604020202020204" pitchFamily="34" charset="0"/>
              </a:rPr>
              <a:t>// error</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NULL + 1</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a:p>
            <a:pPr marL="342900" indent="-342900">
              <a:lnSpc>
                <a:spcPct val="150000"/>
              </a:lnSpc>
              <a:buFont typeface="+mj-lt"/>
              <a:buAutoNum type="arabicPeriod"/>
            </a:pP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ENAME, </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SELECT</a:t>
            </a:r>
            <a:r>
              <a:rPr lang="en-IN" sz="2000" dirty="0">
                <a:latin typeface="Arial" panose="020B0604020202020204" pitchFamily="34" charset="0"/>
                <a:cs typeface="Arial" panose="020B0604020202020204" pitchFamily="34" charset="0"/>
              </a:rPr>
              <a:t> DNAME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DEPT</a:t>
            </a:r>
            <a:r>
              <a:rPr lang="en-IN" sz="2000" dirty="0">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ea typeface="Times New Roman" panose="02020603050405020304" pitchFamily="18" charset="0"/>
              </a:rPr>
              <a:t>WHERE</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FFC000"/>
                </a:solidFill>
                <a:latin typeface="Arial" panose="020B0604020202020204" pitchFamily="34" charset="0"/>
                <a:ea typeface="Times New Roman" panose="02020603050405020304" pitchFamily="18" charset="0"/>
              </a:rPr>
              <a:t>EMP</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rgbClr val="DD4A68"/>
                </a:solidFill>
                <a:latin typeface="Arial" panose="020B0604020202020204" pitchFamily="34" charset="0"/>
                <a:ea typeface="Times New Roman" panose="02020603050405020304" pitchFamily="18" charset="0"/>
              </a:rPr>
              <a:t> = </a:t>
            </a:r>
            <a:r>
              <a:rPr lang="en-IN" sz="2000" dirty="0">
                <a:solidFill>
                  <a:srgbClr val="FFC000"/>
                </a:solidFill>
                <a:latin typeface="Arial" panose="020B0604020202020204" pitchFamily="34" charset="0"/>
                <a:ea typeface="Times New Roman" panose="02020603050405020304" pitchFamily="18" charset="0"/>
              </a:rPr>
              <a:t>DEPT</a:t>
            </a:r>
            <a:r>
              <a:rPr lang="en-IN" sz="2000" dirty="0">
                <a:solidFill>
                  <a:srgbClr val="DD4A68"/>
                </a:solidFill>
                <a:latin typeface="Arial" panose="020B0604020202020204" pitchFamily="34" charset="0"/>
                <a:ea typeface="Times New Roman" panose="02020603050405020304" pitchFamily="18" charset="0"/>
              </a:rPr>
              <a:t>.</a:t>
            </a:r>
            <a:r>
              <a:rPr lang="en-IN" sz="2000" dirty="0">
                <a:latin typeface="Arial" panose="020B0604020202020204" pitchFamily="34" charset="0"/>
                <a:ea typeface="Times New Roman" panose="02020603050405020304" pitchFamily="18" charset="0"/>
              </a:rPr>
              <a:t>DEPTNO</a:t>
            </a:r>
            <a:r>
              <a:rPr lang="en-IN" sz="2000" dirty="0">
                <a:solidFill>
                  <a:schemeClr val="bg1">
                    <a:lumMod val="65000"/>
                  </a:schemeClr>
                </a:solidFill>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R1 </a:t>
            </a:r>
            <a:r>
              <a:rPr lang="en-IN" sz="2000"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sz="2000" dirty="0">
                <a:solidFill>
                  <a:srgbClr val="FFC000"/>
                </a:solidFill>
                <a:latin typeface="Arial" panose="020B0604020202020204" pitchFamily="34" charset="0"/>
                <a:ea typeface="Times New Roman" panose="02020603050405020304" pitchFamily="18" charset="0"/>
              </a:rPr>
              <a:t>EMP</a:t>
            </a:r>
            <a:r>
              <a:rPr lang="en-IN"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518557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The Subquery as Scalar Operand</a:t>
            </a:r>
          </a:p>
        </p:txBody>
      </p:sp>
      <p:sp>
        <p:nvSpPr>
          <p:cNvPr id="2" name="Rectangle 1"/>
          <p:cNvSpPr/>
          <p:nvPr/>
        </p:nvSpPr>
        <p:spPr>
          <a:xfrm>
            <a:off x="76200" y="762000"/>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"STANDARD PRICE",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"MINIMUM PRICE";</a:t>
            </a:r>
          </a:p>
        </p:txBody>
      </p:sp>
      <p:pic>
        <p:nvPicPr>
          <p:cNvPr id="6" name="Picture 5"/>
          <p:cNvPicPr>
            <a:picLocks noChangeAspect="1"/>
          </p:cNvPicPr>
          <p:nvPr/>
        </p:nvPicPr>
        <p:blipFill>
          <a:blip r:embed="rId2"/>
          <a:stretch>
            <a:fillRect/>
          </a:stretch>
        </p:blipFill>
        <p:spPr>
          <a:xfrm>
            <a:off x="228600" y="2333592"/>
            <a:ext cx="5638800" cy="943008"/>
          </a:xfrm>
          <a:prstGeom prst="rect">
            <a:avLst/>
          </a:prstGeom>
        </p:spPr>
      </p:pic>
      <p:sp>
        <p:nvSpPr>
          <p:cNvPr id="7" name="Rectangle 6"/>
          <p:cNvSpPr/>
          <p:nvPr/>
        </p:nvSpPr>
        <p:spPr>
          <a:xfrm>
            <a:off x="76200" y="3629561"/>
            <a:ext cx="8991600"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STDPRICE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solidFill>
                  <a:srgbClr val="0077AA"/>
                </a:solidFill>
                <a:latin typeface="Arial" panose="020B0604020202020204" pitchFamily="34" charset="0"/>
                <a:ea typeface="Times New Roman" panose="02020603050405020304" pitchFamily="18" charset="0"/>
              </a:rPr>
              <a:t>SELECT</a:t>
            </a:r>
            <a:r>
              <a:rPr lang="en-US" sz="2000" dirty="0">
                <a:latin typeface="Arial" panose="020B0604020202020204" pitchFamily="34" charset="0"/>
                <a:cs typeface="Arial" panose="020B0604020202020204" pitchFamily="34" charset="0"/>
              </a:rPr>
              <a:t> MINPRICE </a:t>
            </a:r>
            <a:r>
              <a:rPr lang="en-US" sz="2000" dirty="0">
                <a:solidFill>
                  <a:srgbClr val="0077AA"/>
                </a:solidFill>
                <a:latin typeface="Arial" panose="020B0604020202020204" pitchFamily="34" charset="0"/>
                <a:ea typeface="Times New Roman" panose="02020603050405020304" pitchFamily="18" charset="0"/>
              </a:rPr>
              <a:t>FROM</a:t>
            </a:r>
            <a:r>
              <a:rPr lang="en-US" sz="2000" dirty="0">
                <a:latin typeface="Arial" panose="020B0604020202020204" pitchFamily="34" charset="0"/>
                <a:cs typeface="Arial" panose="020B0604020202020204" pitchFamily="34" charset="0"/>
              </a:rPr>
              <a:t> PRICE </a:t>
            </a:r>
            <a:r>
              <a:rPr lang="en-US" sz="2000" dirty="0">
                <a:solidFill>
                  <a:srgbClr val="0070C0"/>
                </a:solidFill>
                <a:latin typeface="Arial" panose="020B0604020202020204" pitchFamily="34" charset="0"/>
                <a:ea typeface="Times New Roman" panose="02020603050405020304" pitchFamily="18" charset="0"/>
              </a:rPr>
              <a:t>WHERE</a:t>
            </a:r>
            <a:r>
              <a:rPr lang="en-US" sz="2000" dirty="0">
                <a:latin typeface="Arial" panose="020B0604020202020204" pitchFamily="34" charset="0"/>
                <a:cs typeface="Arial" panose="020B0604020202020204" pitchFamily="34" charset="0"/>
              </a:rPr>
              <a:t> PRODID </a:t>
            </a:r>
            <a:r>
              <a:rPr lang="en-US" sz="2000" dirty="0">
                <a:solidFill>
                  <a:srgbClr val="DD4A68"/>
                </a:solidFill>
                <a:latin typeface="Arial" panose="020B0604020202020204" pitchFamily="34" charset="0"/>
                <a:ea typeface="Times New Roman" panose="02020603050405020304" pitchFamily="18" charset="0"/>
              </a:rPr>
              <a:t>=</a:t>
            </a:r>
            <a:r>
              <a:rPr lang="en-US" sz="2000" dirty="0">
                <a:latin typeface="Arial" panose="020B0604020202020204" pitchFamily="34" charset="0"/>
                <a:cs typeface="Arial" panose="020B0604020202020204" pitchFamily="34" charset="0"/>
              </a:rPr>
              <a:t> 100890 AND ENDDATE IS NOT NULL</a:t>
            </a:r>
            <a:r>
              <a:rPr lang="en-US" sz="2000" dirty="0">
                <a:solidFill>
                  <a:schemeClr val="bg1">
                    <a:lumMod val="65000"/>
                  </a:schemeClr>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AS "PRICE DIFFERENCE";</a:t>
            </a:r>
          </a:p>
        </p:txBody>
      </p:sp>
      <p:pic>
        <p:nvPicPr>
          <p:cNvPr id="8" name="Picture 7"/>
          <p:cNvPicPr>
            <a:picLocks noChangeAspect="1"/>
          </p:cNvPicPr>
          <p:nvPr/>
        </p:nvPicPr>
        <p:blipFill>
          <a:blip r:embed="rId3"/>
          <a:stretch>
            <a:fillRect/>
          </a:stretch>
        </p:blipFill>
        <p:spPr>
          <a:xfrm>
            <a:off x="228600" y="5241265"/>
            <a:ext cx="4419601" cy="854735"/>
          </a:xfrm>
          <a:prstGeom prst="rect">
            <a:avLst/>
          </a:prstGeom>
        </p:spPr>
      </p:pic>
    </p:spTree>
    <p:extLst>
      <p:ext uri="{BB962C8B-B14F-4D97-AF65-F5344CB8AC3E}">
        <p14:creationId xmlns:p14="http://schemas.microsoft.com/office/powerpoint/2010/main" val="1784564568"/>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118000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5" name="Rectangle 4"/>
          <p:cNvSpPr/>
          <p:nvPr/>
        </p:nvSpPr>
        <p:spPr>
          <a:xfrm>
            <a:off x="76200" y="685800"/>
            <a:ext cx="8991600" cy="129266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subquery can be used before or after any of the comparison operators. 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The value can be the result of an </a:t>
            </a:r>
            <a:r>
              <a:rPr lang="en-IN" b="1" dirty="0">
                <a:latin typeface="Arial" panose="020B0604020202020204" pitchFamily="34" charset="0"/>
                <a:cs typeface="Arial" panose="020B0604020202020204" pitchFamily="34" charset="0"/>
              </a:rPr>
              <a:t>arithmetic expression or a column function</a:t>
            </a:r>
            <a:r>
              <a:rPr lang="en-IN" dirty="0">
                <a:latin typeface="Arial" panose="020B0604020202020204" pitchFamily="34" charset="0"/>
                <a:cs typeface="Arial" panose="020B0604020202020204" pitchFamily="34" charset="0"/>
              </a:rPr>
              <a:t>. SQL then compares the value with the value on the other side of the comparison operator.</a:t>
            </a:r>
          </a:p>
        </p:txBody>
      </p:sp>
      <p:sp>
        <p:nvSpPr>
          <p:cNvPr id="2" name="Rectangle 1"/>
          <p:cNvSpPr/>
          <p:nvPr/>
        </p:nvSpPr>
        <p:spPr>
          <a:xfrm>
            <a:off x="76200" y="1981200"/>
            <a:ext cx="8991600" cy="1292662"/>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cs typeface="Arial" panose="020B0604020202020204" pitchFamily="34" charset="0"/>
              </a:rPr>
              <a:t>SELECT * FROM EMP where deptno = (SELECT deptno FROM DEPT where deptno in (10, 20));</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5 + 5</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a:lnSpc>
                <a:spcPct val="150000"/>
              </a:lnSpc>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SAL</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latin typeface="Arial" panose="020B0604020202020204" pitchFamily="34" charset="0"/>
                <a:cs typeface="Arial" panose="020B0604020202020204" pitchFamily="34" charset="0"/>
              </a:rPr>
              <a:t>MAX</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SAL</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IN" dirty="0">
                <a:latin typeface="Arial" panose="020B0604020202020204" pitchFamily="34" charset="0"/>
                <a:cs typeface="Arial" panose="020B0604020202020204" pitchFamily="34" charset="0"/>
              </a:rPr>
              <a:t>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p:txBody>
      </p:sp>
      <p:graphicFrame>
        <p:nvGraphicFramePr>
          <p:cNvPr id="6" name="Table 5"/>
          <p:cNvGraphicFramePr>
            <a:graphicFrameLocks noGrp="1"/>
          </p:cNvGraphicFramePr>
          <p:nvPr>
            <p:extLst/>
          </p:nvPr>
        </p:nvGraphicFramePr>
        <p:xfrm>
          <a:off x="152400" y="3276600"/>
          <a:ext cx="8839200" cy="2966720"/>
        </p:xfrm>
        <a:graphic>
          <a:graphicData uri="http://schemas.openxmlformats.org/drawingml/2006/table">
            <a:tbl>
              <a:tblPr firstRow="1" bandRow="1">
                <a:tableStyleId>{7E9639D4-E3E2-4D34-9284-5A2195B3D0D7}</a:tableStyleId>
              </a:tblPr>
              <a:tblGrid>
                <a:gridCol w="1676400">
                  <a:extLst>
                    <a:ext uri="{9D8B030D-6E8A-4147-A177-3AD203B41FA5}">
                      <a16:colId xmlns:a16="http://schemas.microsoft.com/office/drawing/2014/main" xmlns="" val="20000"/>
                    </a:ext>
                  </a:extLst>
                </a:gridCol>
                <a:gridCol w="7162800">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a:t>
                      </a:r>
                    </a:p>
                  </a:txBody>
                  <a:tcPr anchor="ctr"/>
                </a:tc>
                <a:tc>
                  <a:txBody>
                    <a:bodyPr/>
                    <a:lstStyle/>
                    <a:p>
                      <a:r>
                        <a:rPr lang="en-IN" sz="1600" dirty="0">
                          <a:latin typeface="Arial" panose="020B0604020202020204" pitchFamily="34" charset="0"/>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&gt;=</a:t>
                      </a:r>
                    </a:p>
                  </a:txBody>
                  <a:tcPr anchor="ctr"/>
                </a:tc>
                <a:tc>
                  <a:txBody>
                    <a:bodyPr/>
                    <a:lstStyle/>
                    <a:p>
                      <a:r>
                        <a:rPr lang="en-IN" sz="1600" dirty="0">
                          <a:latin typeface="Arial" panose="020B0604020202020204" pitchFamily="34" charset="0"/>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&lt;=</a:t>
                      </a:r>
                    </a:p>
                  </a:txBody>
                  <a:tcPr anchor="ctr"/>
                </a:tc>
                <a:tc>
                  <a:txBody>
                    <a:bodyPr/>
                    <a:lstStyle/>
                    <a:p>
                      <a:r>
                        <a:rPr lang="en-IN" sz="1600" dirty="0">
                          <a:latin typeface="Arial" panose="020B0604020202020204" pitchFamily="34" charset="0"/>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 &lt;&gt;</a:t>
                      </a:r>
                    </a:p>
                  </a:txBody>
                  <a:tcPr anchor="ctr"/>
                </a:tc>
                <a:tc>
                  <a:txBody>
                    <a:bodyPr/>
                    <a:lstStyle/>
                    <a:p>
                      <a:r>
                        <a:rPr lang="en-IN" sz="1600" dirty="0">
                          <a:latin typeface="Arial" panose="020B0604020202020204" pitchFamily="34" charset="0"/>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&lt;=&gt;</a:t>
                      </a:r>
                    </a:p>
                  </a:txBody>
                  <a:tcPr anchor="ctr"/>
                </a:tc>
                <a:tc>
                  <a:txBody>
                    <a:bodyPr/>
                    <a:lstStyle/>
                    <a:p>
                      <a:r>
                        <a:rPr lang="en-IN" sz="1600" dirty="0">
                          <a:latin typeface="Arial" panose="020B0604020202020204" pitchFamily="34" charset="0"/>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81135803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Comparisons using Subqueries</a:t>
            </a:r>
          </a:p>
        </p:txBody>
      </p:sp>
      <p:sp>
        <p:nvSpPr>
          <p:cNvPr id="3" name="Rectangle 2"/>
          <p:cNvSpPr/>
          <p:nvPr/>
        </p:nvSpPr>
        <p:spPr>
          <a:xfrm>
            <a:off x="0" y="2895600"/>
            <a:ext cx="914400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A.ACTORID, A.NAME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ACTOR_MOVIE</a:t>
            </a:r>
            <a:r>
              <a:rPr lang="en-US" dirty="0">
                <a:solidFill>
                  <a:srgbClr val="FE1212"/>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a:t>
            </a:r>
            <a:r>
              <a:rPr lang="en-US" dirty="0">
                <a:solidFill>
                  <a:srgbClr val="FE1212"/>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WHERE</a:t>
            </a:r>
            <a:r>
              <a:rPr lang="en-US" dirty="0">
                <a:latin typeface="Arial" panose="020B0604020202020204" pitchFamily="34" charset="0"/>
                <a:cs typeface="Arial" panose="020B0604020202020204" pitchFamily="34" charset="0"/>
              </a:rPr>
              <a:t> A.ACTORID = AM.ACTORID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AM.ACTORID </a:t>
            </a:r>
            <a:r>
              <a:rPr lang="en-US" dirty="0">
                <a:solidFill>
                  <a:srgbClr val="0077AA"/>
                </a:solidFill>
                <a:latin typeface="Arial" panose="020B0604020202020204" pitchFamily="34" charset="0"/>
                <a:ea typeface="Times New Roman" panose="02020603050405020304" pitchFamily="18" charset="0"/>
              </a:rPr>
              <a:t>HAVING</a:t>
            </a:r>
            <a:r>
              <a:rPr lang="en-US" dirty="0">
                <a:latin typeface="Arial" panose="020B0604020202020204" pitchFamily="34" charset="0"/>
                <a:cs typeface="Arial" panose="020B0604020202020204" pitchFamily="34" charset="0"/>
              </a:rPr>
              <a:t> COUNT(*) =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MAX(R1)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COUNT(*)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0077AA"/>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p>
        </p:txBody>
      </p:sp>
      <p:pic>
        <p:nvPicPr>
          <p:cNvPr id="7" name="Picture 6"/>
          <p:cNvPicPr>
            <a:picLocks noChangeAspect="1"/>
          </p:cNvPicPr>
          <p:nvPr/>
        </p:nvPicPr>
        <p:blipFill>
          <a:blip r:embed="rId2"/>
          <a:stretch>
            <a:fillRect/>
          </a:stretch>
        </p:blipFill>
        <p:spPr>
          <a:xfrm>
            <a:off x="152400" y="4284069"/>
            <a:ext cx="4133389" cy="1811931"/>
          </a:xfrm>
          <a:prstGeom prst="rect">
            <a:avLst/>
          </a:prstGeom>
        </p:spPr>
      </p:pic>
      <p:grpSp>
        <p:nvGrpSpPr>
          <p:cNvPr id="16" name="Group 15"/>
          <p:cNvGrpSpPr/>
          <p:nvPr/>
        </p:nvGrpSpPr>
        <p:grpSpPr>
          <a:xfrm>
            <a:off x="5410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7315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6267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42804" y="732655"/>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591204704"/>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231017199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in the FROM Clause</a:t>
            </a:r>
          </a:p>
        </p:txBody>
      </p:sp>
      <p:sp>
        <p:nvSpPr>
          <p:cNvPr id="5" name="Rectangle 4"/>
          <p:cNvSpPr/>
          <p:nvPr/>
        </p:nvSpPr>
        <p:spPr>
          <a:xfrm>
            <a:off x="76200" y="7736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Subqueries work in a SELECT statement's FROM clause.</a:t>
            </a:r>
          </a:p>
        </p:txBody>
      </p:sp>
      <p:sp>
        <p:nvSpPr>
          <p:cNvPr id="2" name="Rectangle 1"/>
          <p:cNvSpPr/>
          <p:nvPr/>
        </p:nvSpPr>
        <p:spPr>
          <a:xfrm>
            <a:off x="76200" y="2362200"/>
            <a:ext cx="8991600" cy="2954655"/>
          </a:xfrm>
          <a:prstGeom prst="rect">
            <a:avLst/>
          </a:prstGeom>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SET @x :=0;</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@x := @x + 1 as R1,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E </a:t>
            </a:r>
          </a:p>
          <a:p>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R1 = 5;</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 := @cnt + 1 R1, mod(@cnt,2) R2, EMP.*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@cnt:=0) 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E1</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 R2 = 0;</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MIN</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R1</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COUNT</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R1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GROUP BY </a:t>
            </a:r>
            <a:r>
              <a:rPr lang="en-IN" dirty="0">
                <a:latin typeface="Arial" panose="020B0604020202020204" pitchFamily="34" charset="0"/>
                <a:ea typeface="Times New Roman" panose="02020603050405020304" pitchFamily="18" charset="0"/>
              </a:rPr>
              <a:t>JOB</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E</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MAX</a:t>
            </a:r>
            <a:r>
              <a:rPr lang="en-US" dirty="0">
                <a:latin typeface="Arial" panose="020B0604020202020204" pitchFamily="34" charset="0"/>
                <a:cs typeface="Arial" panose="020B0604020202020204" pitchFamily="34" charset="0"/>
              </a:rPr>
              <a:t>(R1)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ea typeface="Times New Roman" panose="02020603050405020304" pitchFamily="18" charset="0"/>
              </a:rPr>
              <a:t>SELECT</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COUNT</a:t>
            </a:r>
            <a:r>
              <a:rPr lang="en-US" dirty="0">
                <a:latin typeface="Arial" panose="020B0604020202020204" pitchFamily="34" charset="0"/>
                <a:cs typeface="Arial" panose="020B0604020202020204" pitchFamily="34" charset="0"/>
              </a:rPr>
              <a:t>(*) R1 </a:t>
            </a:r>
            <a:r>
              <a:rPr lang="en-US" dirty="0">
                <a:solidFill>
                  <a:srgbClr val="0077AA"/>
                </a:solidFill>
                <a:latin typeface="Arial" panose="020B0604020202020204" pitchFamily="34" charset="0"/>
                <a:ea typeface="Times New Roman" panose="02020603050405020304" pitchFamily="18" charset="0"/>
              </a:rPr>
              <a:t>FROM</a:t>
            </a:r>
            <a:r>
              <a:rPr lang="en-US" dirty="0">
                <a:latin typeface="Arial" panose="020B0604020202020204" pitchFamily="34" charset="0"/>
                <a:cs typeface="Arial" panose="020B0604020202020204" pitchFamily="34" charset="0"/>
              </a:rPr>
              <a:t> ACTOR_MOVIE </a:t>
            </a:r>
            <a:r>
              <a:rPr lang="en-US" dirty="0">
                <a:solidFill>
                  <a:srgbClr val="DD4A68"/>
                </a:solidFill>
                <a:latin typeface="Arial" panose="020B0604020202020204" pitchFamily="34" charset="0"/>
                <a:ea typeface="Times New Roman" panose="02020603050405020304" pitchFamily="18" charset="0"/>
              </a:rPr>
              <a:t>GROUP</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BY</a:t>
            </a:r>
            <a:r>
              <a:rPr lang="en-US" dirty="0">
                <a:latin typeface="Arial" panose="020B0604020202020204" pitchFamily="34" charset="0"/>
                <a:cs typeface="Arial" panose="020B0604020202020204" pitchFamily="34" charset="0"/>
              </a:rPr>
              <a:t> ACTORID) M</a:t>
            </a:r>
            <a:endParaRPr lang="en-IN"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3180"/>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76200" y="1219200"/>
            <a:ext cx="899160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rPr>
              <a:t>SELECT ... FROM (subquery) [AS] name ... </a:t>
            </a:r>
          </a:p>
        </p:txBody>
      </p:sp>
      <p:sp>
        <p:nvSpPr>
          <p:cNvPr id="7" name="Rectangle 6"/>
          <p:cNvSpPr/>
          <p:nvPr/>
        </p:nvSpPr>
        <p:spPr>
          <a:xfrm>
            <a:off x="108856" y="1676400"/>
            <a:ext cx="888274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Every table in a FROM clause must have a name, therefore the [AS] name clause is mandatory.</a:t>
            </a:r>
          </a:p>
        </p:txBody>
      </p:sp>
      <p:pic>
        <p:nvPicPr>
          <p:cNvPr id="8" name="Picture 7"/>
          <p:cNvPicPr>
            <a:picLocks noChangeAspect="1"/>
          </p:cNvPicPr>
          <p:nvPr/>
        </p:nvPicPr>
        <p:blipFill>
          <a:blip r:embed="rId2"/>
          <a:stretch>
            <a:fillRect/>
          </a:stretch>
        </p:blipFill>
        <p:spPr>
          <a:xfrm>
            <a:off x="381000" y="5353110"/>
            <a:ext cx="2003744" cy="895290"/>
          </a:xfrm>
          <a:prstGeom prst="rect">
            <a:avLst/>
          </a:prstGeom>
        </p:spPr>
      </p:pic>
    </p:spTree>
    <p:extLst>
      <p:ext uri="{BB962C8B-B14F-4D97-AF65-F5344CB8AC3E}">
        <p14:creationId xmlns:p14="http://schemas.microsoft.com/office/powerpoint/2010/main" val="3641866619"/>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5100" y="147935"/>
            <a:ext cx="8826500"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52400" y="762000"/>
            <a:ext cx="8839200"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spTree>
    <p:extLst>
      <p:ext uri="{BB962C8B-B14F-4D97-AF65-F5344CB8AC3E}">
        <p14:creationId xmlns:p14="http://schemas.microsoft.com/office/powerpoint/2010/main" val="13817823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3" name="Rectangle 2"/>
          <p:cNvSpPr/>
          <p:nvPr/>
        </p:nvSpPr>
        <p:spPr>
          <a:xfrm>
            <a:off x="108856" y="728008"/>
            <a:ext cx="8882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solidFill>
                  <a:srgbClr val="000000"/>
                </a:solidFill>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b="1" dirty="0">
                <a:solidFill>
                  <a:srgbClr val="E0D612"/>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999999"/>
                </a:solidFill>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subquery</a:t>
            </a:r>
            <a:r>
              <a:rPr lang="en-IN" sz="2000" dirty="0">
                <a:solidFill>
                  <a:srgbClr val="999999"/>
                </a:solidFill>
                <a:latin typeface="Arial" panose="020B0604020202020204" pitchFamily="34" charset="0"/>
                <a:cs typeface="Arial" panose="020B0604020202020204" pitchFamily="34" charset="0"/>
              </a:rPr>
              <a:t>)</a:t>
            </a:r>
          </a:p>
        </p:txBody>
      </p:sp>
      <p:sp>
        <p:nvSpPr>
          <p:cNvPr id="7" name="Rectangle 6"/>
          <p:cNvSpPr/>
          <p:nvPr/>
        </p:nvSpPr>
        <p:spPr>
          <a:xfrm>
            <a:off x="108855" y="2743200"/>
            <a:ext cx="8882743" cy="923330"/>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132606" y="4433669"/>
            <a:ext cx="8882743" cy="646331"/>
          </a:xfrm>
          <a:prstGeom prst="rect">
            <a:avLst/>
          </a:prstGeom>
          <a:solidFill>
            <a:srgbClr val="E1FBF9"/>
          </a:solidFill>
        </p:spPr>
        <p:txBody>
          <a:bodyPr wrap="square">
            <a:spAutoFit/>
          </a:bodyPr>
          <a:lstStyle/>
          <a:p>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not synonyms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
        <p:nvSpPr>
          <p:cNvPr id="10" name="Rectangle 9"/>
          <p:cNvSpPr/>
          <p:nvPr/>
        </p:nvSpPr>
        <p:spPr>
          <a:xfrm>
            <a:off x="6096000" y="757696"/>
            <a:ext cx="2895597"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108855" y="3722469"/>
            <a:ext cx="8882742" cy="646331"/>
          </a:xfrm>
          <a:prstGeom prst="rect">
            <a:avLst/>
          </a:prstGeom>
          <a:solidFill>
            <a:srgbClr val="E1FBF9"/>
          </a:solidFill>
        </p:spPr>
        <p:txBody>
          <a:bodyPr wrap="square">
            <a:spAutoFit/>
          </a:bodyPr>
          <a:lstStyle/>
          <a:p>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52399" y="5257800"/>
            <a:ext cx="8862949"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52401" y="5772090"/>
            <a:ext cx="8839196"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7010400" y="4954476"/>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983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27801"/>
            <a:ext cx="9144000" cy="2308324"/>
          </a:xfrm>
          <a:prstGeom prst="rect">
            <a:avLst/>
          </a:prstGeom>
          <a:noFill/>
        </p:spPr>
        <p:txBody>
          <a:bodyPr wrap="square">
            <a:spAutoFit/>
          </a:bodyPr>
          <a:lstStyle/>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lvl="0" indent="-342900">
              <a:spcAft>
                <a:spcPts val="0"/>
              </a:spcAft>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sz="1600" dirty="0">
              <a:solidFill>
                <a:schemeClr val="bg2">
                  <a:lumMod val="2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0" y="3124200"/>
            <a:ext cx="4366800" cy="2867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281" y="3124199"/>
            <a:ext cx="4436906" cy="28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436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152400" y="990600"/>
            <a:ext cx="8839200" cy="2677656"/>
          </a:xfrm>
          <a:prstGeom prst="rect">
            <a:avLst/>
          </a:prstGeom>
        </p:spPr>
        <p:txBody>
          <a:bodyPr wrap="square">
            <a:spAutoFit/>
          </a:bodyPr>
          <a:lstStyle/>
          <a:p>
            <a:r>
              <a:rPr lang="en-IN" sz="2400" b="1" dirty="0">
                <a:solidFill>
                  <a:schemeClr val="bg2">
                    <a:lumMod val="50000"/>
                  </a:schemeClr>
                </a:solidFill>
                <a:latin typeface="Arial" panose="020B0604020202020204" pitchFamily="34" charset="0"/>
                <a:cs typeface="Arial" panose="020B0604020202020204" pitchFamily="34" charset="0"/>
              </a:rPr>
              <a:t>Prime attribute </a:t>
            </a:r>
          </a:p>
          <a:p>
            <a:r>
              <a:rPr lang="en-IN" sz="2400" dirty="0">
                <a:latin typeface="Arial" panose="020B0604020202020204" pitchFamily="34" charset="0"/>
                <a:cs typeface="Arial" panose="020B0604020202020204" pitchFamily="34" charset="0"/>
              </a:rPr>
              <a:t>An attribute, which is a </a:t>
            </a:r>
            <a:r>
              <a:rPr lang="en-IN" sz="2400" b="1" dirty="0">
                <a:solidFill>
                  <a:srgbClr val="C00000"/>
                </a:solidFill>
                <a:latin typeface="Arial" panose="020B0604020202020204" pitchFamily="34" charset="0"/>
                <a:cs typeface="Arial" panose="020B0604020202020204" pitchFamily="34" charset="0"/>
              </a:rPr>
              <a:t>part of the prime-key</a:t>
            </a:r>
            <a:r>
              <a:rPr lang="en-IN" sz="2400" dirty="0">
                <a:latin typeface="Arial" panose="020B0604020202020204" pitchFamily="34" charset="0"/>
                <a:cs typeface="Arial" panose="020B0604020202020204" pitchFamily="34" charset="0"/>
              </a:rPr>
              <a:t>, is known as a prime attribute.</a:t>
            </a:r>
          </a:p>
          <a:p>
            <a:endParaRPr lang="en-IN" sz="2400" dirty="0">
              <a:latin typeface="Arial" panose="020B0604020202020204" pitchFamily="34" charset="0"/>
              <a:cs typeface="Arial" panose="020B0604020202020204" pitchFamily="34" charset="0"/>
            </a:endParaRPr>
          </a:p>
          <a:p>
            <a:r>
              <a:rPr lang="en-IN" sz="2400" b="1" dirty="0">
                <a:solidFill>
                  <a:schemeClr val="bg2">
                    <a:lumMod val="50000"/>
                  </a:schemeClr>
                </a:solidFill>
                <a:latin typeface="Arial" panose="020B0604020202020204" pitchFamily="34" charset="0"/>
                <a:cs typeface="Arial" panose="020B0604020202020204" pitchFamily="34" charset="0"/>
              </a:rPr>
              <a:t>Non-prime attribute </a:t>
            </a:r>
          </a:p>
          <a:p>
            <a:r>
              <a:rPr lang="en-IN" sz="2400" dirty="0">
                <a:latin typeface="Arial" panose="020B0604020202020204" pitchFamily="34" charset="0"/>
                <a:cs typeface="Arial" panose="020B0604020202020204" pitchFamily="34" charset="0"/>
              </a:rPr>
              <a:t>An attribute, which is </a:t>
            </a:r>
            <a:r>
              <a:rPr lang="en-IN" sz="2400" b="1" dirty="0">
                <a:solidFill>
                  <a:srgbClr val="C00000"/>
                </a:solidFill>
                <a:latin typeface="Arial" panose="020B0604020202020204" pitchFamily="34" charset="0"/>
                <a:cs typeface="Arial" panose="020B0604020202020204" pitchFamily="34" charset="0"/>
              </a:rPr>
              <a:t>not a part of the prime-key</a:t>
            </a:r>
            <a:r>
              <a:rPr lang="en-IN" sz="2400" dirty="0">
                <a:latin typeface="Arial" panose="020B0604020202020204" pitchFamily="34" charset="0"/>
                <a:cs typeface="Arial" panose="020B0604020202020204" pitchFamily="34" charset="0"/>
              </a:rPr>
              <a:t>, is said to be a non-prime attribute.</a:t>
            </a:r>
          </a:p>
        </p:txBody>
      </p:sp>
      <p:sp>
        <p:nvSpPr>
          <p:cNvPr id="6" name="Rectangle 5"/>
          <p:cNvSpPr/>
          <p:nvPr/>
        </p:nvSpPr>
        <p:spPr>
          <a:xfrm>
            <a:off x="0" y="0"/>
            <a:ext cx="9144000" cy="707886"/>
          </a:xfrm>
          <a:prstGeom prst="rect">
            <a:avLst/>
          </a:prstGeom>
          <a:solidFill>
            <a:schemeClr val="bg2">
              <a:lumMod val="10000"/>
            </a:schemeClr>
          </a:solidFill>
        </p:spPr>
        <p:txBody>
          <a:bodyPr wrap="square">
            <a:spAutoFit/>
          </a:bodyPr>
          <a:lstStyle/>
          <a:p>
            <a:pPr lvl="0" algn="r"/>
            <a:r>
              <a:rPr lang="en-US" sz="4000" b="1" i="1" dirty="0">
                <a:solidFill>
                  <a:srgbClr val="FFFF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51" y="722055"/>
            <a:ext cx="9144000" cy="2308324"/>
          </a:xfrm>
          <a:prstGeom prst="rect">
            <a:avLst/>
          </a:prstGeom>
          <a:noFill/>
        </p:spPr>
        <p:txBody>
          <a:bodyPr wrap="square">
            <a:spAutoFit/>
          </a:bodyPr>
          <a:lstStyle/>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sz="1600" i="1" dirty="0">
              <a:solidFill>
                <a:schemeClr val="bg2">
                  <a:lumMod val="2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0" y="3275800"/>
            <a:ext cx="4529368" cy="253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45" y="3275800"/>
            <a:ext cx="4438800" cy="25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6475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all</a:t>
            </a:r>
          </a:p>
        </p:txBody>
      </p:sp>
      <p:grpSp>
        <p:nvGrpSpPr>
          <p:cNvPr id="6" name="Group 5"/>
          <p:cNvGrpSpPr/>
          <p:nvPr/>
        </p:nvGrpSpPr>
        <p:grpSpPr>
          <a:xfrm>
            <a:off x="72787" y="1143000"/>
            <a:ext cx="8998426" cy="1559760"/>
            <a:chOff x="152400" y="4634526"/>
            <a:chExt cx="8998426"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77300"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88919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IN,  ALL, ANY, or SOME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76200" y="1813679"/>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DEPTNO</a:t>
            </a:r>
            <a:r>
              <a:rPr lang="en-IN" dirty="0">
                <a:latin typeface="Arial" panose="020B0604020202020204" pitchFamily="34" charset="0"/>
                <a:cs typeface="Arial" panose="020B0604020202020204" pitchFamily="34" charset="0"/>
              </a:rPr>
              <a:t> </a:t>
            </a:r>
            <a:r>
              <a:rPr lang="en-IN"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10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&gt;ALL</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&gt;ANY</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SAL </a:t>
            </a:r>
            <a:r>
              <a:rPr lang="en-IN" dirty="0">
                <a:solidFill>
                  <a:schemeClr val="accent5">
                    <a:lumMod val="75000"/>
                  </a:schemeClr>
                </a:solidFill>
                <a:latin typeface="Arial" panose="020B0604020202020204" pitchFamily="34" charset="0"/>
                <a:cs typeface="Arial" panose="020B0604020202020204" pitchFamily="34" charset="0"/>
              </a:rPr>
              <a:t>&gt;SOME</a:t>
            </a:r>
            <a:r>
              <a:rPr lang="en-IN"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SAL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'ADAMS'</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or</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ENAME </a:t>
            </a:r>
            <a:r>
              <a:rPr lang="en-IN" dirty="0">
                <a:solidFill>
                  <a:schemeClr val="accent5">
                    <a:lumMod val="75000"/>
                  </a:schemeClr>
                </a:solidFill>
                <a:latin typeface="Arial" panose="020B0604020202020204" pitchFamily="34" charset="0"/>
                <a:cs typeface="Arial" panose="020B0604020202020204" pitchFamily="34"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'TURNER'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3879365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12920344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Row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76200" y="1981200"/>
            <a:ext cx="8991600" cy="1477328"/>
          </a:xfrm>
          <a:prstGeom prst="rect">
            <a:avLst/>
          </a:prstGeom>
        </p:spPr>
        <p:txBody>
          <a:bodyPr wrap="square">
            <a:spAutoFit/>
          </a:bodyPr>
          <a:lstStyle/>
          <a:p>
            <a:pPr marL="342900" indent="-342900">
              <a:buFont typeface="+mj-lt"/>
              <a:buAutoNum type="arabicPeriod"/>
            </a:pPr>
            <a:r>
              <a:rPr lang="en-IN" dirty="0">
                <a:solidFill>
                  <a:srgbClr val="FF0000"/>
                </a:solidFill>
                <a:latin typeface="Arial" panose="020B0604020202020204" pitchFamily="34" charset="0"/>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b="1" dirty="0">
                <a:solidFill>
                  <a:srgbClr val="E0D612"/>
                </a:solidFill>
                <a:latin typeface="Arial" panose="020B0604020202020204" pitchFamily="34" charset="0"/>
                <a:cs typeface="Arial" panose="020B0604020202020204" pitchFamily="34" charset="0"/>
              </a:rPr>
              <a:t>ROW</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1</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chemeClr val="accent5">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1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DEPTNO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a:t>
            </a:r>
            <a:r>
              <a:rPr lang="en-IN" dirty="0">
                <a:solidFill>
                  <a:srgbClr val="92D050"/>
                </a:solidFill>
                <a:latin typeface="Arial" panose="020B0604020202020204" pitchFamily="34" charset="0"/>
                <a:ea typeface="Times New Roman" panose="02020603050405020304" pitchFamily="18" charset="0"/>
              </a:rPr>
              <a:t>10</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6273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13299293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Subqueries with EXISTS or NOT EXISTS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76200" y="2027872"/>
            <a:ext cx="8991600" cy="3139321"/>
          </a:xfrm>
          <a:prstGeom prst="rect">
            <a:avLst/>
          </a:prstGeom>
        </p:spPr>
        <p:txBody>
          <a:bodyPr wrap="square">
            <a:spAutoFit/>
          </a:bodyPr>
          <a:lstStyle/>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DEPT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NOT</a:t>
            </a:r>
            <a:r>
              <a:rPr lang="en-IN" b="1" dirty="0">
                <a:latin typeface="Arial" panose="020B0604020202020204" pitchFamily="34" charset="0"/>
                <a:cs typeface="Arial" panose="020B0604020202020204" pitchFamily="34" charset="0"/>
              </a:rPr>
              <a:t> </a:t>
            </a:r>
            <a:r>
              <a:rPr lang="en-IN" b="1" dirty="0">
                <a:solidFill>
                  <a:srgbClr val="E0D612"/>
                </a:solidFill>
                <a:latin typeface="Arial" panose="020B0604020202020204" pitchFamily="34" charset="0"/>
                <a:cs typeface="Arial" panose="020B0604020202020204" pitchFamily="34" charset="0"/>
              </a:rPr>
              <a:t>EXISTS</a:t>
            </a:r>
            <a:r>
              <a:rPr lang="en-IN" b="1" dirty="0">
                <a:latin typeface="Arial" panose="020B0604020202020204" pitchFamily="34" charset="0"/>
                <a:cs typeface="Arial" panose="020B0604020202020204" pitchFamily="34" charset="0"/>
              </a:rPr>
              <a:t> </a:t>
            </a:r>
            <a:r>
              <a:rPr lang="en-IN" dirty="0">
                <a:solidFill>
                  <a:schemeClr val="bg1">
                    <a:lumMod val="65000"/>
                  </a:schemeClr>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DEPTNO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0077AA"/>
                </a:solidFill>
                <a:latin typeface="Arial" panose="020B0604020202020204" pitchFamily="34" charset="0"/>
                <a:ea typeface="Times New Roman" panose="02020603050405020304" pitchFamily="18" charset="0"/>
              </a:rPr>
              <a:t>WHERE</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EMP.DEPTNO</a:t>
            </a:r>
            <a:r>
              <a:rPr lang="en-IN" dirty="0">
                <a:solidFill>
                  <a:srgbClr val="DD4A68"/>
                </a:solidFill>
                <a:latin typeface="Arial" panose="020B0604020202020204" pitchFamily="34" charset="0"/>
                <a:ea typeface="Times New Roman" panose="02020603050405020304" pitchFamily="18" charset="0"/>
              </a:rPr>
              <a:t>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IN" dirty="0">
                <a:latin typeface="Arial" panose="020B0604020202020204" pitchFamily="34" charset="0"/>
                <a:ea typeface="Times New Roman" panose="02020603050405020304" pitchFamily="18" charset="0"/>
              </a:rPr>
              <a:t>DEPT.DEPTNO</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M </a:t>
            </a:r>
            <a:r>
              <a:rPr lang="en-IN"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IN"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b="1" dirty="0">
                <a:solidFill>
                  <a:srgbClr val="E0D612"/>
                </a:solidFill>
                <a:latin typeface="Arial" panose="020B0604020202020204" pitchFamily="34" charset="0"/>
                <a:cs typeface="Arial" panose="020B0604020202020204" pitchFamily="34" charset="0"/>
              </a:rPr>
              <a:t>EXISTS</a:t>
            </a:r>
            <a:r>
              <a:rPr lang="en-US" b="1" dirty="0">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a:t>
            </a:r>
            <a:r>
              <a:rPr lang="en-US" dirty="0">
                <a:solidFill>
                  <a:srgbClr val="0077AA"/>
                </a:solidFill>
                <a:latin typeface="Arial" panose="020B0604020202020204" pitchFamily="34" charset="0"/>
                <a:ea typeface="Times New Roman" panose="02020603050405020304" pitchFamily="18" charset="0"/>
              </a:rPr>
              <a:t>SELECT</a:t>
            </a:r>
            <a:r>
              <a:rPr lang="en-US" dirty="0">
                <a:solidFill>
                  <a:srgbClr val="000000"/>
                </a:solidFill>
                <a:latin typeface="Arial" panose="020B0604020202020204" pitchFamily="34" charset="0"/>
                <a:ea typeface="Times New Roman" panose="02020603050405020304" pitchFamily="18" charset="0"/>
              </a:rPr>
              <a:t> </a:t>
            </a:r>
            <a:r>
              <a:rPr lang="en-IN" dirty="0">
                <a:solidFill>
                  <a:srgbClr val="000000"/>
                </a:solidFill>
                <a:latin typeface="Arial" panose="020B0604020202020204" pitchFamily="34" charset="0"/>
                <a:ea typeface="Times New Roman" panose="02020603050405020304" pitchFamily="18" charset="0"/>
              </a:rPr>
              <a:t>*</a:t>
            </a:r>
            <a:r>
              <a:rPr lang="en-IN" dirty="0">
                <a:solidFill>
                  <a:srgbClr val="DD4A68"/>
                </a:solidFill>
                <a:latin typeface="Arial" panose="020B0604020202020204" pitchFamily="34" charset="0"/>
                <a:ea typeface="Times New Roman" panose="02020603050405020304" pitchFamily="18" charset="0"/>
              </a:rPr>
              <a:t>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FROM </a:t>
            </a:r>
            <a:r>
              <a:rPr lang="en-US" dirty="0">
                <a:solidFill>
                  <a:srgbClr val="000000"/>
                </a:solidFill>
                <a:latin typeface="Arial" panose="020B0604020202020204" pitchFamily="34" charset="0"/>
                <a:ea typeface="Times New Roman" panose="02020603050405020304" pitchFamily="18" charset="0"/>
              </a:rPr>
              <a:t>EMP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cs typeface="Times New Roman" panose="02020603050405020304" pitchFamily="18" charset="0"/>
              </a:rPr>
              <a:t>WHERE</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E.MGR</a:t>
            </a:r>
            <a:r>
              <a:rPr lang="en-US" dirty="0">
                <a:solidFill>
                  <a:srgbClr val="DD4A68"/>
                </a:solidFill>
                <a:latin typeface="Arial" panose="020B0604020202020204" pitchFamily="34" charset="0"/>
                <a:ea typeface="Times New Roman" panose="02020603050405020304" pitchFamily="18" charset="0"/>
              </a:rPr>
              <a:t> </a:t>
            </a:r>
            <a:r>
              <a:rPr lang="en-US" dirty="0">
                <a:solidFill>
                  <a:schemeClr val="accent5">
                    <a:lumMod val="75000"/>
                  </a:schemeClr>
                </a:solidFill>
                <a:latin typeface="Arial" panose="020B0604020202020204" pitchFamily="34" charset="0"/>
                <a:ea typeface="Times New Roman" panose="02020603050405020304" pitchFamily="18" charset="0"/>
              </a:rPr>
              <a:t>=</a:t>
            </a:r>
            <a:r>
              <a:rPr lang="en-US" dirty="0">
                <a:solidFill>
                  <a:srgbClr val="DD4A68"/>
                </a:solidFill>
                <a:latin typeface="Arial" panose="020B0604020202020204" pitchFamily="34" charset="0"/>
                <a:ea typeface="Times New Roman" panose="02020603050405020304" pitchFamily="18" charset="0"/>
              </a:rPr>
              <a:t> </a:t>
            </a:r>
            <a:r>
              <a:rPr lang="en-US" dirty="0">
                <a:latin typeface="Arial" panose="020B0604020202020204" pitchFamily="34" charset="0"/>
                <a:ea typeface="Times New Roman" panose="02020603050405020304" pitchFamily="18" charset="0"/>
              </a:rPr>
              <a:t>M.EMPNO</a:t>
            </a:r>
            <a:r>
              <a:rPr lang="en-US" dirty="0">
                <a:solidFill>
                  <a:schemeClr val="bg1">
                    <a:lumMod val="6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5491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10008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Correlated Subqueries</a:t>
            </a:r>
          </a:p>
        </p:txBody>
      </p:sp>
      <p:sp>
        <p:nvSpPr>
          <p:cNvPr id="5" name="Rectangle 4"/>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76200" y="1841401"/>
            <a:ext cx="8991600" cy="3949799"/>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ORDER</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DEPTNO;</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ENAME, SAL, JOB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&gt;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AVG</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EMP.JOB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a:p>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JOB,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SAL </a:t>
            </a:r>
            <a:r>
              <a:rPr lang="en-IN" sz="1600" dirty="0">
                <a:solidFill>
                  <a:schemeClr val="accent5">
                    <a:lumMod val="75000"/>
                  </a:schemeClr>
                </a:solidFill>
                <a:latin typeface="Arial" panose="020B0604020202020204" pitchFamily="34" charset="0"/>
                <a:cs typeface="Arial" panose="020B0604020202020204" pitchFamily="34" charset="0"/>
              </a:rPr>
              <a:t>&lt;</a:t>
            </a:r>
            <a:r>
              <a:rPr lang="en-IN" sz="1600"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a:t>
            </a:r>
            <a:r>
              <a:rPr lang="en-IN" sz="1600" dirty="0">
                <a:solidFill>
                  <a:srgbClr val="C74C49"/>
                </a:solidFill>
                <a:latin typeface="Arial" panose="020B0604020202020204" pitchFamily="34" charset="0"/>
                <a:cs typeface="Arial" panose="020B0604020202020204" pitchFamily="34" charset="0"/>
              </a:rPr>
              <a:t>MAX</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SAL</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E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E.JOB</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ea typeface="Times New Roman" panose="02020603050405020304" pitchFamily="18" charset="0"/>
              </a:rPr>
              <a:t>GROUP</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BY</a:t>
            </a:r>
            <a:r>
              <a:rPr lang="en-IN" sz="1600" dirty="0">
                <a:latin typeface="Arial" panose="020B0604020202020204" pitchFamily="34" charset="0"/>
                <a:cs typeface="Arial" panose="020B0604020202020204" pitchFamily="34" charset="0"/>
              </a:rPr>
              <a:t> E.JOB</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GROUP BY JOB;</a:t>
            </a:r>
          </a:p>
          <a:p>
            <a:pPr marL="285750" indent="-285750">
              <a:buFont typeface="Arial" panose="020B0604020202020204" pitchFamily="34" charset="0"/>
              <a:buChar char="•"/>
            </a:pPr>
            <a:endParaRPr lang="en-IN" sz="1600" baseline="30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 </a:t>
            </a:r>
            <a:r>
              <a:rPr lang="en-IN" sz="1600" dirty="0">
                <a:solidFill>
                  <a:srgbClr val="C00000"/>
                </a:solidFill>
                <a:latin typeface="Arial" panose="020B0604020202020204" pitchFamily="34" charset="0"/>
                <a:cs typeface="Arial" panose="020B0604020202020204" pitchFamily="34" charset="0"/>
              </a:rPr>
              <a:t>(Intersect)</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DISTINCTROW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US" sz="1600" b="1" dirty="0">
                <a:solidFill>
                  <a:srgbClr val="E0D612"/>
                </a:solidFill>
                <a:latin typeface="Arial" panose="020B0604020202020204" pitchFamily="34" charset="0"/>
                <a:cs typeface="Arial" panose="020B0604020202020204" pitchFamily="34" charset="0"/>
              </a:rPr>
              <a:t>NOT</a:t>
            </a:r>
            <a:r>
              <a:rPr lang="en-US" sz="1600" b="1" dirty="0">
                <a:latin typeface="Arial" panose="020B0604020202020204" pitchFamily="34" charset="0"/>
                <a:cs typeface="Arial" panose="020B0604020202020204" pitchFamily="34" charset="0"/>
              </a:rPr>
              <a:t> </a:t>
            </a:r>
            <a:r>
              <a:rPr lang="en-IN" sz="1600" b="1" dirty="0">
                <a:solidFill>
                  <a:srgbClr val="E0D612"/>
                </a:solidFill>
                <a:latin typeface="Arial" panose="020B0604020202020204" pitchFamily="34" charset="0"/>
                <a:cs typeface="Arial" panose="020B0604020202020204" pitchFamily="34" charset="0"/>
              </a:rPr>
              <a:t>EXISTS</a:t>
            </a:r>
            <a:r>
              <a:rPr lang="en-IN" sz="1600" b="1" dirty="0">
                <a:latin typeface="Arial" panose="020B0604020202020204" pitchFamily="34" charset="0"/>
                <a:cs typeface="Arial" panose="020B0604020202020204" pitchFamily="34" charset="0"/>
              </a:rPr>
              <a:t> </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DEPTNO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EMP </a:t>
            </a:r>
            <a:r>
              <a:rPr lang="en-IN" sz="1600" dirty="0">
                <a:solidFill>
                  <a:srgbClr val="0077AA"/>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EMP.DEPTNO</a:t>
            </a:r>
            <a:r>
              <a:rPr lang="en-IN" sz="1600" dirty="0">
                <a:solidFill>
                  <a:srgbClr val="DD4A68"/>
                </a:solidFill>
                <a:latin typeface="Arial" panose="020B0604020202020204" pitchFamily="34" charset="0"/>
                <a:ea typeface="Times New Roman" panose="02020603050405020304" pitchFamily="18" charset="0"/>
              </a:rPr>
              <a:t>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solidFill>
                  <a:srgbClr val="DD4A68"/>
                </a:solidFill>
                <a:latin typeface="Arial" panose="020B0604020202020204" pitchFamily="34" charset="0"/>
                <a:ea typeface="Times New Roman" panose="02020603050405020304" pitchFamily="18" charset="0"/>
              </a:rPr>
              <a:t> </a:t>
            </a:r>
            <a:r>
              <a:rPr lang="en-IN" sz="1600" dirty="0">
                <a:latin typeface="Arial" panose="020B0604020202020204" pitchFamily="34" charset="0"/>
                <a:ea typeface="Times New Roman" panose="02020603050405020304" pitchFamily="18" charset="0"/>
              </a:rPr>
              <a:t>DEPT.DEPTNO</a:t>
            </a:r>
            <a:r>
              <a:rPr lang="en-IN" sz="1600" dirty="0">
                <a:solidFill>
                  <a:schemeClr val="bg1">
                    <a:lumMod val="65000"/>
                  </a:schemeClr>
                </a:solidFill>
                <a:latin typeface="Arial" panose="020B0604020202020204" pitchFamily="34" charset="0"/>
                <a:cs typeface="Arial" panose="020B0604020202020204" pitchFamily="34" charset="0"/>
              </a:rPr>
              <a:t>)</a:t>
            </a:r>
            <a:r>
              <a:rPr lang="en-IN"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217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5128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13896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204207"/>
            <a:ext cx="8382000" cy="3139193"/>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complex views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Drop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 Constraints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Temporary Tables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Family tree and connect by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1868091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Tree>
    <p:extLst>
      <p:ext uri="{BB962C8B-B14F-4D97-AF65-F5344CB8AC3E}">
        <p14:creationId xmlns:p14="http://schemas.microsoft.com/office/powerpoint/2010/main" val="24065616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VIEW is a logical representation of one or more tables. A VIEW contains no data itself. The tables upon which a VIEW is based are called base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41480"/>
            <a:ext cx="8991600" cy="3416320"/>
          </a:xfrm>
          <a:prstGeom prst="rect">
            <a:avLst/>
          </a:prstGeom>
        </p:spPr>
        <p:txBody>
          <a:bodyPr wrap="square">
            <a:spAutoFit/>
          </a:bodyPr>
          <a:lstStyle/>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The definition cannot refer to a TEMPORARY table, and you cannot create a TEMPORARY VIEW.</a:t>
            </a:r>
          </a:p>
          <a:p>
            <a:endParaRPr lang="en-IN" dirty="0">
              <a:solidFill>
                <a:srgbClr val="3F697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3F6971"/>
                </a:solidFill>
                <a:latin typeface="Arial" panose="020B0604020202020204" pitchFamily="34" charset="0"/>
                <a:cs typeface="Arial" panose="020B0604020202020204" pitchFamily="34" charset="0"/>
              </a:rPr>
              <a:t>You cannot associate a TRIGGER with a VIEW.</a:t>
            </a:r>
          </a:p>
        </p:txBody>
      </p:sp>
      <p:sp>
        <p:nvSpPr>
          <p:cNvPr id="6" name="Rectangle 5"/>
          <p:cNvSpPr/>
          <p:nvPr/>
        </p:nvSpPr>
        <p:spPr>
          <a:xfrm>
            <a:off x="76200" y="5388114"/>
            <a:ext cx="7781297" cy="461665"/>
          </a:xfrm>
          <a:prstGeom prst="rect">
            <a:avLst/>
          </a:prstGeom>
        </p:spPr>
        <p:txBody>
          <a:bodyPr wrap="none">
            <a:spAutoFit/>
          </a:bodyPr>
          <a:lstStyle/>
          <a:p>
            <a:r>
              <a:rPr lang="en-IN" sz="2400" dirty="0">
                <a:solidFill>
                  <a:srgbClr val="FF0000"/>
                </a:solidFill>
              </a:rPr>
              <a:t>If we drop the base table, the VIEW will not be dropped.</a:t>
            </a:r>
          </a:p>
        </p:txBody>
      </p:sp>
    </p:spTree>
    <p:extLst>
      <p:ext uri="{BB962C8B-B14F-4D97-AF65-F5344CB8AC3E}">
        <p14:creationId xmlns:p14="http://schemas.microsoft.com/office/powerpoint/2010/main" val="36852544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View</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Views are not updatable in the following cases: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35881"/>
            <a:ext cx="8991600" cy="4401205"/>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table in the FROM clause is reference by a subquery in the WHERE statement.</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There is a subquery in the SELECT clause.</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SQL statement defining the view joins tables.</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One of the tables in the FROM clause is a non-updatable view.</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SELECT statement of the view contains an aggregate function such as SUM(), COUNT(), MAX(), MIN(), and so on.</a:t>
            </a:r>
          </a:p>
          <a:p>
            <a:pPr algn="just"/>
            <a:endParaRPr lang="en-IN" sz="2000" dirty="0">
              <a:solidFill>
                <a:srgbClr val="E8F97F"/>
              </a:solidFill>
              <a:latin typeface="Arial" panose="020B0604020202020204" pitchFamily="34" charset="0"/>
              <a:cs typeface="Arial" panose="020B0604020202020204" pitchFamily="34" charset="0"/>
            </a:endParaRPr>
          </a:p>
          <a:p>
            <a:pPr algn="just"/>
            <a:r>
              <a:rPr lang="en-IN" sz="2000" dirty="0">
                <a:solidFill>
                  <a:srgbClr val="E8F97F"/>
                </a:solidFill>
                <a:latin typeface="Arial" panose="020B0604020202020204" pitchFamily="34" charset="0"/>
                <a:cs typeface="Arial" panose="020B0604020202020204" pitchFamily="34" charset="0"/>
              </a:rPr>
              <a:t>The keywords DISTINCT, GROUP BY, HAVING,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View</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76200" y="3787676"/>
            <a:ext cx="899160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cs typeface="Arial" panose="020B0604020202020204" pitchFamily="34" charset="0"/>
              </a:rPr>
              <a:t> or </a:t>
            </a:r>
            <a:r>
              <a:rPr lang="en-IN" sz="1600" dirty="0">
                <a:solidFill>
                  <a:srgbClr val="0077AA"/>
                </a:solidFill>
                <a:latin typeface="Arial" panose="020B0604020202020204" pitchFamily="34" charset="0"/>
                <a:ea typeface="Times New Roman" panose="02020603050405020304" pitchFamily="18" charset="0"/>
              </a:rPr>
              <a:t>REPLACE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VIEW</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V1</a:t>
            </a:r>
            <a:r>
              <a:rPr lang="en-IN" sz="1600" dirty="0">
                <a:latin typeface="Arial" panose="020B0604020202020204" pitchFamily="34" charset="0"/>
                <a:cs typeface="Arial" panose="020B0604020202020204" pitchFamily="34" charset="0"/>
              </a:rPr>
              <a:t> as </a:t>
            </a: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DEPT</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with</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CHECK</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OPTION</a:t>
            </a:r>
            <a:r>
              <a:rPr lang="en-IN" sz="1600" dirty="0">
                <a:latin typeface="Arial" panose="020B0604020202020204" pitchFamily="34" charset="0"/>
                <a:cs typeface="Arial" panose="020B0604020202020204" pitchFamily="34" charset="0"/>
              </a:rPr>
              <a:t>;</a:t>
            </a:r>
          </a:p>
        </p:txBody>
      </p:sp>
      <p:sp>
        <p:nvSpPr>
          <p:cNvPr id="8" name="Rectangle 7"/>
          <p:cNvSpPr/>
          <p:nvPr/>
        </p:nvSpPr>
        <p:spPr>
          <a:xfrm>
            <a:off x="76200" y="2996625"/>
            <a:ext cx="8991600" cy="707886"/>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381000" y="5031939"/>
            <a:ext cx="4783874" cy="400110"/>
          </a:xfrm>
          <a:prstGeom prst="rect">
            <a:avLst/>
          </a:prstGeom>
        </p:spPr>
        <p:txBody>
          <a:bodyPr wrap="none">
            <a:spAutoFit/>
          </a:bodyPr>
          <a:lstStyle/>
          <a:p>
            <a:r>
              <a:rPr lang="en-IN" sz="2000" dirty="0">
                <a:solidFill>
                  <a:srgbClr val="FFC000"/>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52400" y="18699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52400" y="2706469"/>
            <a:ext cx="8763000" cy="646331"/>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SHOW [FULL] TABLES [{FROM | IN} db_name]</a:t>
            </a:r>
          </a:p>
          <a:p>
            <a:pPr>
              <a:spcAft>
                <a:spcPts val="0"/>
              </a:spcAft>
            </a:pPr>
            <a:r>
              <a:rPr lang="en-IN" dirty="0">
                <a:solidFill>
                  <a:srgbClr val="0077AA"/>
                </a:solidFill>
                <a:latin typeface="Liberation Mono"/>
              </a:rPr>
              <a:t>      [LIKE 'pattern' | WHERE expr]</a:t>
            </a:r>
          </a:p>
        </p:txBody>
      </p:sp>
      <p:sp>
        <p:nvSpPr>
          <p:cNvPr id="8" name="Rectangle 7"/>
          <p:cNvSpPr/>
          <p:nvPr/>
        </p:nvSpPr>
        <p:spPr>
          <a:xfrm>
            <a:off x="152400" y="36225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Alter / Drop View</a:t>
            </a:r>
          </a:p>
        </p:txBody>
      </p:sp>
      <p:sp>
        <p:nvSpPr>
          <p:cNvPr id="5" name="Rectangle 4"/>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changes the definition of a view, which must exist.</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371600"/>
            <a:ext cx="8839200"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152400" y="3239869"/>
            <a:ext cx="8839200"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76200" y="2743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VIEW removes one or more views.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4628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52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Tree>
    <p:extLst>
      <p:ext uri="{BB962C8B-B14F-4D97-AF65-F5344CB8AC3E}">
        <p14:creationId xmlns:p14="http://schemas.microsoft.com/office/powerpoint/2010/main" val="13382270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Index</a:t>
            </a:r>
          </a:p>
        </p:txBody>
      </p:sp>
      <p:sp>
        <p:nvSpPr>
          <p:cNvPr id="3" name="Rectangle 2"/>
          <p:cNvSpPr/>
          <p:nvPr/>
        </p:nvSpPr>
        <p:spPr>
          <a:xfrm>
            <a:off x="76200" y="838200"/>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76200" y="2527280"/>
            <a:ext cx="8991600" cy="166199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4419600"/>
            <a:ext cx="8991600" cy="400110"/>
          </a:xfrm>
          <a:prstGeom prst="rect">
            <a:avLst/>
          </a:prstGeom>
          <a:solidFill>
            <a:srgbClr val="FFFF00"/>
          </a:solidFill>
        </p:spPr>
        <p:txBody>
          <a:bodyPr wrap="square">
            <a:spAutoFit/>
          </a:bodyPr>
          <a:lstStyle/>
          <a:p>
            <a:r>
              <a:rPr lang="en-IN" sz="2000" dirty="0">
                <a:latin typeface="Arial" panose="020B0604020202020204" pitchFamily="34" charset="0"/>
                <a:cs typeface="Arial" panose="020B0604020202020204" pitchFamily="34" charset="0"/>
              </a:rPr>
              <a:t>If we drop the base table, the INDEX will be dropped automatically.</a:t>
            </a: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436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Create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52400" y="1600200"/>
            <a:ext cx="8839200"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152400" y="2433935"/>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CREATE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UNIQUE</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 </a:t>
            </a:r>
            <a:r>
              <a:rPr lang="en-IN" sz="1600" dirty="0">
                <a:latin typeface="Arial" panose="020B0604020202020204" pitchFamily="34" charset="0"/>
                <a:ea typeface="Times New Roman" panose="02020603050405020304" pitchFamily="18" charset="0"/>
              </a:rPr>
              <a:t>EMP</a:t>
            </a:r>
            <a:r>
              <a:rPr lang="en-IN" sz="1600" dirty="0">
                <a:latin typeface="Arial" panose="020B0604020202020204" pitchFamily="34" charset="0"/>
                <a:ea typeface="Arial Unicode MS"/>
                <a:cs typeface="Arial" panose="020B0604020202020204" pitchFamily="34" charset="0"/>
              </a:rPr>
              <a:t> </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r>
              <a:rPr lang="en-IN" sz="1600" dirty="0">
                <a:latin typeface="Arial" panose="020B0604020202020204" pitchFamily="34" charset="0"/>
                <a:ea typeface="Times New Roman" panose="02020603050405020304" pitchFamily="18" charset="0"/>
              </a:rPr>
              <a:t>ename</a:t>
            </a:r>
            <a:r>
              <a:rPr lang="en-IN" sz="1600" dirty="0">
                <a:solidFill>
                  <a:schemeClr val="bg1">
                    <a:lumMod val="65000"/>
                  </a:schemeClr>
                </a:solidFill>
                <a:latin typeface="Arial" panose="020B0604020202020204" pitchFamily="34" charset="0"/>
                <a:ea typeface="Arial Unicode MS"/>
                <a:cs typeface="Arial" panose="020B0604020202020204" pitchFamily="34" charset="0"/>
              </a:rPr>
              <a:t>)</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773200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76200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Multivalued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10"/>
          <p:cNvGrpSpPr>
            <a:grpSpLocks/>
          </p:cNvGrpSpPr>
          <p:nvPr/>
        </p:nvGrpSpPr>
        <p:grpSpPr bwMode="auto">
          <a:xfrm>
            <a:off x="66675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Derived Attribute</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 name="Group 13"/>
          <p:cNvGrpSpPr>
            <a:grpSpLocks/>
          </p:cNvGrpSpPr>
          <p:nvPr/>
        </p:nvGrpSpPr>
        <p:grpSpPr bwMode="auto">
          <a:xfrm>
            <a:off x="4495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1" u="none" strike="noStrike" cap="none" normalizeH="0" baseline="0" dirty="0">
                  <a:ln>
                    <a:noFill/>
                  </a:ln>
                  <a:solidFill>
                    <a:schemeClr val="tx1"/>
                  </a:solidFill>
                  <a:effectLst/>
                  <a:latin typeface="Cambria" pitchFamily="18" charset="0"/>
                  <a:cs typeface="Arial" pitchFamily="34" charset="0"/>
                </a:rPr>
                <a:t>Composite Attribute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66675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heavy" strike="noStrike" cap="none" normalizeH="0" dirty="0">
                  <a:ln>
                    <a:noFill/>
                  </a:ln>
                  <a:solidFill>
                    <a:schemeClr val="tx1"/>
                  </a:solidFill>
                  <a:effectLst/>
                  <a:uFill>
                    <a:solidFill>
                      <a:srgbClr val="FF0000"/>
                    </a:solidFill>
                  </a:uFill>
                  <a:latin typeface="Cambria" pitchFamily="18" charset="0"/>
                  <a:cs typeface="Arial" pitchFamily="34" charset="0"/>
                </a:rPr>
                <a:t>Key Attribute</a:t>
              </a:r>
              <a:endParaRPr kumimoji="0" lang="en-US" sz="2800" b="0" i="0" u="heavy" strike="noStrike" cap="none" normalizeH="0" dirty="0">
                <a:ln>
                  <a:noFill/>
                </a:ln>
                <a:solidFill>
                  <a:schemeClr val="tx1"/>
                </a:solidFill>
                <a:effectLst/>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60960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42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Attribute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25"/>
          <p:cNvGrpSpPr>
            <a:grpSpLocks/>
          </p:cNvGrpSpPr>
          <p:nvPr/>
        </p:nvGrpSpPr>
        <p:grpSpPr bwMode="auto">
          <a:xfrm>
            <a:off x="6248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28"/>
          <p:cNvGrpSpPr>
            <a:grpSpLocks/>
          </p:cNvGrpSpPr>
          <p:nvPr/>
        </p:nvGrpSpPr>
        <p:grpSpPr bwMode="auto">
          <a:xfrm>
            <a:off x="4114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Strong Entity</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31"/>
          <p:cNvGrpSpPr>
            <a:grpSpLocks/>
          </p:cNvGrpSpPr>
          <p:nvPr/>
        </p:nvGrpSpPr>
        <p:grpSpPr bwMode="auto">
          <a:xfrm>
            <a:off x="3962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34"/>
          <p:cNvGrpSpPr>
            <a:grpSpLocks/>
          </p:cNvGrpSpPr>
          <p:nvPr/>
        </p:nvGrpSpPr>
        <p:grpSpPr bwMode="auto">
          <a:xfrm>
            <a:off x="6418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1" u="none" strike="noStrike" cap="none" normalizeH="0" baseline="0" dirty="0">
                  <a:ln>
                    <a:noFill/>
                  </a:ln>
                  <a:solidFill>
                    <a:schemeClr val="tx1"/>
                  </a:solidFill>
                  <a:effectLst/>
                  <a:latin typeface="Cambria" pitchFamily="18" charset="0"/>
                  <a:cs typeface="Arial" pitchFamily="34" charset="0"/>
                </a:rPr>
                <a:t>Weak Relationship</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48"/>
          <p:cNvGrpSpPr/>
          <p:nvPr/>
        </p:nvGrpSpPr>
        <p:grpSpPr>
          <a:xfrm>
            <a:off x="381000" y="1143000"/>
            <a:ext cx="8138954"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152400" y="1425714"/>
            <a:ext cx="8763000" cy="1200329"/>
          </a:xfrm>
          <a:prstGeom prst="rect">
            <a:avLst/>
          </a:prstGeom>
          <a:solidFill>
            <a:schemeClr val="bg1"/>
          </a:solidFill>
        </p:spPr>
        <p:txBody>
          <a:bodyPr wrap="square">
            <a:spAutoFit/>
          </a:bodyPr>
          <a:lstStyle/>
          <a:p>
            <a:pPr>
              <a:spcAft>
                <a:spcPts val="0"/>
              </a:spcAft>
            </a:pPr>
            <a:r>
              <a:rPr lang="en-US" dirty="0">
                <a:solidFill>
                  <a:srgbClr val="0077AA"/>
                </a:solidFill>
                <a:latin typeface="Liberation Mono"/>
              </a:rPr>
              <a:t>SHOW {INDEX | INDEXES | KEYS}</a:t>
            </a:r>
          </a:p>
          <a:p>
            <a:pPr>
              <a:spcAft>
                <a:spcPts val="0"/>
              </a:spcAft>
            </a:pPr>
            <a:r>
              <a:rPr lang="en-US" dirty="0">
                <a:solidFill>
                  <a:srgbClr val="0077AA"/>
                </a:solidFill>
                <a:latin typeface="Liberation Mono"/>
              </a:rPr>
              <a:t>    {FROM | IN} tbl_name</a:t>
            </a:r>
          </a:p>
          <a:p>
            <a:pPr>
              <a:spcAft>
                <a:spcPts val="0"/>
              </a:spcAft>
            </a:pPr>
            <a:r>
              <a:rPr lang="en-US" dirty="0">
                <a:solidFill>
                  <a:srgbClr val="0077AA"/>
                </a:solidFill>
                <a:latin typeface="Liberation Mono"/>
              </a:rPr>
              <a:t>    [{FROM | IN} db_name]</a:t>
            </a:r>
          </a:p>
          <a:p>
            <a:pPr>
              <a:spcAft>
                <a:spcPts val="0"/>
              </a:spcAft>
            </a:pPr>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152400" y="2860589"/>
            <a:ext cx="8839200" cy="830997"/>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EMP;</a:t>
            </a:r>
          </a:p>
          <a:p>
            <a:pPr marL="342900" indent="-342900">
              <a:lnSpc>
                <a:spcPct val="150000"/>
              </a:lnSpc>
              <a:spcAft>
                <a:spcPts val="0"/>
              </a:spcAft>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ea typeface="Arial Unicode MS"/>
                <a:cs typeface="Arial" panose="020B0604020202020204" pitchFamily="34" charset="0"/>
              </a:rPr>
              <a:t> table_name, index_name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INFORMATION_SCHEMA.STATISTICS;</a:t>
            </a:r>
          </a:p>
        </p:txBody>
      </p:sp>
      <p:sp>
        <p:nvSpPr>
          <p:cNvPr id="6" name="Rectangle 5"/>
          <p:cNvSpPr/>
          <p:nvPr/>
        </p:nvSpPr>
        <p:spPr>
          <a:xfrm>
            <a:off x="152400" y="3851189"/>
            <a:ext cx="8839200" cy="416011"/>
          </a:xfrm>
          <a:prstGeom prst="rect">
            <a:avLst/>
          </a:prstGeom>
        </p:spPr>
        <p:txBody>
          <a:bodyPr wrap="square">
            <a:spAutoFit/>
          </a:bodyPr>
          <a:lstStyle/>
          <a:p>
            <a:pPr>
              <a:lnSpc>
                <a:spcPct val="150000"/>
              </a:lnSpc>
              <a:spcAft>
                <a:spcPts val="0"/>
              </a:spcAft>
            </a:pPr>
            <a:r>
              <a:rPr lang="en-IN" sz="1600" dirty="0">
                <a:latin typeface="Arial" panose="020B0604020202020204" pitchFamily="34" charset="0"/>
                <a:ea typeface="Arial Unicode MS"/>
                <a:cs typeface="Arial" panose="020B0604020202020204" pitchFamily="34" charset="0"/>
              </a:rPr>
              <a:t>SHOW INDEX returns table index information.</a:t>
            </a:r>
          </a:p>
        </p:txBody>
      </p:sp>
    </p:spTree>
    <p:extLst>
      <p:ext uri="{BB962C8B-B14F-4D97-AF65-F5344CB8AC3E}">
        <p14:creationId xmlns:p14="http://schemas.microsoft.com/office/powerpoint/2010/main" val="26788068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Drop Index</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INDEX drops the index named index_name from the table tbl_name.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52400" y="1425714"/>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INDEX index_name ON tbl_name</a:t>
            </a:r>
          </a:p>
        </p:txBody>
      </p:sp>
      <p:sp>
        <p:nvSpPr>
          <p:cNvPr id="6" name="Rectangle 5"/>
          <p:cNvSpPr/>
          <p:nvPr/>
        </p:nvSpPr>
        <p:spPr>
          <a:xfrm>
            <a:off x="152400" y="1981200"/>
            <a:ext cx="8839200" cy="461665"/>
          </a:xfrm>
          <a:prstGeom prst="rect">
            <a:avLst/>
          </a:prstGeom>
        </p:spPr>
        <p:txBody>
          <a:bodyPr wrap="square">
            <a:spAutoFit/>
          </a:bodyPr>
          <a:lstStyle/>
          <a:p>
            <a:pPr>
              <a:lnSpc>
                <a:spcPct val="150000"/>
              </a:lnSpc>
              <a:spcAft>
                <a:spcPts val="0"/>
              </a:spcAft>
            </a:pPr>
            <a:r>
              <a:rPr lang="en-IN" sz="1600" dirty="0">
                <a:solidFill>
                  <a:srgbClr val="0077AA"/>
                </a:solidFill>
                <a:latin typeface="Arial" panose="020B0604020202020204" pitchFamily="34" charset="0"/>
                <a:ea typeface="Times New Roman" panose="02020603050405020304" pitchFamily="18" charset="0"/>
              </a:rPr>
              <a:t>DROP</a:t>
            </a:r>
            <a:r>
              <a:rPr lang="en-IN" sz="1600" dirty="0">
                <a:latin typeface="Arial" panose="020B0604020202020204" pitchFamily="34" charset="0"/>
                <a:ea typeface="Arial Unicode MS"/>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rPr>
              <a:t>INDEX</a:t>
            </a:r>
            <a:r>
              <a:rPr lang="en-IN" sz="1600" dirty="0">
                <a:latin typeface="Arial" panose="020B0604020202020204" pitchFamily="34" charset="0"/>
                <a:ea typeface="Arial Unicode MS"/>
                <a:cs typeface="Arial" panose="020B0604020202020204" pitchFamily="34" charset="0"/>
              </a:rPr>
              <a:t> </a:t>
            </a:r>
            <a:r>
              <a:rPr lang="en-IN" sz="1600" dirty="0">
                <a:latin typeface="Arial" panose="020B0604020202020204" pitchFamily="34" charset="0"/>
                <a:ea typeface="Times New Roman" panose="02020603050405020304" pitchFamily="18" charset="0"/>
              </a:rPr>
              <a:t>IND1</a:t>
            </a:r>
            <a:r>
              <a:rPr lang="en-IN" sz="1600" dirty="0">
                <a:latin typeface="Arial" panose="020B0604020202020204" pitchFamily="34" charset="0"/>
                <a:ea typeface="Arial Unicode MS"/>
                <a:cs typeface="Arial" panose="020B0604020202020204" pitchFamily="34" charset="0"/>
              </a:rPr>
              <a:t> ON</a:t>
            </a:r>
            <a:r>
              <a:rPr lang="en-IN" sz="1600" dirty="0">
                <a:latin typeface="Arial" panose="020B0604020202020204" pitchFamily="34" charset="0"/>
                <a:ea typeface="Times New Roman" panose="02020603050405020304" pitchFamily="18" charset="0"/>
              </a:rPr>
              <a:t> EMPLOYEE</a:t>
            </a:r>
            <a:r>
              <a:rPr lang="en-IN" sz="1600" dirty="0">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a:t>
            </a:r>
            <a:r>
              <a:rPr lang="en-US" sz="4800" dirty="0" smtClean="0">
                <a:solidFill>
                  <a:srgbClr val="DC525C"/>
                </a:solidFill>
                <a:latin typeface="Segoe UI Light" panose="020B0502040204020203" pitchFamily="34" charset="0"/>
                <a:cs typeface="Segoe UI Light" panose="020B0502040204020203" pitchFamily="34" charset="0"/>
              </a:rPr>
              <a:t>TABLE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956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Temporary Table</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869752"/>
            <a:ext cx="8686800" cy="5078313"/>
          </a:xfrm>
          <a:prstGeom prst="rect">
            <a:avLst/>
          </a:prstGeom>
          <a:solidFill>
            <a:srgbClr val="FDE139"/>
          </a:solidFill>
        </p:spPr>
        <p:txBody>
          <a:bodyPr wrap="square">
            <a:spAutoFit/>
          </a:bodyPr>
          <a:lstStyle/>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You can use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keyword when creating a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 A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Use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permanent (original) table becomes hidden (inaccessible) to the client who creates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with same name as the original.</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If you issue a DROP TABLE statement,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 is removed and the original table reappears, it is possible, only when then original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and temporary </a:t>
            </a:r>
            <a:r>
              <a:rPr lang="en-IN" i="1" dirty="0">
                <a:latin typeface="Segoe UI Light" panose="020B0502040204020203" pitchFamily="34" charset="0"/>
                <a:cs typeface="Segoe UI Light" panose="020B0502040204020203" pitchFamily="34" charset="0"/>
              </a:rPr>
              <a:t>tbl_name</a:t>
            </a:r>
            <a:r>
              <a:rPr lang="en-IN" dirty="0">
                <a:latin typeface="Segoe UI Light" panose="020B0502040204020203" pitchFamily="34" charset="0"/>
                <a:cs typeface="Segoe UI Light" panose="020B0502040204020203" pitchFamily="34" charset="0"/>
              </a:rPr>
              <a:t> are same.</a:t>
            </a:r>
          </a:p>
          <a:p>
            <a:pPr marL="285750" indent="-285750">
              <a:buFont typeface="Arial" panose="020B0604020202020204" pitchFamily="34" charset="0"/>
              <a:buChar char="•"/>
            </a:pPr>
            <a:endParaRPr lang="en-IN"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IN" dirty="0">
                <a:latin typeface="Segoe UI Light" panose="020B0502040204020203" pitchFamily="34" charset="0"/>
                <a:cs typeface="Segoe UI Light" panose="020B0502040204020203" pitchFamily="34" charset="0"/>
              </a:rPr>
              <a:t>The original table also reappears if you rename the </a:t>
            </a:r>
            <a:r>
              <a:rPr lang="en-IN" b="1" i="1" dirty="0">
                <a:latin typeface="Segoe UI Light" panose="020B0502040204020203" pitchFamily="34" charset="0"/>
                <a:cs typeface="Segoe UI Light" panose="020B0502040204020203" pitchFamily="34" charset="0"/>
              </a:rPr>
              <a:t>TEMPORARY</a:t>
            </a:r>
            <a:r>
              <a:rPr lang="en-IN" dirty="0">
                <a:latin typeface="Segoe UI Light" panose="020B0502040204020203" pitchFamily="34" charset="0"/>
                <a:cs typeface="Segoe UI Light" panose="020B0502040204020203" pitchFamily="34" charset="0"/>
              </a:rPr>
              <a:t> table.</a:t>
            </a:r>
          </a:p>
          <a:p>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109826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TEMPORARY TABLE ... LIKE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8" name="Rectangle 7"/>
          <p:cNvSpPr/>
          <p:nvPr/>
        </p:nvSpPr>
        <p:spPr>
          <a:xfrm>
            <a:off x="76200" y="4309646"/>
            <a:ext cx="89916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TEMPORARY</a:t>
            </a:r>
            <a:r>
              <a:rPr lang="en-IN" dirty="0">
                <a:solidFill>
                  <a:srgbClr val="298AE5"/>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E </a:t>
            </a:r>
            <a:r>
              <a:rPr lang="en-IN" b="1" dirty="0">
                <a:solidFill>
                  <a:srgbClr val="E0D612"/>
                </a:solidFill>
                <a:latin typeface="Arial" panose="020B0604020202020204" pitchFamily="34" charset="0"/>
                <a:cs typeface="Arial" panose="020B0604020202020204" pitchFamily="34" charset="0"/>
              </a:rPr>
              <a:t>like</a:t>
            </a:r>
            <a:r>
              <a:rPr lang="en-IN" dirty="0">
                <a:latin typeface="Arial" panose="020B0604020202020204" pitchFamily="34" charset="0"/>
                <a:cs typeface="Arial" panose="020B0604020202020204" pitchFamily="34" charset="0"/>
              </a:rPr>
              <a:t> EMP;</a:t>
            </a:r>
          </a:p>
        </p:txBody>
      </p:sp>
      <p:sp>
        <p:nvSpPr>
          <p:cNvPr id="6" name="Rectangle 5"/>
          <p:cNvSpPr/>
          <p:nvPr/>
        </p:nvSpPr>
        <p:spPr>
          <a:xfrm>
            <a:off x="76200" y="2057400"/>
            <a:ext cx="8991600" cy="923330"/>
          </a:xfrm>
          <a:prstGeom prst="rect">
            <a:avLst/>
          </a:prstGeom>
          <a:solidFill>
            <a:schemeClr val="accent4">
              <a:lumMod val="75000"/>
            </a:schemeClr>
          </a:solid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76200" y="3048000"/>
            <a:ext cx="8991600" cy="923330"/>
          </a:xfrm>
          <a:prstGeom prst="rect">
            <a:avLst/>
          </a:prstGeom>
          <a:solidFill>
            <a:schemeClr val="accent4">
              <a:lumMod val="75000"/>
            </a:schemeClr>
          </a:solid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76200" y="47244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180134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393634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 ... SELECT</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152400" y="1563469"/>
            <a:ext cx="8839200" cy="400110"/>
          </a:xfrm>
          <a:prstGeom prst="rect">
            <a:avLst/>
          </a:prstGeom>
        </p:spPr>
        <p:txBody>
          <a:bodyPr wrap="square">
            <a:spAutoFit/>
          </a:bodyPr>
          <a:lstStyle/>
          <a:p>
            <a:r>
              <a:rPr lang="en-IN" sz="2000" dirty="0">
                <a:solidFill>
                  <a:srgbClr val="0077AA"/>
                </a:solidFill>
                <a:latin typeface="Liberation Mono"/>
              </a:rPr>
              <a:t>CREATE TABLE new_tbl [AS] SELECT * FROM orig_tbl;</a:t>
            </a:r>
            <a:endParaRPr lang="en-US" sz="2000" dirty="0">
              <a:solidFill>
                <a:srgbClr val="0077AA"/>
              </a:solidFill>
              <a:latin typeface="Liberation Mono"/>
            </a:endParaRPr>
          </a:p>
        </p:txBody>
      </p:sp>
      <p:sp>
        <p:nvSpPr>
          <p:cNvPr id="8" name="Rectangle 7"/>
          <p:cNvSpPr/>
          <p:nvPr/>
        </p:nvSpPr>
        <p:spPr>
          <a:xfrm>
            <a:off x="76200" y="3048000"/>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(ID INT)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1+1 R1, ENAME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E </a:t>
            </a:r>
            <a:r>
              <a:rPr lang="en-IN" dirty="0">
                <a:latin typeface="Arial" panose="020B0604020202020204" pitchFamily="34" charset="0"/>
                <a:ea typeface="Times New Roman" panose="02020603050405020304" pitchFamily="18" charset="0"/>
              </a:rPr>
              <a:t>AS</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EMP </a:t>
            </a:r>
            <a:r>
              <a:rPr lang="en-IN" dirty="0">
                <a:solidFill>
                  <a:srgbClr val="DD4A68"/>
                </a:solidFill>
                <a:latin typeface="Arial" panose="020B0604020202020204" pitchFamily="34" charset="0"/>
                <a:ea typeface="Times New Roman" panose="02020603050405020304" pitchFamily="18" charset="0"/>
              </a:rPr>
              <a:t>WHERE 1=2</a:t>
            </a:r>
            <a:r>
              <a:rPr lang="en-IN" dirty="0">
                <a:latin typeface="Arial" panose="020B0604020202020204" pitchFamily="34" charset="0"/>
                <a:cs typeface="Arial" panose="020B0604020202020204" pitchFamily="34" charset="0"/>
              </a:rPr>
              <a:t>;</a:t>
            </a:r>
          </a:p>
        </p:txBody>
      </p:sp>
      <p:sp>
        <p:nvSpPr>
          <p:cNvPr id="9" name="Rectangle 8"/>
          <p:cNvSpPr/>
          <p:nvPr/>
        </p:nvSpPr>
        <p:spPr>
          <a:xfrm>
            <a:off x="76200" y="2057400"/>
            <a:ext cx="8991600"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190500" y="5715000"/>
            <a:ext cx="8763000" cy="353943"/>
          </a:xfrm>
          <a:prstGeom prst="rect">
            <a:avLst/>
          </a:prstGeom>
          <a:solidFill>
            <a:schemeClr val="accent2">
              <a:lumMod val="75000"/>
            </a:schemeClr>
          </a:solidFill>
        </p:spPr>
        <p:txBody>
          <a:bodyPr wrap="square">
            <a:spAutoFit/>
          </a:bodyPr>
          <a:lstStyle/>
          <a:p>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28687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9256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76200" y="4286071"/>
            <a:ext cx="899160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76200" y="3581400"/>
            <a:ext cx="8991600" cy="646331"/>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3446262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Commit and Rollback</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52400" y="1524000"/>
            <a:ext cx="8839200"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76200" y="3581400"/>
            <a:ext cx="8991600" cy="1246495"/>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BEGIN WORK</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76200" y="2873514"/>
            <a:ext cx="8991600" cy="646331"/>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52400" y="5029200"/>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52400" y="5599837"/>
            <a:ext cx="291727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spTree>
    <p:extLst>
      <p:ext uri="{BB962C8B-B14F-4D97-AF65-F5344CB8AC3E}">
        <p14:creationId xmlns:p14="http://schemas.microsoft.com/office/powerpoint/2010/main" val="197970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44269"/>
            <a:ext cx="8686800" cy="646331"/>
          </a:xfrm>
          <a:prstGeom prst="rect">
            <a:avLst/>
          </a:prstGeom>
        </p:spPr>
        <p:txBody>
          <a:bodyPr wrap="square">
            <a:spAutoFit/>
          </a:bodyPr>
          <a:lstStyle/>
          <a:p>
            <a:pPr lvl="0" algn="r" fontAlgn="base">
              <a:spcBef>
                <a:spcPct val="0"/>
              </a:spcBef>
              <a:spcAft>
                <a:spcPct val="0"/>
              </a:spcAft>
            </a:pPr>
            <a:r>
              <a:rPr lang="en-US" sz="3600" i="1" dirty="0">
                <a:solidFill>
                  <a:srgbClr val="FF9900"/>
                </a:solidFill>
                <a:latin typeface="Arial" pitchFamily="34" charset="0"/>
                <a:cs typeface="Arial" pitchFamily="34" charset="0"/>
              </a:rPr>
              <a:t>Entity Relationship Diagram</a:t>
            </a:r>
          </a:p>
        </p:txBody>
      </p:sp>
      <p:pic>
        <p:nvPicPr>
          <p:cNvPr id="159" name="Picture 158" descr="Img1.jpg"/>
          <p:cNvPicPr>
            <a:picLocks noChangeAspect="1"/>
          </p:cNvPicPr>
          <p:nvPr/>
        </p:nvPicPr>
        <p:blipFill>
          <a:blip r:embed="rId2"/>
          <a:stretch>
            <a:fillRect/>
          </a:stretch>
        </p:blipFill>
        <p:spPr>
          <a:xfrm>
            <a:off x="799990" y="1168675"/>
            <a:ext cx="7353410" cy="4622526"/>
          </a:xfrm>
          <a:prstGeom prst="rect">
            <a:avLst/>
          </a:prstGeom>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lock / unlock</a:t>
            </a:r>
          </a:p>
        </p:txBody>
      </p:sp>
      <p:sp>
        <p:nvSpPr>
          <p:cNvPr id="3" name="Rectangle 2"/>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371600"/>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08857" y="2133600"/>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08856" y="4419600"/>
            <a:ext cx="6063343" cy="1477328"/>
          </a:xfrm>
          <a:prstGeom prst="rect">
            <a:avLst/>
          </a:prstGeom>
        </p:spPr>
        <p:txBody>
          <a:bodyPr wrap="square">
            <a:spAutoFit/>
          </a:bodyPr>
          <a:lstStyle/>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READ</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 </a:t>
            </a:r>
            <a:r>
              <a:rPr lang="en-IN" dirty="0">
                <a:latin typeface="Arial" panose="020B0604020202020204" pitchFamily="34" charset="0"/>
                <a:cs typeface="Arial" panose="020B0604020202020204" pitchFamily="34" charset="0"/>
              </a:rPr>
              <a:t>DEPT </a:t>
            </a:r>
            <a:r>
              <a:rPr lang="en-IN" dirty="0">
                <a:solidFill>
                  <a:srgbClr val="C74C49"/>
                </a:solidFill>
                <a:latin typeface="Arial" panose="020B0604020202020204" pitchFamily="34" charset="0"/>
                <a:cs typeface="Arial" panose="020B0604020202020204" pitchFamily="34" charset="0"/>
              </a:rPr>
              <a:t>WRITE</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r>
              <a:rPr lang="en-IN" dirty="0">
                <a:solidFill>
                  <a:srgbClr val="E0D612"/>
                </a:solidFill>
                <a:latin typeface="Arial" panose="020B0604020202020204" pitchFamily="34" charset="0"/>
                <a:cs typeface="Arial" panose="020B0604020202020204" pitchFamily="34" charset="0"/>
              </a:rPr>
              <a:t>UNLOCK</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04800" y="3276600"/>
            <a:ext cx="8534400" cy="646331"/>
          </a:xfrm>
          <a:prstGeom prst="rect">
            <a:avLst/>
          </a:prstGeom>
        </p:spPr>
        <p:txBody>
          <a:bodyPr wrap="square">
            <a:spAutoFit/>
          </a:bodyPr>
          <a:lstStyle/>
          <a:p>
            <a:r>
              <a:rPr lang="en-US" dirty="0"/>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685800"/>
          </a:xfrm>
          <a:prstGeom prst="rect">
            <a:avLst/>
          </a:prstGeom>
        </p:spPr>
        <p:txBody>
          <a:bodyPr>
            <a:noAutofit/>
          </a:bodyPr>
          <a:lstStyle/>
          <a:p>
            <a:pPr algn="ctr"/>
            <a:r>
              <a:rPr lang="en-US" sz="4800" dirty="0" smtClean="0">
                <a:solidFill>
                  <a:srgbClr val="DC525C"/>
                </a:solidFill>
                <a:latin typeface="Segoe UI Light" panose="020B0502040204020203" pitchFamily="34" charset="0"/>
                <a:cs typeface="Segoe UI Light" panose="020B0502040204020203" pitchFamily="34" charset="0"/>
              </a:rPr>
              <a:t>Snapshots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3276600"/>
            <a:ext cx="8839200" cy="1477328"/>
          </a:xfrm>
          <a:prstGeom prst="rect">
            <a:avLst/>
          </a:prstGeom>
        </p:spPr>
        <p:txBody>
          <a:bodyPr wrap="square">
            <a:spAutoFit/>
          </a:bodyPr>
          <a:lstStyle/>
          <a:p>
            <a:r>
              <a:rPr lang="en-US" dirty="0"/>
              <a:t>To create a raw data snapshot of MyISAM tables, you can use standard copy tools such as </a:t>
            </a:r>
            <a:r>
              <a:rPr lang="en-US" dirty="0" err="1"/>
              <a:t>cp</a:t>
            </a:r>
            <a:r>
              <a:rPr lang="en-US" dirty="0"/>
              <a:t>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6" name="Rectangle 5"/>
          <p:cNvSpPr/>
          <p:nvPr/>
        </p:nvSpPr>
        <p:spPr>
          <a:xfrm>
            <a:off x="108858" y="53876"/>
            <a:ext cx="8915400"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C41A1A"/>
                </a:solidFill>
              </a:rPr>
              <a:t>mysqldump -uroot -p db1 &gt;&gt; d:\bk.sql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a:solidFill>
                  <a:srgbClr val="C41A1A"/>
                </a:solidFill>
              </a:rPr>
              <a:t>mysqldump -u[username] -p[password] --all-databases &gt; </a:t>
            </a:r>
            <a:r>
              <a:rPr lang="en-US" dirty="0" smtClean="0">
                <a:solidFill>
                  <a:srgbClr val="C41A1A"/>
                </a:solidFill>
              </a:rPr>
              <a:t>D:\localhost.sql</a:t>
            </a:r>
          </a:p>
          <a:p>
            <a:pPr marL="342900" indent="-342900">
              <a:buFont typeface="Arial" panose="020B0604020202020204" pitchFamily="34" charset="0"/>
              <a:buChar char="•"/>
            </a:pPr>
            <a:endParaRPr lang="en-US" dirty="0">
              <a:solidFill>
                <a:srgbClr val="C41A1A"/>
              </a:solidFill>
            </a:endParaRPr>
          </a:p>
          <a:p>
            <a:pPr marL="342900" indent="-342900">
              <a:buFont typeface="Arial" panose="020B0604020202020204" pitchFamily="34" charset="0"/>
              <a:buChar char="•"/>
            </a:pPr>
            <a:r>
              <a:rPr lang="en-US" dirty="0" smtClean="0">
                <a:solidFill>
                  <a:srgbClr val="C41A1A"/>
                </a:solidFill>
              </a:rPr>
              <a:t>mysqldump </a:t>
            </a:r>
            <a:r>
              <a:rPr lang="en-US" dirty="0">
                <a:solidFill>
                  <a:srgbClr val="C41A1A"/>
                </a:solidFill>
              </a:rPr>
              <a:t>-P 3306 -h [ip_address] -u [uname] -p[pass] </a:t>
            </a:r>
            <a:r>
              <a:rPr lang="en-US" dirty="0" smtClean="0">
                <a:solidFill>
                  <a:srgbClr val="C41A1A"/>
                </a:solidFill>
              </a:rPr>
              <a:t>db_name </a:t>
            </a:r>
            <a:r>
              <a:rPr lang="en-US" dirty="0">
                <a:solidFill>
                  <a:srgbClr val="C41A1A"/>
                </a:solidFill>
              </a:rPr>
              <a:t>&gt; </a:t>
            </a:r>
            <a:r>
              <a:rPr lang="en-US" dirty="0" smtClean="0">
                <a:solidFill>
                  <a:srgbClr val="C41A1A"/>
                </a:solidFill>
              </a:rPr>
              <a:t>db_backup.sql</a:t>
            </a:r>
          </a:p>
          <a:p>
            <a:pPr marL="342900" indent="-342900">
              <a:buFont typeface="Arial" panose="020B0604020202020204" pitchFamily="34" charset="0"/>
              <a:buChar char="•"/>
            </a:pPr>
            <a:endParaRPr lang="en-US" dirty="0" smtClean="0">
              <a:solidFill>
                <a:srgbClr val="C41A1A"/>
              </a:solidFill>
            </a:endParaRPr>
          </a:p>
          <a:p>
            <a:pPr marL="342900" indent="-342900">
              <a:buFont typeface="Arial" panose="020B0604020202020204" pitchFamily="34" charset="0"/>
              <a:buChar char="•"/>
            </a:pPr>
            <a:r>
              <a:rPr lang="en-US" dirty="0">
                <a:solidFill>
                  <a:srgbClr val="C41A1A"/>
                </a:solidFill>
              </a:rPr>
              <a:t>mysql -P 3306 </a:t>
            </a:r>
            <a:r>
              <a:rPr lang="en-US" dirty="0" smtClean="0">
                <a:solidFill>
                  <a:srgbClr val="C41A1A"/>
                </a:solidFill>
              </a:rPr>
              <a:t>–h192.168.100.74  -</a:t>
            </a:r>
            <a:r>
              <a:rPr lang="en-US" dirty="0">
                <a:solidFill>
                  <a:srgbClr val="C41A1A"/>
                </a:solidFill>
              </a:rPr>
              <a:t>uroot -</a:t>
            </a:r>
            <a:r>
              <a:rPr lang="en-US" dirty="0" smtClean="0">
                <a:solidFill>
                  <a:srgbClr val="C41A1A"/>
                </a:solidFill>
              </a:rPr>
              <a:t>proot </a:t>
            </a:r>
            <a:r>
              <a:rPr lang="en-US" dirty="0">
                <a:solidFill>
                  <a:srgbClr val="C41A1A"/>
                </a:solidFill>
              </a:rPr>
              <a:t>&lt; </a:t>
            </a:r>
            <a:r>
              <a:rPr lang="en-US" dirty="0" smtClean="0">
                <a:solidFill>
                  <a:srgbClr val="C41A1A"/>
                </a:solidFill>
              </a:rPr>
              <a:t>D:\ </a:t>
            </a:r>
            <a:r>
              <a:rPr lang="en-US" dirty="0">
                <a:solidFill>
                  <a:srgbClr val="C41A1A"/>
                </a:solidFill>
              </a:rPr>
              <a:t>backup_fileName.sql</a:t>
            </a:r>
            <a:r>
              <a:rPr lang="en-US" dirty="0" smtClean="0">
                <a:solidFill>
                  <a:srgbClr val="C41A1A"/>
                </a:solidFill>
              </a:rPr>
              <a:t> </a:t>
            </a:r>
            <a:r>
              <a:rPr lang="en-US" dirty="0">
                <a:solidFill>
                  <a:srgbClr val="C41A1A"/>
                </a:solidFill>
              </a:rPr>
              <a:t>saleel</a:t>
            </a:r>
          </a:p>
        </p:txBody>
      </p:sp>
    </p:spTree>
    <p:extLst>
      <p:ext uri="{BB962C8B-B14F-4D97-AF65-F5344CB8AC3E}">
        <p14:creationId xmlns:p14="http://schemas.microsoft.com/office/powerpoint/2010/main" val="329960242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2585323"/>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DATA DICTIONARY - INFORMATION_SCHEMA</a:t>
            </a:r>
            <a:endParaRPr lang="en-IN" sz="3200" b="1" i="1" dirty="0">
              <a:solidFill>
                <a:srgbClr val="FFFF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52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xmlns=""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xmlns=""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xmlns=""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xmlns=""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xmlns=""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xmlns=""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xmlns=""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xmlns=""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xmlns=""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219200"/>
            <a:ext cx="4572000" cy="1657377"/>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0503426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76200" y="3352800"/>
            <a:ext cx="8991600" cy="1015663"/>
          </a:xfrm>
          <a:prstGeom prst="rect">
            <a:avLst/>
          </a:prstGeom>
        </p:spPr>
        <p:txBody>
          <a:bodyPr wrap="square">
            <a:spAutoFit/>
          </a:bodyPr>
          <a:lstStyle/>
          <a:p>
            <a:pPr algn="just"/>
            <a:r>
              <a:rPr lang="en-IN" sz="2000" dirty="0">
                <a:solidFill>
                  <a:schemeClr val="accent2">
                    <a:lumMod val="50000"/>
                  </a:schemeClr>
                </a:solidFill>
                <a:latin typeface="Segoe UI Light" panose="020B0502040204020203" pitchFamily="34"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1200329"/>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degree, cardinality, domain, and union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845439"/>
            <a:ext cx="8839200" cy="4093428"/>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Degree d(R)</a:t>
            </a:r>
            <a:r>
              <a:rPr lang="en-IN" sz="2000" dirty="0">
                <a:solidFill>
                  <a:srgbClr val="0089A4"/>
                </a:solidFill>
                <a:latin typeface="Gentium Basic"/>
              </a:rPr>
              <a:t>:    Total no of attributes/columns present in a relation/table is called degree of the relation and is denoted by d(R).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Cardinality |R|</a:t>
            </a:r>
            <a:r>
              <a:rPr lang="en-IN" sz="2000" dirty="0">
                <a:solidFill>
                  <a:srgbClr val="0089A4"/>
                </a:solidFill>
                <a:latin typeface="Gentium Basic"/>
              </a:rPr>
              <a:t>: Total no if tuples present in a relation or Rows present in a table, is called cardinality of a relation and is denoted by |R|.</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Domain</a:t>
            </a:r>
            <a:r>
              <a:rPr lang="en-IN" sz="2000" dirty="0">
                <a:solidFill>
                  <a:srgbClr val="0089A4"/>
                </a:solidFill>
                <a:latin typeface="Gentium Basic"/>
              </a:rPr>
              <a:t>: Total range of accepted values for an attribute of the relation is called the domain of the attribute. (Data Type)</a:t>
            </a:r>
          </a:p>
          <a:p>
            <a:pPr marL="342900" indent="-342900" algn="just">
              <a:buFont typeface="Arial" panose="020B0604020202020204" pitchFamily="34" charset="0"/>
              <a:buChar char="•"/>
            </a:pPr>
            <a:endParaRPr lang="en-IN" sz="2000" dirty="0">
              <a:solidFill>
                <a:srgbClr val="0089A4"/>
              </a:solidFill>
              <a:latin typeface="Gentium Basic"/>
            </a:endParaRPr>
          </a:p>
          <a:p>
            <a:pPr marL="342900" indent="-342900" algn="just">
              <a:buFont typeface="Arial" panose="020B0604020202020204" pitchFamily="34" charset="0"/>
              <a:buChar char="•"/>
            </a:pPr>
            <a:r>
              <a:rPr lang="en-IN" sz="2000" b="1" dirty="0">
                <a:solidFill>
                  <a:srgbClr val="0089A4"/>
                </a:solidFill>
                <a:latin typeface="Gentium Basic"/>
              </a:rPr>
              <a:t>Union Compatibility</a:t>
            </a:r>
            <a:r>
              <a:rPr lang="en-IN" sz="2000" dirty="0">
                <a:solidFill>
                  <a:srgbClr val="0089A4"/>
                </a:solidFill>
                <a:latin typeface="Gentium Basic"/>
              </a:rPr>
              <a:t>: Two relations R and S are set to be Union Compatible to each other if and only if:</a:t>
            </a:r>
          </a:p>
          <a:p>
            <a:pPr marL="914400" lvl="1" indent="-457200" algn="just">
              <a:buFont typeface="+mj-lt"/>
              <a:buAutoNum type="arabicPeriod"/>
            </a:pPr>
            <a:r>
              <a:rPr lang="en-IN" sz="2000" dirty="0">
                <a:solidFill>
                  <a:srgbClr val="0089A4"/>
                </a:solidFill>
                <a:latin typeface="Gentium Basic"/>
              </a:rPr>
              <a:t>They have the same degree d(R).</a:t>
            </a:r>
          </a:p>
          <a:p>
            <a:pPr marL="914400" lvl="1" indent="-457200" algn="just">
              <a:buFont typeface="+mj-lt"/>
              <a:buAutoNum type="arabicPeriod"/>
            </a:pPr>
            <a:r>
              <a:rPr lang="en-IN" sz="2000" dirty="0">
                <a:solidFill>
                  <a:srgbClr val="0089A4"/>
                </a:solidFill>
                <a:latin typeface="Gentium Basic"/>
              </a:rPr>
              <a:t>Domains of the respective attributes should also be same.</a:t>
            </a:r>
            <a:endParaRPr lang="en-IN" sz="2000" b="0" i="0" dirty="0">
              <a:solidFill>
                <a:srgbClr val="0089A4"/>
              </a:solidFill>
              <a:effectLst/>
              <a:latin typeface="Gentium Basic"/>
            </a:endParaRPr>
          </a:p>
        </p:txBody>
      </p:sp>
    </p:spTree>
    <p:extLst>
      <p:ext uri="{BB962C8B-B14F-4D97-AF65-F5344CB8AC3E}">
        <p14:creationId xmlns:p14="http://schemas.microsoft.com/office/powerpoint/2010/main" val="26599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96070"/>
            <a:ext cx="87630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PROCEDURE sp_name ([proc_parameter[,...]])</a:t>
            </a:r>
          </a:p>
          <a:p>
            <a:pPr>
              <a:spcAft>
                <a:spcPts val="0"/>
              </a:spcAft>
            </a:pPr>
            <a:r>
              <a:rPr lang="en-IN" dirty="0">
                <a:solidFill>
                  <a:srgbClr val="0077AA"/>
                </a:solidFill>
                <a:latin typeface="Liberation Mono"/>
              </a:rPr>
              <a:t>proc_parameter:</a:t>
            </a:r>
          </a:p>
          <a:p>
            <a:pPr>
              <a:spcAft>
                <a:spcPts val="0"/>
              </a:spcAft>
            </a:pPr>
            <a:r>
              <a:rPr lang="en-IN" dirty="0">
                <a:solidFill>
                  <a:srgbClr val="0077AA"/>
                </a:solidFill>
                <a:latin typeface="Liberation Mono"/>
              </a:rPr>
              <a:t>    [ IN | OUT | INOUT ] param_name type</a:t>
            </a:r>
          </a:p>
          <a:p>
            <a:pPr>
              <a:spcAft>
                <a:spcPts val="0"/>
              </a:spcAft>
            </a:pPr>
            <a:endParaRPr lang="en-IN" dirty="0">
              <a:solidFill>
                <a:srgbClr val="0077AA"/>
              </a:solidFill>
              <a:latin typeface="Liberation Mono"/>
            </a:endParaRP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CREATE FUNCTION sp_name ([func_parameter[,...]])</a:t>
            </a:r>
          </a:p>
          <a:p>
            <a:pPr>
              <a:spcAft>
                <a:spcPts val="0"/>
              </a:spcAft>
            </a:pPr>
            <a:r>
              <a:rPr lang="en-IN" dirty="0">
                <a:solidFill>
                  <a:srgbClr val="0077AA"/>
                </a:solidFill>
                <a:latin typeface="Liberation Mono"/>
              </a:rPr>
              <a:t>    RETURNS type</a:t>
            </a:r>
          </a:p>
          <a:p>
            <a:pPr>
              <a:spcAft>
                <a:spcPts val="0"/>
              </a:spcAft>
            </a:pPr>
            <a:endParaRPr lang="en-IN" dirty="0">
              <a:solidFill>
                <a:srgbClr val="298AE5"/>
              </a:solidFill>
              <a:latin typeface="Arial" panose="020B0604020202020204" pitchFamily="34" charset="0"/>
              <a:cs typeface="Arial" panose="020B0604020202020204" pitchFamily="34" charset="0"/>
            </a:endParaRPr>
          </a:p>
        </p:txBody>
      </p:sp>
      <p:sp>
        <p:nvSpPr>
          <p:cNvPr id="2" name="Rectangle 1"/>
          <p:cNvSpPr/>
          <p:nvPr/>
        </p:nvSpPr>
        <p:spPr>
          <a:xfrm>
            <a:off x="152400" y="4114800"/>
            <a:ext cx="88392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'Infoway Technologies, Pune';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6581966" y="1814622"/>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5105399" y="2341840"/>
            <a:ext cx="3940629" cy="923330"/>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Tree>
    <p:extLst>
      <p:ext uri="{BB962C8B-B14F-4D97-AF65-F5344CB8AC3E}">
        <p14:creationId xmlns:p14="http://schemas.microsoft.com/office/powerpoint/2010/main" val="36635197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4038600"/>
            <a:ext cx="8839200" cy="1015663"/>
          </a:xfrm>
          <a:prstGeom prst="rect">
            <a:avLst/>
          </a:prstGeom>
          <a:solidFill>
            <a:srgbClr val="CFFF21"/>
          </a:solidFill>
        </p:spPr>
        <p:txBody>
          <a:bodyPr wrap="square">
            <a:spAutoFit/>
          </a:bodyPr>
          <a:lstStyle/>
          <a:p>
            <a:pPr marL="342900" indent="-342900">
              <a:buFont typeface="Arial" panose="020B0604020202020204" pitchFamily="34" charset="0"/>
              <a:buChar char="•"/>
            </a:pPr>
            <a:r>
              <a:rPr lang="en-IN" sz="2000" b="1" dirty="0"/>
              <a:t>Parameter</a:t>
            </a:r>
            <a:r>
              <a:rPr lang="en-IN" sz="2000" dirty="0"/>
              <a:t> is variable in the declaration of </a:t>
            </a:r>
            <a:r>
              <a:rPr lang="en-IN" sz="2000" b="1" i="1" dirty="0"/>
              <a:t>procedure</a:t>
            </a:r>
            <a:r>
              <a:rPr lang="en-IN" sz="2000" dirty="0"/>
              <a:t> or a </a:t>
            </a:r>
            <a:r>
              <a:rPr lang="en-IN" sz="2000" b="1" i="1" dirty="0"/>
              <a:t>function</a:t>
            </a:r>
            <a:r>
              <a:rPr lang="en-IN" sz="2000" dirty="0"/>
              <a:t>.</a:t>
            </a:r>
          </a:p>
          <a:p>
            <a:pPr marL="342900" indent="-342900">
              <a:buFont typeface="Arial" panose="020B0604020202020204" pitchFamily="34" charset="0"/>
              <a:buChar char="•"/>
            </a:pPr>
            <a:r>
              <a:rPr lang="en-IN" sz="2000" b="1" dirty="0"/>
              <a:t>Argument</a:t>
            </a:r>
            <a:r>
              <a:rPr lang="en-IN" sz="2000" dirty="0"/>
              <a:t> is the actual value of this variable that gets passed to a </a:t>
            </a:r>
            <a:r>
              <a:rPr lang="en-IN" sz="2000" b="1" i="1" dirty="0"/>
              <a:t>procedure</a:t>
            </a:r>
            <a:r>
              <a:rPr lang="en-IN" sz="2000" dirty="0"/>
              <a:t> or a </a:t>
            </a:r>
            <a:r>
              <a:rPr lang="en-IN" sz="2000" b="1" i="1" dirty="0"/>
              <a:t>function</a:t>
            </a:r>
            <a:r>
              <a:rPr lang="en-IN" sz="2000" dirty="0"/>
              <a:t>.</a:t>
            </a:r>
          </a:p>
        </p:txBody>
      </p:sp>
      <p:sp>
        <p:nvSpPr>
          <p:cNvPr id="5" name="Rectangle 4"/>
          <p:cNvSpPr/>
          <p:nvPr/>
        </p:nvSpPr>
        <p:spPr>
          <a:xfrm>
            <a:off x="154764" y="247471"/>
            <a:ext cx="8783673" cy="1200329"/>
          </a:xfrm>
          <a:prstGeom prst="rect">
            <a:avLst/>
          </a:prstGeom>
        </p:spPr>
        <p:txBody>
          <a:bodyPr wrap="square">
            <a:spAutoFit/>
          </a:bodyPr>
          <a:lstStyle/>
          <a:p>
            <a:pPr algn="just"/>
            <a:r>
              <a:rPr lang="en-IN" dirty="0">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grpSp>
        <p:nvGrpSpPr>
          <p:cNvPr id="3" name="Group 2"/>
          <p:cNvGrpSpPr/>
          <p:nvPr/>
        </p:nvGrpSpPr>
        <p:grpSpPr>
          <a:xfrm>
            <a:off x="635768" y="1078468"/>
            <a:ext cx="7806294" cy="4255532"/>
            <a:chOff x="177800" y="914400"/>
            <a:chExt cx="7096631" cy="425553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864613"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749197"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and Function</a:t>
            </a:r>
          </a:p>
        </p:txBody>
      </p:sp>
      <p:sp>
        <p:nvSpPr>
          <p:cNvPr id="2" name="Rectangle 1"/>
          <p:cNvSpPr/>
          <p:nvPr/>
        </p:nvSpPr>
        <p:spPr>
          <a:xfrm>
            <a:off x="152400" y="871478"/>
            <a:ext cx="8839200" cy="2708434"/>
          </a:xfrm>
          <a:prstGeom prst="rect">
            <a:avLst/>
          </a:prstGeom>
          <a:solidFill>
            <a:srgbClr val="B7F7E2"/>
          </a:solidFill>
        </p:spPr>
        <p:txBody>
          <a:bodyPr wrap="square">
            <a:spAutoFit/>
          </a:bodyPr>
          <a:lstStyle/>
          <a:p>
            <a:pPr marL="285750" indent="-285750">
              <a:buFont typeface="Arial" panose="020B0604020202020204" pitchFamily="34" charset="0"/>
              <a:buChar char="•"/>
            </a:pPr>
            <a:r>
              <a:rPr lang="en-IN" sz="1700" dirty="0"/>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Functions are normally used for computations where as procedures are normally used for executing business logic.</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returns 1 value only. Procedure can return multiple values (max 1024).</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A function can be called directly by SQL statement like select func_name from dual while procedures cannot.</a:t>
            </a:r>
          </a:p>
        </p:txBody>
      </p:sp>
      <p:sp>
        <p:nvSpPr>
          <p:cNvPr id="3" name="Rectangle 2"/>
          <p:cNvSpPr/>
          <p:nvPr/>
        </p:nvSpPr>
        <p:spPr>
          <a:xfrm>
            <a:off x="152400" y="3872805"/>
            <a:ext cx="8839200" cy="1200329"/>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Tree>
    <p:extLst>
      <p:ext uri="{BB962C8B-B14F-4D97-AF65-F5344CB8AC3E}">
        <p14:creationId xmlns:p14="http://schemas.microsoft.com/office/powerpoint/2010/main" val="33330215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15663"/>
          </a:xfrm>
          <a:prstGeom prst="rect">
            <a:avLst/>
          </a:prstGeom>
          <a:solidFill>
            <a:schemeClr val="bg2">
              <a:lumMod val="10000"/>
            </a:schemeClr>
          </a:solidFill>
        </p:spPr>
        <p:txBody>
          <a:bodyPr wrap="square">
            <a:spAutoFit/>
          </a:bodyPr>
          <a:lstStyle/>
          <a:p>
            <a:pPr algn="r"/>
            <a:r>
              <a:rPr lang="en-IN" sz="3000" b="1" i="1" dirty="0">
                <a:solidFill>
                  <a:srgbClr val="FFFF00"/>
                </a:solidFill>
                <a:latin typeface="Arial" pitchFamily="34" charset="0"/>
                <a:cs typeface="Arial" pitchFamily="34" charset="0"/>
              </a:rPr>
              <a:t>Calling Procedure from Function and contrariwise</a:t>
            </a:r>
          </a:p>
        </p:txBody>
      </p:sp>
      <p:grpSp>
        <p:nvGrpSpPr>
          <p:cNvPr id="12" name="Group 11"/>
          <p:cNvGrpSpPr/>
          <p:nvPr/>
        </p:nvGrpSpPr>
        <p:grpSpPr>
          <a:xfrm>
            <a:off x="76200" y="1066798"/>
            <a:ext cx="8991600"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grpSp>
          <p:nvGrpSpPr>
            <p:cNvPr id="9" name="Group 8"/>
            <p:cNvGrpSpPr/>
            <p:nvPr/>
          </p:nvGrpSpPr>
          <p:grpSpPr>
            <a:xfrm>
              <a:off x="1981201" y="5467350"/>
              <a:ext cx="2172295" cy="560804"/>
              <a:chOff x="1981200" y="5467350"/>
              <a:chExt cx="2233984" cy="560804"/>
            </a:xfrm>
          </p:grpSpPr>
          <p:grpSp>
            <p:nvGrpSpPr>
              <p:cNvPr id="6"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a:t>
              </a:r>
            </a:p>
            <a:p>
              <a:r>
                <a:rPr lang="en-IN" sz="1600" dirty="0">
                  <a:solidFill>
                    <a:srgbClr val="FF0000"/>
                  </a:solidFill>
                </a:rPr>
                <a:t>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6013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SOURCE and CALL Stored Procedure</a:t>
            </a:r>
          </a:p>
        </p:txBody>
      </p:sp>
      <p:sp>
        <p:nvSpPr>
          <p:cNvPr id="3" name="Rectangle 2"/>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438870"/>
            <a:ext cx="8763000" cy="923330"/>
          </a:xfrm>
          <a:prstGeom prst="rect">
            <a:avLst/>
          </a:prstGeom>
          <a:solidFill>
            <a:schemeClr val="bg1"/>
          </a:solidFill>
        </p:spPr>
        <p:txBody>
          <a:bodyPr wrap="square">
            <a:spAutoFit/>
          </a:bodyPr>
          <a:lstStyle/>
          <a:p>
            <a:pPr>
              <a:lnSpc>
                <a:spcPct val="150000"/>
              </a:lnSpc>
              <a:spcAft>
                <a:spcPts val="0"/>
              </a:spcAft>
            </a:pPr>
            <a:r>
              <a:rPr lang="en-IN" dirty="0">
                <a:solidFill>
                  <a:srgbClr val="0077AA"/>
                </a:solidFill>
                <a:latin typeface="Liberation Mono"/>
              </a:rPr>
              <a:t>source </a:t>
            </a:r>
            <a:r>
              <a:rPr lang="en-IN" i="1" dirty="0">
                <a:solidFill>
                  <a:srgbClr val="000000"/>
                </a:solidFill>
                <a:latin typeface="Liberation Mono"/>
              </a:rPr>
              <a:t>file_name.sql</a:t>
            </a:r>
          </a:p>
          <a:p>
            <a:pPr>
              <a:lnSpc>
                <a:spcPct val="150000"/>
              </a:lnSpc>
              <a:spcAft>
                <a:spcPts val="0"/>
              </a:spcAft>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152400" y="24384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76200" y="349627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152400" y="5334000"/>
            <a:ext cx="8839200"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76200" y="4549914"/>
            <a:ext cx="4572000" cy="646331"/>
          </a:xfrm>
          <a:prstGeom prst="rect">
            <a:avLst/>
          </a:prstGeom>
        </p:spPr>
        <p:txBody>
          <a:bodyPr>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228600" y="344269"/>
            <a:ext cx="8686800" cy="646331"/>
          </a:xfrm>
          <a:prstGeom prst="rect">
            <a:avLst/>
          </a:prstGeom>
        </p:spPr>
        <p:txBody>
          <a:bodyPr wrap="square">
            <a:spAutoFit/>
          </a:bodyPr>
          <a:lstStyle/>
          <a:p>
            <a:pPr lvl="0" algn="r">
              <a:spcBef>
                <a:spcPct val="0"/>
              </a:spcBef>
              <a:defRPr/>
            </a:pPr>
            <a:r>
              <a:rPr lang="en-IN" sz="3600" i="1" dirty="0">
                <a:solidFill>
                  <a:srgbClr val="FF9900"/>
                </a:solidFill>
                <a:latin typeface="Arial" pitchFamily="34" charset="0"/>
                <a:cs typeface="Arial" pitchFamily="34" charset="0"/>
              </a:rPr>
              <a:t>What is a domain constraint in database?</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52400" y="1219200"/>
            <a:ext cx="8839200"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Gentium Basic"/>
              </a:rPr>
              <a:t>Domain Constraint = </a:t>
            </a:r>
            <a:r>
              <a:rPr lang="en-IN" sz="2000" dirty="0">
                <a:solidFill>
                  <a:srgbClr val="0089A4"/>
                </a:solidFill>
                <a:latin typeface="Gentium Basic"/>
              </a:rPr>
              <a:t>data type + Constraints (NOT NULL / UNIQUE / PRIMARY KEY / FOREIGN KEY / CHECK / DEFAULT)</a:t>
            </a:r>
          </a:p>
        </p:txBody>
      </p:sp>
    </p:spTree>
    <p:extLst>
      <p:ext uri="{BB962C8B-B14F-4D97-AF65-F5344CB8AC3E}">
        <p14:creationId xmlns:p14="http://schemas.microsoft.com/office/powerpoint/2010/main" val="64120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Compound-Statement</a:t>
            </a:r>
          </a:p>
        </p:txBody>
      </p:sp>
      <p:sp>
        <p:nvSpPr>
          <p:cNvPr id="3" name="Rectangle 2"/>
          <p:cNvSpPr/>
          <p:nvPr/>
        </p:nvSpPr>
        <p:spPr>
          <a:xfrm>
            <a:off x="152400" y="152400"/>
            <a:ext cx="8839200" cy="1015663"/>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compound statement is a block that can contain other blocks; declarations for variables, condition handlers, and cursors; and flow control constructs such as loops and conditional tests.</a:t>
            </a:r>
          </a:p>
        </p:txBody>
      </p:sp>
    </p:spTree>
    <p:extLst>
      <p:ext uri="{BB962C8B-B14F-4D97-AF65-F5344CB8AC3E}">
        <p14:creationId xmlns:p14="http://schemas.microsoft.com/office/powerpoint/2010/main" val="219808519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BEGIN ... END</a:t>
            </a:r>
          </a:p>
        </p:txBody>
      </p:sp>
      <p:sp>
        <p:nvSpPr>
          <p:cNvPr id="3" name="Rectangle 2"/>
          <p:cNvSpPr/>
          <p:nvPr/>
        </p:nvSpPr>
        <p:spPr>
          <a:xfrm>
            <a:off x="76200" y="838200"/>
            <a:ext cx="8991600" cy="1754326"/>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2743200"/>
            <a:ext cx="8763000" cy="923330"/>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BEGIN</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END [end_label]</a:t>
            </a:r>
          </a:p>
        </p:txBody>
      </p:sp>
    </p:spTree>
    <p:extLst>
      <p:ext uri="{BB962C8B-B14F-4D97-AF65-F5344CB8AC3E}">
        <p14:creationId xmlns:p14="http://schemas.microsoft.com/office/powerpoint/2010/main" val="36927807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190500" y="3312855"/>
            <a:ext cx="8763000" cy="2554545"/>
          </a:xfrm>
          <a:prstGeom prst="rect">
            <a:avLst/>
          </a:prstGeom>
        </p:spPr>
        <p:txBody>
          <a:bodyPr wrap="square">
            <a:spAutoFit/>
          </a:bodyPr>
          <a:lstStyle/>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First, you specify the variable name after the DECLARE keyword. The variable name must follow the naming rules of MySQL table column names.</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Second, you specify the data type of the variable and its size. A variable can have any MySQL data types such as INT, VARCHAR , and DATETIME.</a:t>
            </a:r>
          </a:p>
          <a:p>
            <a:pPr algn="just"/>
            <a:endParaRPr lang="en-IN" sz="2000" dirty="0">
              <a:solidFill>
                <a:srgbClr val="476D59"/>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dirty="0">
                <a:solidFill>
                  <a:srgbClr val="476D59"/>
                </a:solidFill>
                <a:latin typeface="Segoe UI Light" panose="020B0502040204020203" pitchFamily="34" charset="0"/>
                <a:cs typeface="Segoe UI Light" panose="020B0502040204020203" pitchFamily="34" charset="0"/>
              </a:rPr>
              <a:t>Third, when you declare a variable, its initial value is NULL. You can assign the variable a default value using the </a:t>
            </a:r>
            <a:r>
              <a:rPr lang="en-IN" sz="2000" i="1" dirty="0">
                <a:solidFill>
                  <a:srgbClr val="476D59"/>
                </a:solidFill>
                <a:latin typeface="Segoe UI Light" panose="020B0502040204020203" pitchFamily="34" charset="0"/>
                <a:cs typeface="Segoe UI Light" panose="020B0502040204020203" pitchFamily="34" charset="0"/>
              </a:rPr>
              <a:t>DEFAULT</a:t>
            </a:r>
            <a:r>
              <a:rPr lang="en-IN" sz="2000" dirty="0">
                <a:solidFill>
                  <a:srgbClr val="476D59"/>
                </a:solidFill>
                <a:latin typeface="Segoe UI Light" panose="020B0502040204020203" pitchFamily="34"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val="1859641761"/>
              </p:ext>
            </p:extLst>
          </p:nvPr>
        </p:nvGraphicFramePr>
        <p:xfrm>
          <a:off x="152400" y="487680"/>
          <a:ext cx="8839200" cy="426720"/>
        </p:xfrm>
        <a:graphic>
          <a:graphicData uri="http://schemas.openxmlformats.org/drawingml/2006/table">
            <a:tbl>
              <a:tblPr/>
              <a:tblGrid>
                <a:gridCol w="8839200">
                  <a:extLst>
                    <a:ext uri="{9D8B030D-6E8A-4147-A177-3AD203B41FA5}">
                      <a16:colId xmlns:a16="http://schemas.microsoft.com/office/drawing/2014/main" xmlns=""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r>
                        <a:rPr lang="en-IN" sz="2200" dirty="0">
                          <a:solidFill>
                            <a:srgbClr val="82ADC9"/>
                          </a:solidFill>
                          <a:effectLst/>
                          <a:latin typeface="inherit"/>
                        </a:rPr>
                        <a:t> </a:t>
                      </a:r>
                      <a:r>
                        <a:rPr lang="en-IN" sz="2200" dirty="0">
                          <a:solidFill>
                            <a:srgbClr val="FECF84"/>
                          </a:solidFill>
                          <a:effectLst/>
                          <a:latin typeface="inherit"/>
                        </a:rPr>
                        <a:t>DEFAULT</a:t>
                      </a:r>
                      <a:r>
                        <a:rPr lang="en-IN" sz="2200" dirty="0">
                          <a:solidFill>
                            <a:srgbClr val="82ADC9"/>
                          </a:solidFill>
                          <a:effectLst/>
                          <a:latin typeface="inherit"/>
                        </a:rPr>
                        <a:t> </a:t>
                      </a:r>
                      <a:r>
                        <a:rPr lang="en-IN" sz="2200" dirty="0">
                          <a:solidFill>
                            <a:srgbClr val="FFFFFF"/>
                          </a:solidFill>
                          <a:effectLst/>
                          <a:latin typeface="inherit"/>
                        </a:rPr>
                        <a:t>default_value;</a:t>
                      </a:r>
                    </a:p>
                  </a:txBody>
                  <a:tcPr>
                    <a:lnL>
                      <a:noFill/>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5" name="Rectangle 4"/>
          <p:cNvSpPr/>
          <p:nvPr/>
        </p:nvSpPr>
        <p:spPr>
          <a:xfrm>
            <a:off x="152400" y="0"/>
            <a:ext cx="2798712" cy="461665"/>
          </a:xfrm>
          <a:prstGeom prst="rect">
            <a:avLst/>
          </a:prstGeom>
        </p:spPr>
        <p:txBody>
          <a:bodyPr wrap="square">
            <a:spAutoFit/>
          </a:bodyPr>
          <a:lstStyle/>
          <a:p>
            <a:r>
              <a:rPr lang="en-IN" sz="2400" dirty="0">
                <a:solidFill>
                  <a:srgbClr val="000000"/>
                </a:solidFill>
                <a:latin typeface="Open Sans"/>
              </a:rPr>
              <a:t>Declaring variables</a:t>
            </a:r>
            <a:endParaRPr lang="en-IN" sz="2400" b="0" i="0" dirty="0">
              <a:solidFill>
                <a:srgbClr val="000000"/>
              </a:solidFill>
              <a:effectLst/>
              <a:latin typeface="Open Sans"/>
            </a:endParaRPr>
          </a:p>
        </p:txBody>
      </p:sp>
      <p:sp>
        <p:nvSpPr>
          <p:cNvPr id="7" name="Rectangle 6"/>
          <p:cNvSpPr/>
          <p:nvPr/>
        </p:nvSpPr>
        <p:spPr>
          <a:xfrm>
            <a:off x="152400" y="1066800"/>
            <a:ext cx="2840842" cy="461665"/>
          </a:xfrm>
          <a:prstGeom prst="rect">
            <a:avLst/>
          </a:prstGeom>
        </p:spPr>
        <p:txBody>
          <a:bodyPr wrap="square">
            <a:spAutoFit/>
          </a:bodyPr>
          <a:lstStyle/>
          <a:p>
            <a:r>
              <a:rPr lang="en-IN" sz="2400"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713644720"/>
              </p:ext>
            </p:extLst>
          </p:nvPr>
        </p:nvGraphicFramePr>
        <p:xfrm>
          <a:off x="152400" y="1533465"/>
          <a:ext cx="8839200" cy="640080"/>
        </p:xfrm>
        <a:graphic>
          <a:graphicData uri="http://schemas.openxmlformats.org/drawingml/2006/table">
            <a:tbl>
              <a:tblPr/>
              <a:tblGrid>
                <a:gridCol w="281605">
                  <a:extLst>
                    <a:ext uri="{9D8B030D-6E8A-4147-A177-3AD203B41FA5}">
                      <a16:colId xmlns:a16="http://schemas.microsoft.com/office/drawing/2014/main" xmlns="" val="20000"/>
                    </a:ext>
                  </a:extLst>
                </a:gridCol>
                <a:gridCol w="8557595">
                  <a:extLst>
                    <a:ext uri="{9D8B030D-6E8A-4147-A177-3AD203B41FA5}">
                      <a16:colId xmlns:a16="http://schemas.microsoft.com/office/drawing/2014/main" xmlns=""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82ADC9"/>
                          </a:solidFill>
                          <a:effectLst/>
                          <a:latin typeface="inherit"/>
                        </a:rPr>
                        <a:t> </a:t>
                      </a:r>
                      <a:r>
                        <a:rPr lang="en-IN" dirty="0">
                          <a:solidFill>
                            <a:srgbClr val="FECF84"/>
                          </a:solidFill>
                          <a:effectLst/>
                          <a:latin typeface="inherit"/>
                        </a:rPr>
                        <a:t>DEFAULT</a:t>
                      </a:r>
                      <a:r>
                        <a:rPr lang="en-IN" dirty="0">
                          <a:solidFill>
                            <a:srgbClr val="82ADC9"/>
                          </a:solidFill>
                          <a:effectLst/>
                          <a:latin typeface="inherit"/>
                        </a:rPr>
                        <a:t> </a:t>
                      </a:r>
                      <a:r>
                        <a:rPr lang="en-IN" dirty="0">
                          <a:solidFill>
                            <a:srgbClr val="FFFFFF"/>
                          </a:solidFill>
                          <a:effectLst/>
                          <a:latin typeface="inherit"/>
                        </a:rPr>
                        <a:t>0;</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xmlns="" val="10000"/>
                  </a:ext>
                </a:extLst>
              </a:tr>
            </a:tbl>
          </a:graphicData>
        </a:graphic>
      </p:graphicFrame>
      <p:sp>
        <p:nvSpPr>
          <p:cNvPr id="6" name="Rectangle 5"/>
          <p:cNvSpPr/>
          <p:nvPr/>
        </p:nvSpPr>
        <p:spPr>
          <a:xfrm>
            <a:off x="4114800" y="1134070"/>
            <a:ext cx="4914900" cy="830997"/>
          </a:xfrm>
          <a:prstGeom prst="rect">
            <a:avLst/>
          </a:prstGeom>
          <a:solidFill>
            <a:schemeClr val="bg1">
              <a:lumMod val="95000"/>
            </a:schemeClr>
          </a:solidFill>
        </p:spPr>
        <p:txBody>
          <a:bodyPr wrap="square">
            <a:spAutoFit/>
          </a:bodyPr>
          <a:lstStyle/>
          <a:p>
            <a:r>
              <a:rPr lang="en-IN" sz="1600" dirty="0">
                <a:solidFill>
                  <a:schemeClr val="bg2">
                    <a:lumMod val="50000"/>
                  </a:schemeClr>
                </a:solidFill>
              </a:rPr>
              <a:t>DECLARE is permitted only inside a BEGIN ... END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 and User-Defined Variables </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DECLARE var_name [, var_name] ... type [DEFAULT value]</a:t>
            </a:r>
          </a:p>
        </p:txBody>
      </p:sp>
      <p:sp>
        <p:nvSpPr>
          <p:cNvPr id="2" name="Rectangle 1"/>
          <p:cNvSpPr/>
          <p:nvPr/>
        </p:nvSpPr>
        <p:spPr>
          <a:xfrm>
            <a:off x="0" y="3663077"/>
            <a:ext cx="4572000" cy="2123658"/>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declare x varchar(12) default 'Infoway'; </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sp>
        <p:nvSpPr>
          <p:cNvPr id="6" name="Rectangle 5"/>
          <p:cNvSpPr/>
          <p:nvPr/>
        </p:nvSpPr>
        <p:spPr>
          <a:xfrm>
            <a:off x="76200" y="2362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76200" y="3124200"/>
            <a:ext cx="8763000" cy="400110"/>
          </a:xfrm>
          <a:prstGeom prst="rect">
            <a:avLst/>
          </a:prstGeom>
          <a:solidFill>
            <a:schemeClr val="bg1"/>
          </a:solidFill>
        </p:spPr>
        <p:txBody>
          <a:bodyPr wrap="square">
            <a:spAutoFit/>
          </a:bodyPr>
          <a:lstStyle/>
          <a:p>
            <a:pPr>
              <a:spcAft>
                <a:spcPts val="0"/>
              </a:spcAft>
            </a:pPr>
            <a:r>
              <a:rPr lang="en-IN" sz="2000" dirty="0">
                <a:solidFill>
                  <a:srgbClr val="0077AA"/>
                </a:solidFill>
                <a:latin typeface="Liberation Mono"/>
              </a:rPr>
              <a:t>SET @var_name = expr [, @var_name = expr] ...</a:t>
            </a:r>
          </a:p>
        </p:txBody>
      </p:sp>
      <p:sp>
        <p:nvSpPr>
          <p:cNvPr id="8" name="Rectangle 7"/>
          <p:cNvSpPr/>
          <p:nvPr/>
        </p:nvSpPr>
        <p:spPr>
          <a:xfrm>
            <a:off x="4648200" y="3698319"/>
            <a:ext cx="4495800" cy="2062103"/>
          </a:xfrm>
          <a:prstGeom prst="rect">
            <a:avLst/>
          </a:prstGeom>
          <a:solidFill>
            <a:srgbClr val="FFFF00"/>
          </a:solidFill>
        </p:spPr>
        <p:txBody>
          <a:bodyPr wrap="square">
            <a:spAutoFit/>
          </a:bodyPr>
          <a:lstStyle/>
          <a:p>
            <a:r>
              <a:rPr lang="en-IN" sz="1600" dirty="0">
                <a:latin typeface="Arial" panose="020B0604020202020204" pitchFamily="34" charset="0"/>
                <a:cs typeface="Arial" panose="020B0604020202020204" pitchFamily="34" charset="0"/>
              </a:rPr>
              <a:t>DROP PROCEDURE IF EXISTS MyProcedure;</a:t>
            </a:r>
          </a:p>
          <a:p>
            <a:r>
              <a:rPr lang="en-IN" sz="1600" dirty="0">
                <a:latin typeface="Arial" panose="020B0604020202020204" pitchFamily="34" charset="0"/>
                <a:cs typeface="Arial" panose="020B0604020202020204" pitchFamily="34" charset="0"/>
              </a:rPr>
              <a:t>delimiter $$</a:t>
            </a:r>
          </a:p>
          <a:p>
            <a:r>
              <a:rPr lang="en-IN" sz="1600" dirty="0">
                <a:latin typeface="Arial" panose="020B0604020202020204" pitchFamily="34" charset="0"/>
                <a:cs typeface="Arial" panose="020B0604020202020204" pitchFamily="34" charset="0"/>
              </a:rPr>
              <a:t>CREATE PROCEDURE MyProcedure()</a:t>
            </a:r>
          </a:p>
          <a:p>
            <a:r>
              <a:rPr lang="en-IN" sz="1600" dirty="0">
                <a:latin typeface="Arial" panose="020B0604020202020204" pitchFamily="34" charset="0"/>
                <a:cs typeface="Arial" panose="020B0604020202020204" pitchFamily="34" charset="0"/>
              </a:rPr>
              <a:t> </a:t>
            </a:r>
            <a:r>
              <a:rPr lang="en-IN" sz="1600" b="1" dirty="0">
                <a:solidFill>
                  <a:srgbClr val="FF0000"/>
                </a:solidFill>
                <a:latin typeface="Arial" panose="020B0604020202020204" pitchFamily="34" charset="0"/>
                <a:cs typeface="Arial" panose="020B0604020202020204" pitchFamily="34" charset="0"/>
              </a:rPr>
              <a:t>beginLabel</a:t>
            </a:r>
            <a:r>
              <a:rPr lang="en-IN" sz="1600" dirty="0">
                <a:latin typeface="Arial" panose="020B0604020202020204" pitchFamily="34" charset="0"/>
                <a:cs typeface="Arial" panose="020B0604020202020204" pitchFamily="34" charset="0"/>
              </a:rPr>
              <a:t>: begin</a:t>
            </a:r>
          </a:p>
          <a:p>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set @x = 'Infoway';</a:t>
            </a:r>
          </a:p>
          <a:p>
            <a:r>
              <a:rPr lang="en-IN" sz="1600" dirty="0">
                <a:latin typeface="Arial" panose="020B0604020202020204" pitchFamily="34" charset="0"/>
                <a:cs typeface="Arial" panose="020B0604020202020204" pitchFamily="34" charset="0"/>
              </a:rPr>
              <a:t>        SELECT @x;</a:t>
            </a:r>
          </a:p>
          <a:p>
            <a:r>
              <a:rPr lang="en-IN" sz="1600" dirty="0">
                <a:latin typeface="Arial" panose="020B0604020202020204" pitchFamily="34" charset="0"/>
                <a:cs typeface="Arial" panose="020B0604020202020204" pitchFamily="34" charset="0"/>
              </a:rPr>
              <a:t>     end </a:t>
            </a:r>
            <a:r>
              <a:rPr lang="en-IN" sz="1600" b="1" dirty="0">
                <a:solidFill>
                  <a:srgbClr val="FF0000"/>
                </a:solidFill>
                <a:latin typeface="Arial" panose="020B0604020202020204" pitchFamily="34" charset="0"/>
                <a:cs typeface="Arial" panose="020B0604020202020204" pitchFamily="34" charset="0"/>
              </a:rPr>
              <a:t>beginLabel </a:t>
            </a:r>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3" name="Rectangle 2"/>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828800"/>
            <a:ext cx="87630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var_name [, var_name] ... type [DEFAULT value]</a:t>
            </a:r>
          </a:p>
        </p:txBody>
      </p:sp>
      <p:sp>
        <p:nvSpPr>
          <p:cNvPr id="2" name="Rectangle 1"/>
          <p:cNvSpPr/>
          <p:nvPr/>
        </p:nvSpPr>
        <p:spPr>
          <a:xfrm>
            <a:off x="152400" y="2547878"/>
            <a:ext cx="88392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p:nvPr/>
        </p:nvCxnSpPr>
        <p:spPr>
          <a:xfrm>
            <a:off x="0" y="22860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3220"/>
          </a:xfrm>
          <a:prstGeom prst="rect">
            <a:avLst/>
          </a:prstGeom>
          <a:solidFill>
            <a:schemeClr val="bg2">
              <a:lumMod val="10000"/>
            </a:schemeClr>
          </a:solidFill>
        </p:spPr>
        <p:txBody>
          <a:bodyPr wrap="square">
            <a:spAutoFit/>
          </a:bodyPr>
          <a:lstStyle/>
          <a:p>
            <a:pPr algn="r"/>
            <a:r>
              <a:rPr lang="en-IN" sz="2800" b="1" i="1" dirty="0">
                <a:solidFill>
                  <a:srgbClr val="FFFF00"/>
                </a:solidFill>
                <a:latin typeface="Arial" pitchFamily="34" charset="0"/>
                <a:cs typeface="Arial" pitchFamily="34" charset="0"/>
              </a:rPr>
              <a:t>Local Variable DECLARE</a:t>
            </a:r>
          </a:p>
        </p:txBody>
      </p:sp>
      <p:sp>
        <p:nvSpPr>
          <p:cNvPr id="2" name="Rectangle 1"/>
          <p:cNvSpPr/>
          <p:nvPr/>
        </p:nvSpPr>
        <p:spPr>
          <a:xfrm>
            <a:off x="152400" y="740688"/>
            <a:ext cx="88392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pl1()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b, c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a = a + 100;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b = 2;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a + b;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c = 5;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a, b, c;</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152400" y="3276600"/>
            <a:ext cx="8839200" cy="1107996"/>
          </a:xfrm>
          <a:prstGeom prst="rect">
            <a:avLst/>
          </a:prstGeom>
          <a:solidFill>
            <a:srgbClr val="1B0125"/>
          </a:solidFill>
        </p:spPr>
        <p:txBody>
          <a:bodyPr wrap="square">
            <a:spAutoFit/>
          </a:bodyPr>
          <a:lstStyle/>
          <a:p>
            <a:pPr>
              <a:buFont typeface="Arial" panose="020B0604020202020204" pitchFamily="34" charset="0"/>
              <a:buNone/>
            </a:pPr>
            <a:r>
              <a:rPr lang="en-IN" sz="2200" dirty="0">
                <a:solidFill>
                  <a:srgbClr val="C8A0C3"/>
                </a:solidFill>
                <a:latin typeface="Segoe UI Light" panose="020B0502040204020203" pitchFamily="34" charset="0"/>
                <a:cs typeface="Segoe UI Light" panose="020B0502040204020203" pitchFamily="34" charset="0"/>
              </a:rPr>
              <a:t>It is not permitted to assign the value DEFAULT to stored procedure or function parameters or stored program local variables (for example with a SET var_name = DEFAULT statement).</a:t>
            </a:r>
          </a:p>
        </p:txBody>
      </p:sp>
    </p:spTree>
    <p:extLst>
      <p:ext uri="{BB962C8B-B14F-4D97-AF65-F5344CB8AC3E}">
        <p14:creationId xmlns:p14="http://schemas.microsoft.com/office/powerpoint/2010/main" val="12084449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7" name="Rectangle 6"/>
          <p:cNvSpPr/>
          <p:nvPr/>
        </p:nvSpPr>
        <p:spPr>
          <a:xfrm>
            <a:off x="76200" y="765363"/>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76200" y="30988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empno=7788;</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6699"/>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657600"/>
            <a:ext cx="8991600" cy="261610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para1 varchar(15))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67477"/>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procedureName(para1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124200"/>
            <a:ext cx="8991600" cy="209288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PROCEDURE procedureName(para1 varchar(12), out s int, out j varchar(12))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
            <a:ext cx="914400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0" y="0"/>
            <a:ext cx="9144000" cy="769441"/>
          </a:xfrm>
          <a:prstGeom prst="rect">
            <a:avLst/>
          </a:prstGeom>
          <a:solidFill>
            <a:schemeClr val="bg2">
              <a:lumMod val="10000"/>
            </a:schemeClr>
          </a:solidFill>
        </p:spPr>
        <p:txBody>
          <a:bodyPr wrap="square">
            <a:spAutoFit/>
          </a:bodyPr>
          <a:lstStyle/>
          <a:p>
            <a:pPr algn="r"/>
            <a:r>
              <a:rPr lang="en-IN" sz="4400" b="1" dirty="0">
                <a:solidFill>
                  <a:srgbClr val="FFFF00"/>
                </a:solidFill>
                <a:latin typeface="Arial" panose="020B0604020202020204" pitchFamily="34" charset="0"/>
                <a:cs typeface="Arial" panose="020B0604020202020204" pitchFamily="34" charset="0"/>
              </a:rPr>
              <a:t>MySQL</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228600" y="2819400"/>
            <a:ext cx="8686800"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757934"/>
            <a:ext cx="4203204" cy="2185666"/>
          </a:xfrm>
          <a:prstGeom prst="rect">
            <a:avLst/>
          </a:prstGeom>
        </p:spPr>
      </p:pic>
      <p:sp>
        <p:nvSpPr>
          <p:cNvPr id="5" name="TextBox 4"/>
          <p:cNvSpPr txBox="1"/>
          <p:nvPr/>
        </p:nvSpPr>
        <p:spPr>
          <a:xfrm>
            <a:off x="76200" y="3581400"/>
            <a:ext cx="6629400" cy="1384995"/>
          </a:xfrm>
          <a:prstGeom prst="rect">
            <a:avLst/>
          </a:prstGeom>
          <a:noFill/>
        </p:spPr>
        <p:txBody>
          <a:bodyPr wrap="square" rtlCol="0">
            <a:spAutoFit/>
          </a:bodyPr>
          <a:lstStyle/>
          <a:p>
            <a:pPr algn="just"/>
            <a:r>
              <a:rPr lang="en-IN" sz="2000" dirty="0"/>
              <a:t>When you use MySQL, you’re actually using at least two programmes. One program is the MySQL server, </a:t>
            </a:r>
            <a:r>
              <a:rPr lang="en-IN" sz="2400" i="1" dirty="0">
                <a:solidFill>
                  <a:srgbClr val="FF0000"/>
                </a:solidFill>
              </a:rPr>
              <a:t>mysqld</a:t>
            </a:r>
            <a:r>
              <a:rPr lang="en-IN" sz="2000" i="1" dirty="0"/>
              <a:t> </a:t>
            </a:r>
            <a:r>
              <a:rPr lang="en-IN" sz="2000" dirty="0"/>
              <a:t>and other program is </a:t>
            </a:r>
            <a:r>
              <a:rPr lang="en-IN" sz="2400" i="1" dirty="0">
                <a:solidFill>
                  <a:srgbClr val="FF0000"/>
                </a:solidFill>
              </a:rPr>
              <a:t>client</a:t>
            </a:r>
            <a:r>
              <a:rPr lang="en-IN" sz="2000" dirty="0"/>
              <a:t> program that connects to the database server.</a:t>
            </a:r>
            <a:endParaRPr lang="en-IN" sz="2000" i="1" dirty="0"/>
          </a:p>
        </p:txBody>
      </p:sp>
    </p:spTree>
    <p:extLst>
      <p:ext uri="{BB962C8B-B14F-4D97-AF65-F5344CB8AC3E}">
        <p14:creationId xmlns:p14="http://schemas.microsoft.com/office/powerpoint/2010/main" val="3962819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739676"/>
            <a:ext cx="8991600" cy="230832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p1 int(2), in p2 varchar(12), in p3 varchar(10), in p4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200400"/>
            <a:ext cx="8991600" cy="206210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MyProcedure  (inout p1 int(2))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p1 = p1+2;</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76200" y="5352871"/>
            <a:ext cx="4991100" cy="1200329"/>
          </a:xfrm>
          <a:prstGeom prst="rect">
            <a:avLst/>
          </a:prstGeom>
          <a:noFill/>
        </p:spPr>
        <p:txBody>
          <a:bodyPr wrap="square" rtlCol="0">
            <a:spAutoFit/>
          </a:bodyPr>
          <a:lstStyle/>
          <a:p>
            <a:r>
              <a:rPr lang="en-IN" dirty="0">
                <a:solidFill>
                  <a:schemeClr val="accent5">
                    <a:lumMod val="75000"/>
                  </a:schemeClr>
                </a:solidFill>
              </a:rPr>
              <a:t>mysql&gt; </a:t>
            </a:r>
            <a:r>
              <a:rPr lang="en-IN" dirty="0">
                <a:solidFill>
                  <a:srgbClr val="0077AA"/>
                </a:solidFill>
              </a:rPr>
              <a:t>SET</a:t>
            </a:r>
            <a:r>
              <a:rPr lang="en-IN" dirty="0">
                <a:solidFill>
                  <a:schemeClr val="accent5">
                    <a:lumMod val="75000"/>
                  </a:schemeClr>
                </a:solidFill>
              </a:rPr>
              <a:t> </a:t>
            </a:r>
            <a:r>
              <a:rPr lang="en-IN" i="1" dirty="0">
                <a:solidFill>
                  <a:srgbClr val="EE9900"/>
                </a:solidFill>
              </a:rPr>
              <a:t>@x </a:t>
            </a:r>
            <a:r>
              <a:rPr lang="en-IN" dirty="0">
                <a:solidFill>
                  <a:schemeClr val="accent5">
                    <a:lumMod val="75000"/>
                  </a:schemeClr>
                </a:solidFill>
              </a:rPr>
              <a:t>= </a:t>
            </a:r>
            <a:r>
              <a:rPr lang="en-IN" dirty="0">
                <a:solidFill>
                  <a:srgbClr val="92D050"/>
                </a:solidFill>
              </a:rPr>
              <a:t>10</a:t>
            </a:r>
            <a:endParaRPr lang="en-IN" dirty="0">
              <a:solidFill>
                <a:schemeClr val="accent5">
                  <a:lumMod val="75000"/>
                </a:schemeClr>
              </a:solidFill>
            </a:endParaRPr>
          </a:p>
          <a:p>
            <a:r>
              <a:rPr lang="en-IN" dirty="0">
                <a:solidFill>
                  <a:schemeClr val="accent5">
                    <a:lumMod val="75000"/>
                  </a:schemeClr>
                </a:solidFill>
              </a:rPr>
              <a:t>mysql&gt; </a:t>
            </a:r>
            <a:r>
              <a:rPr lang="en-IN" dirty="0">
                <a:solidFill>
                  <a:srgbClr val="0077AA"/>
                </a:solidFill>
              </a:rPr>
              <a:t>CALL</a:t>
            </a:r>
            <a:r>
              <a:rPr lang="en-IN" dirty="0">
                <a:solidFill>
                  <a:schemeClr val="accent5">
                    <a:lumMod val="75000"/>
                  </a:schemeClr>
                </a:solidFill>
              </a:rPr>
              <a:t> </a:t>
            </a:r>
            <a:r>
              <a:rPr lang="en-IN" dirty="0"/>
              <a:t>procudeureName</a:t>
            </a:r>
            <a:r>
              <a:rPr lang="en-IN" dirty="0">
                <a:solidFill>
                  <a:schemeClr val="bg1">
                    <a:lumMod val="65000"/>
                  </a:schemeClr>
                </a:solidFill>
              </a:rPr>
              <a:t>(</a:t>
            </a:r>
            <a:r>
              <a:rPr lang="en-IN" i="1" dirty="0">
                <a:solidFill>
                  <a:srgbClr val="EE9900"/>
                </a:solidFill>
              </a:rPr>
              <a:t>@x</a:t>
            </a:r>
            <a:r>
              <a:rPr lang="en-IN" dirty="0">
                <a:solidFill>
                  <a:schemeClr val="bg1">
                    <a:lumMod val="65000"/>
                  </a:schemeClr>
                </a:solidFill>
              </a:rPr>
              <a:t>);</a:t>
            </a:r>
          </a:p>
          <a:p>
            <a:r>
              <a:rPr lang="en-IN" dirty="0">
                <a:solidFill>
                  <a:schemeClr val="accent5">
                    <a:lumMod val="75000"/>
                  </a:schemeClr>
                </a:solidFill>
              </a:rPr>
              <a:t>mysql&gt; </a:t>
            </a:r>
            <a:r>
              <a:rPr lang="en-IN" dirty="0">
                <a:solidFill>
                  <a:srgbClr val="0077AA"/>
                </a:solidFill>
              </a:rPr>
              <a:t>SELECT</a:t>
            </a:r>
            <a:r>
              <a:rPr lang="en-IN" dirty="0">
                <a:solidFill>
                  <a:schemeClr val="accent5">
                    <a:lumMod val="75000"/>
                  </a:schemeClr>
                </a:solidFill>
              </a:rPr>
              <a:t> </a:t>
            </a:r>
            <a:r>
              <a:rPr lang="en-IN" i="1" dirty="0">
                <a:solidFill>
                  <a:srgbClr val="EE9900"/>
                </a:solidFill>
              </a:rPr>
              <a:t>@x</a:t>
            </a:r>
            <a:endParaRPr lang="en-IN" dirty="0">
              <a:solidFill>
                <a:schemeClr val="accent5">
                  <a:lumMod val="75000"/>
                </a:schemeClr>
              </a:solidFill>
            </a:endParaRPr>
          </a:p>
          <a:p>
            <a:endParaRPr lang="en-IN" dirty="0">
              <a:solidFill>
                <a:schemeClr val="accent5">
                  <a:lumMod val="75000"/>
                </a:schemeClr>
              </a:solidFill>
            </a:endParaRPr>
          </a:p>
        </p:txBody>
      </p:sp>
    </p:spTree>
    <p:extLst>
      <p:ext uri="{BB962C8B-B14F-4D97-AF65-F5344CB8AC3E}">
        <p14:creationId xmlns:p14="http://schemas.microsoft.com/office/powerpoint/2010/main" val="303062799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8" name="Rectangle 7"/>
          <p:cNvSpPr/>
          <p:nvPr/>
        </p:nvSpPr>
        <p:spPr>
          <a:xfrm>
            <a:off x="76200" y="609600"/>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2688772"/>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procedureName(v1 int, v2 varchar(20), v3 varchar(20), v4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76200" y="4761359"/>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pro1(IN var1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 FROM emp LIMIT var1;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Stored Procedure - Examples</a:t>
            </a:r>
          </a:p>
        </p:txBody>
      </p:sp>
      <p:sp>
        <p:nvSpPr>
          <p:cNvPr id="6" name="Rectangle 5"/>
          <p:cNvSpPr/>
          <p:nvPr/>
        </p:nvSpPr>
        <p:spPr>
          <a:xfrm>
            <a:off x="76200" y="711875"/>
            <a:ext cx="89916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p:cNvSpPr/>
          <p:nvPr/>
        </p:nvSpPr>
        <p:spPr>
          <a:xfrm>
            <a:off x="76200" y="2884712"/>
            <a:ext cx="89916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procedureName(in x int, in y int, out z int, out z1 int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z1 = x * y;</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SET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chemeClr val="accent5">
                    <a:lumMod val="75000"/>
                  </a:schemeClr>
                </a:solidFill>
                <a:latin typeface="Gill Sans MT (Body)"/>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0</a:t>
            </a:r>
            <a:r>
              <a:rPr lang="en-IN" dirty="0">
                <a:solidFill>
                  <a:srgbClr val="006C86"/>
                </a:solidFill>
                <a:latin typeface="Gill Sans MT (Body)"/>
                <a:ea typeface="Segoe UI Symbol" panose="020B0502040204020203" pitchFamily="34" charset="0"/>
                <a:cs typeface="Segoe UI Semilight" panose="020B0402040204020203" pitchFamily="34" charset="0"/>
              </a:rPr>
              <a:t>;</a:t>
            </a:r>
          </a:p>
          <a:p>
            <a:r>
              <a:rPr lang="en-IN" dirty="0">
                <a:solidFill>
                  <a:schemeClr val="accent5">
                    <a:lumMod val="75000"/>
                  </a:schemeClr>
                </a:solidFill>
                <a:latin typeface="Gill Sans MT (Body)"/>
              </a:rPr>
              <a:t>mysql&gt; </a:t>
            </a:r>
            <a:r>
              <a:rPr lang="en-IN" dirty="0">
                <a:solidFill>
                  <a:srgbClr val="0077AA"/>
                </a:solidFill>
                <a:latin typeface="Gill Sans MT (Body)"/>
              </a:rPr>
              <a:t>CALL</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latin typeface="Gill Sans MT (Body)"/>
              </a:rPr>
              <a:t>pro1</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r>
              <a:rPr lang="en-IN" dirty="0">
                <a:solidFill>
                  <a:srgbClr val="92D050"/>
                </a:solidFill>
                <a:latin typeface="Gill Sans MT (Body)"/>
              </a:rPr>
              <a:t>5</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dirty="0">
                <a:solidFill>
                  <a:srgbClr val="92D050"/>
                </a:solidFill>
                <a:latin typeface="Gill Sans MT (Body)"/>
              </a:rPr>
              <a:t>4</a:t>
            </a:r>
            <a:r>
              <a:rPr lang="en-IN" dirty="0">
                <a:latin typeface="Gill Sans MT (Body)"/>
                <a:ea typeface="Segoe UI Symbol" panose="020B0502040204020203" pitchFamily="34" charset="0"/>
                <a:cs typeface="Segoe UI Semilight" panose="020B0402040204020203" pitchFamily="34" charset="0"/>
              </a:rPr>
              <a:t>,</a:t>
            </a:r>
            <a:r>
              <a:rPr lang="en-IN" dirty="0">
                <a:solidFill>
                  <a:srgbClr val="006C86"/>
                </a:solidFill>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@a</a:t>
            </a:r>
            <a:r>
              <a:rPr lang="en-IN" dirty="0">
                <a:latin typeface="Gill Sans MT (Body)"/>
                <a:ea typeface="Segoe UI Symbol" panose="020B0502040204020203" pitchFamily="34" charset="0"/>
                <a:cs typeface="Segoe UI Semilight" panose="020B0402040204020203" pitchFamily="34" charset="0"/>
              </a:rPr>
              <a:t>, </a:t>
            </a:r>
            <a:r>
              <a:rPr lang="en-IN" i="1" dirty="0">
                <a:solidFill>
                  <a:srgbClr val="EE9900"/>
                </a:solidFill>
                <a:latin typeface="Gill Sans MT (Body)"/>
              </a:rPr>
              <a:t>@b</a:t>
            </a:r>
            <a:r>
              <a:rPr lang="en-IN" dirty="0">
                <a:solidFill>
                  <a:schemeClr val="bg1">
                    <a:lumMod val="65000"/>
                  </a:schemeClr>
                </a:solidFill>
                <a:latin typeface="Gill Sans MT (Body)"/>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3469396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228600" y="3581400"/>
            <a:ext cx="8686800" cy="2246769"/>
          </a:xfrm>
          <a:prstGeom prst="rect">
            <a:avLst/>
          </a:prstGeom>
          <a:solidFill>
            <a:schemeClr val="accent3">
              <a:lumMod val="20000"/>
              <a:lumOff val="80000"/>
            </a:schemeClr>
          </a:solid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3150275"/>
            <a:ext cx="8839200" cy="2031325"/>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[begin_label:] LOOP</a:t>
            </a:r>
          </a:p>
          <a:p>
            <a:pPr>
              <a:spcAft>
                <a:spcPts val="0"/>
              </a:spcAft>
            </a:pPr>
            <a:r>
              <a:rPr lang="en-IN" dirty="0">
                <a:solidFill>
                  <a:srgbClr val="0077AA"/>
                </a:solidFill>
                <a:latin typeface="Liberation Mono"/>
              </a:rPr>
              <a:t>         statement_list</a:t>
            </a:r>
          </a:p>
          <a:p>
            <a:pPr>
              <a:spcAft>
                <a:spcPts val="0"/>
              </a:spcAft>
            </a:pPr>
            <a:r>
              <a:rPr lang="en-IN" dirty="0">
                <a:solidFill>
                  <a:srgbClr val="0077AA"/>
                </a:solidFill>
                <a:latin typeface="Liberation Mono"/>
              </a:rPr>
              <a:t>     END LOOP [end_label]</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ITERATE label</a:t>
            </a:r>
          </a:p>
          <a:p>
            <a:pPr>
              <a:spcAft>
                <a:spcPts val="0"/>
              </a:spcAft>
            </a:pPr>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52400" y="2325469"/>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52400" y="762000"/>
            <a:ext cx="8839200" cy="1200329"/>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IF search_condition THEN statement_list</a:t>
            </a:r>
          </a:p>
          <a:p>
            <a:pPr>
              <a:spcAft>
                <a:spcPts val="0"/>
              </a:spcAft>
            </a:pPr>
            <a:r>
              <a:rPr lang="en-IN" dirty="0">
                <a:solidFill>
                  <a:srgbClr val="0077AA"/>
                </a:solidFill>
                <a:latin typeface="Liberation Mono"/>
              </a:rPr>
              <a:t>    [ELSEIF search_condition THEN statement_list] ...</a:t>
            </a:r>
          </a:p>
          <a:p>
            <a:pPr>
              <a:spcAft>
                <a:spcPts val="0"/>
              </a:spcAft>
            </a:pPr>
            <a:r>
              <a:rPr lang="en-IN" dirty="0">
                <a:solidFill>
                  <a:srgbClr val="0077AA"/>
                </a:solidFill>
                <a:latin typeface="Liberation Mono"/>
              </a:rPr>
              <a:t>    [ELSE statement_list]</a:t>
            </a:r>
          </a:p>
          <a:p>
            <a:pPr>
              <a:spcAft>
                <a:spcPts val="0"/>
              </a:spcAft>
            </a:pPr>
            <a:r>
              <a:rPr lang="en-IN" dirty="0">
                <a:solidFill>
                  <a:srgbClr val="0077AA"/>
                </a:solidFill>
                <a:latin typeface="Liberation Mono"/>
              </a:rPr>
              <a:t>END IF</a:t>
            </a:r>
          </a:p>
        </p:txBody>
      </p:sp>
      <p:cxnSp>
        <p:nvCxnSpPr>
          <p:cNvPr id="6" name="Straight Connector 5"/>
          <p:cNvCxnSpPr/>
          <p:nvPr/>
        </p:nvCxnSpPr>
        <p:spPr>
          <a:xfrm>
            <a:off x="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IF and LOOP - Example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152400" y="762000"/>
            <a:ext cx="8839200" cy="4801314"/>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x&lt;=110 then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x + 1;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ITERATE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94745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304800" y="3135086"/>
            <a:ext cx="8534400" cy="1200329"/>
          </a:xfrm>
          <a:prstGeom prst="rect">
            <a:avLst/>
          </a:prstGeom>
          <a:solidFill>
            <a:srgbClr val="1B0125"/>
          </a:solidFill>
        </p:spPr>
        <p:txBody>
          <a:bodyPr wrap="square">
            <a:spAutoFit/>
          </a:bodyPr>
          <a:lstStyle/>
          <a:p>
            <a:pPr>
              <a:buFont typeface="Arial" panose="020B0604020202020204" pitchFamily="34" charset="0"/>
              <a:buNone/>
            </a:pPr>
            <a:r>
              <a:rPr lang="en-IN" sz="2400" dirty="0">
                <a:solidFill>
                  <a:srgbClr val="C8A0C3"/>
                </a:solidFill>
                <a:latin typeface="Segoe UI Light" panose="020B0502040204020203" pitchFamily="34" charset="0"/>
                <a:cs typeface="Segoe UI Light" panose="020B0502040204020203" pitchFamily="34" charset="0"/>
              </a:rPr>
              <a:t>Cursor declarations must appear before handler declarations. Variable and condition declarations must appear before cursor or handler declarations.</a:t>
            </a:r>
          </a:p>
        </p:txBody>
      </p:sp>
    </p:spTree>
    <p:extLst>
      <p:ext uri="{BB962C8B-B14F-4D97-AF65-F5344CB8AC3E}">
        <p14:creationId xmlns:p14="http://schemas.microsoft.com/office/powerpoint/2010/main" val="384456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Cursor </a:t>
            </a:r>
          </a:p>
        </p:txBody>
      </p:sp>
      <p:sp>
        <p:nvSpPr>
          <p:cNvPr id="3" name="Rectangle 2"/>
          <p:cNvSpPr/>
          <p:nvPr/>
        </p:nvSpPr>
        <p:spPr>
          <a:xfrm>
            <a:off x="76200" y="6096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declares a cursor and associates it with a SELECT statement that retrieves the rows to be traversed by the cursor.</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76200" y="12954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DECLARE cursor_name CURSOR FOR select_statement</a:t>
            </a:r>
          </a:p>
        </p:txBody>
      </p:sp>
      <p:sp>
        <p:nvSpPr>
          <p:cNvPr id="9" name="Rectangle 8"/>
          <p:cNvSpPr/>
          <p:nvPr/>
        </p:nvSpPr>
        <p:spPr>
          <a:xfrm>
            <a:off x="76200" y="1764268"/>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opens a previously declared cursor.</a:t>
            </a:r>
            <a:endParaRPr lang="en-IN"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76200" y="21452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OPEN cursor_name</a:t>
            </a:r>
          </a:p>
        </p:txBody>
      </p:sp>
      <p:sp>
        <p:nvSpPr>
          <p:cNvPr id="11" name="Rectangle 10"/>
          <p:cNvSpPr/>
          <p:nvPr/>
        </p:nvSpPr>
        <p:spPr>
          <a:xfrm>
            <a:off x="76200" y="2625804"/>
            <a:ext cx="8991600"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76200" y="4126468"/>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FETCH [[NEXT] FROM] cursor_name INTO var_name [, var_name] ...</a:t>
            </a:r>
          </a:p>
        </p:txBody>
      </p:sp>
      <p:sp>
        <p:nvSpPr>
          <p:cNvPr id="13" name="Rectangle 12"/>
          <p:cNvSpPr/>
          <p:nvPr/>
        </p:nvSpPr>
        <p:spPr>
          <a:xfrm>
            <a:off x="76200" y="4583668"/>
            <a:ext cx="8991600"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If no more rows are available, a No Data condition.</a:t>
            </a:r>
            <a:endParaRPr lang="en-IN" b="1" dirty="0">
              <a:latin typeface="Arial" panose="020B0604020202020204" pitchFamily="34" charset="0"/>
              <a:cs typeface="Arial" panose="020B0604020202020204" pitchFamily="34" charset="0"/>
            </a:endParaRPr>
          </a:p>
        </p:txBody>
      </p:sp>
      <p:sp>
        <p:nvSpPr>
          <p:cNvPr id="14" name="Rectangle 13"/>
          <p:cNvSpPr/>
          <p:nvPr/>
        </p:nvSpPr>
        <p:spPr>
          <a:xfrm>
            <a:off x="76200" y="51816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closes a previously opened cursor.</a:t>
            </a:r>
            <a:endParaRPr lang="en-IN"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76200" y="5562600"/>
            <a:ext cx="89916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CLOSE cursor_name</a:t>
            </a:r>
          </a:p>
        </p:txBody>
      </p:sp>
    </p:spTree>
    <p:extLst>
      <p:ext uri="{BB962C8B-B14F-4D97-AF65-F5344CB8AC3E}">
        <p14:creationId xmlns:p14="http://schemas.microsoft.com/office/powerpoint/2010/main" val="357650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Cursor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652896"/>
            <a:ext cx="8839200" cy="587853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 para1 varchar(25))</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done TINYINT DEFAULT FALSE;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varEMPNO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varENAME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c1 cursor for SELECT empno, ename from EMP where job =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OPEN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loopLabel: loop</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FETCH c1 into varEMPNO, varENAME;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done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loop loopLabel;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CLOSE c1;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beginLabel$$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Binary</a:t>
            </a:r>
          </a:p>
        </p:txBody>
      </p:sp>
      <p:sp>
        <p:nvSpPr>
          <p:cNvPr id="3" name="Rectangle 2"/>
          <p:cNvSpPr/>
          <p:nvPr/>
        </p:nvSpPr>
        <p:spPr>
          <a:xfrm>
            <a:off x="163286" y="2133600"/>
            <a:ext cx="8599714" cy="677108"/>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3590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45027005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Exception / Signal </a:t>
            </a:r>
          </a:p>
        </p:txBody>
      </p:sp>
      <p:sp>
        <p:nvSpPr>
          <p:cNvPr id="8" name="Rectangle 7"/>
          <p:cNvSpPr/>
          <p:nvPr/>
        </p:nvSpPr>
        <p:spPr>
          <a:xfrm>
            <a:off x="76200" y="767477"/>
            <a:ext cx="8991600" cy="507831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152400" y="152400"/>
            <a:ext cx="8839200" cy="1261884"/>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First, you specify the name of the stored function after CREATE FUNCTION clause. Second, you list all parameters of the stored function inside the parentheses. </a:t>
            </a:r>
          </a:p>
          <a:p>
            <a:pPr algn="just"/>
            <a:r>
              <a:rPr lang="en-IN" sz="2000" dirty="0">
                <a:solidFill>
                  <a:srgbClr val="FFFF00"/>
                </a:solidFill>
                <a:latin typeface="Arial" panose="020B0604020202020204" pitchFamily="34" charset="0"/>
                <a:cs typeface="Arial" panose="020B0604020202020204" pitchFamily="34" charset="0"/>
              </a:rPr>
              <a:t>By default, all parameters are IN parameters. You cannot specify IN , OUT or INOUT modifiers to the parameters.</a:t>
            </a:r>
            <a:endParaRPr lang="en-IN" sz="1600" dirty="0">
              <a:solidFill>
                <a:srgbClr val="FFFF00"/>
              </a:solidFill>
              <a:latin typeface="Arial" panose="020B0604020202020204" pitchFamily="34" charset="0"/>
              <a:cs typeface="Arial" panose="020B0604020202020204" pitchFamily="34" charset="0"/>
            </a:endParaRPr>
          </a:p>
        </p:txBody>
      </p:sp>
      <p:sp>
        <p:nvSpPr>
          <p:cNvPr id="4" name="Rectangle 3"/>
          <p:cNvSpPr/>
          <p:nvPr/>
        </p:nvSpPr>
        <p:spPr>
          <a:xfrm>
            <a:off x="152400" y="3581400"/>
            <a:ext cx="8839200" cy="984885"/>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The </a:t>
            </a:r>
            <a:r>
              <a:rPr lang="en-IN" sz="2000" dirty="0">
                <a:solidFill>
                  <a:srgbClr val="FFFF00"/>
                </a:solidFill>
                <a:latin typeface="Arial" panose="020B0604020202020204" pitchFamily="34" charset="0"/>
                <a:cs typeface="Arial" panose="020B0604020202020204" pitchFamily="34" charset="0"/>
              </a:rPr>
              <a:t>RETURNS</a:t>
            </a:r>
            <a:r>
              <a:rPr lang="en-IN" sz="1600" dirty="0">
                <a:solidFill>
                  <a:srgbClr val="E8F97F"/>
                </a:solidFill>
                <a:latin typeface="Arial" panose="020B0604020202020204" pitchFamily="34" charset="0"/>
                <a:cs typeface="Arial" panose="020B0604020202020204" pitchFamily="34" charset="0"/>
              </a:rPr>
              <a:t> </a:t>
            </a:r>
            <a:r>
              <a:rPr lang="en-IN" dirty="0">
                <a:solidFill>
                  <a:srgbClr val="E8F97F"/>
                </a:solidFill>
                <a:latin typeface="Arial" panose="020B0604020202020204" pitchFamily="34" charset="0"/>
                <a:cs typeface="Arial" panose="020B0604020202020204" pitchFamily="34" charset="0"/>
              </a:rPr>
              <a:t>clause may be specified </a:t>
            </a:r>
            <a:r>
              <a:rPr lang="en-IN" i="1" dirty="0">
                <a:solidFill>
                  <a:srgbClr val="FFFF00"/>
                </a:solidFill>
                <a:latin typeface="Arial" panose="020B0604020202020204" pitchFamily="34" charset="0"/>
                <a:cs typeface="Arial" panose="020B0604020202020204" pitchFamily="34" charset="0"/>
              </a:rPr>
              <a:t>only for a FUNCTION</a:t>
            </a:r>
            <a:r>
              <a:rPr lang="en-IN" dirty="0">
                <a:solidFill>
                  <a:srgbClr val="E8F97F"/>
                </a:solidFill>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solidFill>
                  <a:srgbClr val="FFFF00"/>
                </a:solidFill>
                <a:latin typeface="Arial" panose="020B0604020202020204" pitchFamily="34" charset="0"/>
                <a:cs typeface="Arial" panose="020B0604020202020204" pitchFamily="34" charset="0"/>
              </a:rPr>
              <a:t>RETURN</a:t>
            </a:r>
            <a:r>
              <a:rPr lang="en-IN" dirty="0">
                <a:solidFill>
                  <a:srgbClr val="E8F97F"/>
                </a:solidFill>
                <a:latin typeface="Arial" panose="020B0604020202020204" pitchFamily="34" charset="0"/>
                <a:cs typeface="Arial" panose="020B0604020202020204" pitchFamily="34" charset="0"/>
              </a:rPr>
              <a:t> value statement.</a:t>
            </a:r>
          </a:p>
        </p:txBody>
      </p:sp>
      <p:sp>
        <p:nvSpPr>
          <p:cNvPr id="5" name="Rectangle 4"/>
          <p:cNvSpPr/>
          <p:nvPr/>
        </p:nvSpPr>
        <p:spPr>
          <a:xfrm>
            <a:off x="152400" y="5023485"/>
            <a:ext cx="8763000" cy="1477328"/>
          </a:xfrm>
          <a:prstGeom prst="rect">
            <a:avLst/>
          </a:prstGeom>
        </p:spPr>
        <p:txBody>
          <a:bodyPr wrap="square">
            <a:spAutoFit/>
          </a:bodyPr>
          <a:lstStyle/>
          <a:p>
            <a:r>
              <a:rPr lang="en-IN" dirty="0">
                <a:solidFill>
                  <a:srgbClr val="FF0000"/>
                </a:solidFill>
              </a:rPr>
              <a:t>Note:</a:t>
            </a:r>
            <a:r>
              <a:rPr lang="en-IN" dirty="0"/>
              <a:t> ERROR 1415 (0A000): Not allowed to return a result set from a function</a:t>
            </a:r>
          </a:p>
          <a:p>
            <a:endParaRPr lang="en-IN" dirty="0"/>
          </a:p>
          <a:p>
            <a:r>
              <a:rPr lang="en-IN" dirty="0"/>
              <a:t> </a:t>
            </a:r>
            <a:r>
              <a:rPr lang="en-IN" dirty="0">
                <a:solidFill>
                  <a:srgbClr val="FF0000"/>
                </a:solidFill>
              </a:rPr>
              <a:t>SELECT "Hello World";             </a:t>
            </a:r>
            <a:r>
              <a:rPr lang="en-IN" dirty="0">
                <a:solidFill>
                  <a:srgbClr val="92D050"/>
                </a:solidFill>
              </a:rPr>
              <a:t>// will not work in FUNCTION</a:t>
            </a:r>
          </a:p>
          <a:p>
            <a:r>
              <a:rPr lang="en-IN" dirty="0"/>
              <a:t> SELECT "Hello World" into x;   </a:t>
            </a:r>
            <a:r>
              <a:rPr lang="en-IN" dirty="0">
                <a:solidFill>
                  <a:srgbClr val="92D050"/>
                </a:solidFill>
              </a:rPr>
              <a:t>// will work in FUNCTION</a:t>
            </a:r>
          </a:p>
          <a:p>
            <a:endParaRPr lang="en-IN" dirty="0"/>
          </a:p>
        </p:txBody>
      </p:sp>
    </p:spTree>
    <p:extLst>
      <p:ext uri="{BB962C8B-B14F-4D97-AF65-F5344CB8AC3E}">
        <p14:creationId xmlns:p14="http://schemas.microsoft.com/office/powerpoint/2010/main" val="6450713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1001;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76200" y="35106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functionName(para1 varchar(12))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beginLabel: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total int default 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sum(sal) into total from EMP where job=para1;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(total);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beginLabel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76200" y="767477"/>
            <a:ext cx="89916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 returns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max(deptno) + 1 into x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User Defined Function </a:t>
            </a:r>
            <a:r>
              <a:rPr lang="en-IN" sz="3200" b="1" i="1">
                <a:solidFill>
                  <a:srgbClr val="FFFF00"/>
                </a:solidFill>
                <a:latin typeface="Arial" pitchFamily="34" charset="0"/>
                <a:cs typeface="Arial" pitchFamily="34" charset="0"/>
              </a:rPr>
              <a:t>- Examples</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76200" y="762000"/>
            <a:ext cx="89916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functionName;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functionName(no int) returns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varchar(20);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5605681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14</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171791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169051"/>
            <a:ext cx="4572000" cy="1574149"/>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4114219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152400" y="152400"/>
            <a:ext cx="88392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trigger or database trigger is a stored program executed automatically to respond to a specific event e.g., INSERT, UPDATE or DELETE occurred in a table. The database trigger is powerful tool for protecting the integrity of the data in MySQL databases.</a:t>
            </a:r>
          </a:p>
        </p:txBody>
      </p:sp>
      <p:sp>
        <p:nvSpPr>
          <p:cNvPr id="4" name="Rectangle 3"/>
          <p:cNvSpPr/>
          <p:nvPr/>
        </p:nvSpPr>
        <p:spPr>
          <a:xfrm>
            <a:off x="76200" y="3697069"/>
            <a:ext cx="8991600" cy="1323439"/>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The trigger is always associated with the table named tbl_name, which must refer to a permanent table. You cannot associate a trigger with a TEMPORARY table or a VIEW. If you drop a table, any triggers for the table are also dropped.</a:t>
            </a:r>
          </a:p>
        </p:txBody>
      </p:sp>
    </p:spTree>
    <p:extLst>
      <p:ext uri="{BB962C8B-B14F-4D97-AF65-F5344CB8AC3E}">
        <p14:creationId xmlns:p14="http://schemas.microsoft.com/office/powerpoint/2010/main" val="20241173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76200" y="1828800"/>
            <a:ext cx="8991600" cy="2308324"/>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CREATE TRIGGER trigger_name</a:t>
            </a:r>
          </a:p>
          <a:p>
            <a:pPr>
              <a:spcAft>
                <a:spcPts val="0"/>
              </a:spcAft>
            </a:pPr>
            <a:r>
              <a:rPr lang="en-IN" dirty="0">
                <a:solidFill>
                  <a:srgbClr val="0077AA"/>
                </a:solidFill>
                <a:latin typeface="Liberation Mono"/>
              </a:rPr>
              <a:t>    trigger_time trigger_event</a:t>
            </a:r>
          </a:p>
          <a:p>
            <a:pPr>
              <a:spcAft>
                <a:spcPts val="0"/>
              </a:spcAft>
            </a:pPr>
            <a:r>
              <a:rPr lang="en-IN" dirty="0">
                <a:solidFill>
                  <a:srgbClr val="0077AA"/>
                </a:solidFill>
                <a:latin typeface="Liberation Mono"/>
              </a:rPr>
              <a:t>    ON tbl_name FOR EACH ROW</a:t>
            </a:r>
          </a:p>
          <a:p>
            <a:pPr>
              <a:spcAft>
                <a:spcPts val="0"/>
              </a:spcAft>
            </a:pPr>
            <a:r>
              <a:rPr lang="en-IN" dirty="0">
                <a:solidFill>
                  <a:srgbClr val="0077AA"/>
                </a:solidFill>
                <a:latin typeface="Liberation Mono"/>
              </a:rPr>
              <a:t>    trigger_body</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trigger_time: { BEFORE | AFTER }</a:t>
            </a:r>
          </a:p>
          <a:p>
            <a:pPr>
              <a:spcAft>
                <a:spcPts val="0"/>
              </a:spcAft>
            </a:pPr>
            <a:endParaRPr lang="en-IN" dirty="0">
              <a:solidFill>
                <a:srgbClr val="0077AA"/>
              </a:solidFill>
              <a:latin typeface="Liberation Mono"/>
            </a:endParaRPr>
          </a:p>
          <a:p>
            <a:pPr>
              <a:spcAft>
                <a:spcPts val="0"/>
              </a:spcAft>
            </a:pPr>
            <a:r>
              <a:rPr lang="en-IN" dirty="0">
                <a:solidFill>
                  <a:srgbClr val="0077AA"/>
                </a:solidFill>
                <a:latin typeface="Liberation Mono"/>
              </a:rPr>
              <a:t>trigger_event: { INSERT | UPDATE | DELETE }</a:t>
            </a:r>
          </a:p>
        </p:txBody>
      </p:sp>
      <p:sp>
        <p:nvSpPr>
          <p:cNvPr id="6" name="Rectangle 5"/>
          <p:cNvSpPr/>
          <p:nvPr/>
        </p:nvSpPr>
        <p:spPr>
          <a:xfrm>
            <a:off x="76200" y="838200"/>
            <a:ext cx="89916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r>
              <a:rPr lang="en-US" b="1" dirty="0">
                <a:latin typeface="Arial" panose="020B0604020202020204" pitchFamily="34" charset="0"/>
                <a:cs typeface="Arial" panose="020B0604020202020204" pitchFamily="34" charset="0"/>
              </a:rPr>
              <a:t>You cannot associate a trigger with a TEMPORARY table or a VIEW.</a:t>
            </a:r>
          </a:p>
        </p:txBody>
      </p:sp>
      <p:sp>
        <p:nvSpPr>
          <p:cNvPr id="7" name="Rectangle 6"/>
          <p:cNvSpPr/>
          <p:nvPr/>
        </p:nvSpPr>
        <p:spPr>
          <a:xfrm>
            <a:off x="152400" y="4736068"/>
            <a:ext cx="8839200"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sp>
        <p:nvSpPr>
          <p:cNvPr id="2" name="Rectangle 1"/>
          <p:cNvSpPr/>
          <p:nvPr/>
        </p:nvSpPr>
        <p:spPr>
          <a:xfrm>
            <a:off x="163286" y="5410200"/>
            <a:ext cx="5704114"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Unary</a:t>
            </a:r>
          </a:p>
        </p:txBody>
      </p:sp>
      <p:sp>
        <p:nvSpPr>
          <p:cNvPr id="3" name="Rectangle 2"/>
          <p:cNvSpPr/>
          <p:nvPr/>
        </p:nvSpPr>
        <p:spPr>
          <a:xfrm>
            <a:off x="163286" y="2142292"/>
            <a:ext cx="8599714" cy="677108"/>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pic>
        <p:nvPicPr>
          <p:cNvPr id="3074" name="Picture 2" descr="U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039308"/>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6746302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120868" y="685800"/>
            <a:ext cx="8915400" cy="5078313"/>
          </a:xfrm>
          <a:prstGeom prst="rect">
            <a:avLst/>
          </a:prstGeom>
          <a:solidFill>
            <a:schemeClr val="bg1"/>
          </a:solidFill>
        </p:spPr>
        <p:txBody>
          <a:bodyPr wrap="square">
            <a:spAutoFit/>
          </a:bodyPr>
          <a:lstStyle/>
          <a:p>
            <a:pPr algn="just"/>
            <a:r>
              <a:rPr lang="en-IN" dirty="0">
                <a:latin typeface="Arial" panose="020B0604020202020204" pitchFamily="34"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What is trigger_time  and  trigger_event ?</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152400" y="2260699"/>
            <a:ext cx="8839200" cy="261610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The trigger activates whenever a new row is inserted into the table; for example</a:t>
            </a:r>
            <a:r>
              <a:rPr lang="en-IN" b="1" dirty="0">
                <a:latin typeface="Arial" panose="020B0604020202020204" pitchFamily="34" charset="0"/>
                <a:cs typeface="Arial" panose="020B0604020202020204" pitchFamily="34" charset="0"/>
              </a:rPr>
              <a:t>, through INSERT, LOAD DATA, and REPLACE statements.</a:t>
            </a:r>
          </a:p>
          <a:p>
            <a:pPr algn="just"/>
            <a:endParaRPr lang="en-IN" sz="1000"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The trigger activates whenever a row is modified; for example, </a:t>
            </a:r>
            <a:r>
              <a:rPr lang="en-IN" b="1" dirty="0">
                <a:latin typeface="Arial" panose="020B0604020202020204" pitchFamily="34" charset="0"/>
                <a:cs typeface="Arial" panose="020B0604020202020204" pitchFamily="34" charset="0"/>
              </a:rPr>
              <a:t>through UPDATE statements.</a:t>
            </a:r>
          </a:p>
          <a:p>
            <a:pPr algn="just"/>
            <a:endParaRPr lang="en-IN" sz="1000" b="1" dirty="0">
              <a:latin typeface="Arial" panose="020B0604020202020204" pitchFamily="34" charset="0"/>
              <a:cs typeface="Arial" panose="020B0604020202020204" pitchFamily="34" charset="0"/>
            </a:endParaRPr>
          </a:p>
          <a:p>
            <a:pPr algn="just"/>
            <a:r>
              <a:rPr lang="en-IN" b="1" dirty="0">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The trigger activates whenever a row is deleted from the table; for example, </a:t>
            </a:r>
            <a:r>
              <a:rPr lang="en-IN" b="1" dirty="0">
                <a:latin typeface="Arial" panose="020B0604020202020204" pitchFamily="34" charset="0"/>
                <a:cs typeface="Arial" panose="020B0604020202020204" pitchFamily="34" charset="0"/>
              </a:rPr>
              <a:t>through DELETE and REPLACE statements.</a:t>
            </a:r>
            <a:r>
              <a:rPr lang="en-IN" dirty="0">
                <a:latin typeface="Arial" panose="020B0604020202020204" pitchFamily="34" charset="0"/>
                <a:cs typeface="Arial" panose="020B0604020202020204" pitchFamily="34" charset="0"/>
              </a:rPr>
              <a:t> DROP TABLE and TRUNCATE TABLE statements on the table do not activate this trigger, because they do not use DELETE. Dropping a partition does not activate DELETE triggers, either.</a:t>
            </a:r>
          </a:p>
        </p:txBody>
      </p:sp>
      <p:sp>
        <p:nvSpPr>
          <p:cNvPr id="5" name="Rectangle 4"/>
          <p:cNvSpPr/>
          <p:nvPr/>
        </p:nvSpPr>
        <p:spPr>
          <a:xfrm>
            <a:off x="152400" y="838200"/>
            <a:ext cx="8839200"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trigger_time</a:t>
            </a:r>
            <a:r>
              <a:rPr lang="en-US" dirty="0">
                <a:latin typeface="Arial" panose="020B0604020202020204" pitchFamily="34" charset="0"/>
                <a:cs typeface="Arial" panose="020B0604020202020204" pitchFamily="34" charset="0"/>
              </a:rPr>
              <a:t> : trigger_time is the trigger action time. It can be </a:t>
            </a:r>
            <a:r>
              <a:rPr lang="en-US" b="1" dirty="0">
                <a:latin typeface="Arial" panose="020B0604020202020204" pitchFamily="34" charset="0"/>
                <a:cs typeface="Arial" panose="020B0604020202020204" pitchFamily="34" charset="0"/>
              </a:rPr>
              <a:t>BEFORE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AFTER</a:t>
            </a:r>
            <a:r>
              <a:rPr lang="en-US" dirty="0">
                <a:latin typeface="Arial" panose="020B0604020202020204" pitchFamily="34" charset="0"/>
                <a:cs typeface="Arial" panose="020B0604020202020204" pitchFamily="34" charset="0"/>
              </a:rPr>
              <a:t> to indicate that the trigger activates before or after each row to be modified.</a:t>
            </a:r>
          </a:p>
        </p:txBody>
      </p:sp>
      <p:sp>
        <p:nvSpPr>
          <p:cNvPr id="6" name="Rectangle 5"/>
          <p:cNvSpPr/>
          <p:nvPr/>
        </p:nvSpPr>
        <p:spPr>
          <a:xfrm>
            <a:off x="152400" y="1737956"/>
            <a:ext cx="8839200"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trigger_event</a:t>
            </a:r>
            <a:r>
              <a:rPr lang="en-US" dirty="0">
                <a:latin typeface="Arial" panose="020B0604020202020204" pitchFamily="34" charset="0"/>
                <a:cs typeface="Arial" panose="020B0604020202020204" pitchFamily="34" charset="0"/>
              </a:rPr>
              <a:t> : trigger_event indicates the kind of operation that activates the trigger.</a:t>
            </a:r>
          </a:p>
        </p:txBody>
      </p:sp>
    </p:spTree>
    <p:extLst>
      <p:ext uri="{BB962C8B-B14F-4D97-AF65-F5344CB8AC3E}">
        <p14:creationId xmlns:p14="http://schemas.microsoft.com/office/powerpoint/2010/main" val="27221191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BEFORE and AFTER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990600"/>
            <a:ext cx="8686800" cy="3139321"/>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NEW and OLD</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keywords enable you to access columns in the rows affected by a trigger. </a:t>
            </a:r>
            <a:r>
              <a:rPr lang="en-IN" b="1" dirty="0">
                <a:latin typeface="Arial" panose="020B0604020202020204" pitchFamily="34" charset="0"/>
                <a:cs typeface="Arial" panose="020B0604020202020204" pitchFamily="34" charset="0"/>
              </a:rPr>
              <a:t>OLD</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NEW</a:t>
            </a:r>
            <a:r>
              <a:rPr lang="en-IN" dirty="0">
                <a:latin typeface="Arial" panose="020B0604020202020204" pitchFamily="34" charset="0"/>
                <a:cs typeface="Arial" panose="020B0604020202020204" pitchFamily="34" charset="0"/>
              </a:rPr>
              <a:t> are MySQL extensions to triggers; they are not case sensitive.</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76200" y="1688068"/>
            <a:ext cx="8991600" cy="646331"/>
          </a:xfrm>
          <a:prstGeom prst="rect">
            <a:avLst/>
          </a:prstGeom>
          <a:solidFill>
            <a:srgbClr val="5F9378"/>
          </a:solidFill>
        </p:spPr>
        <p:txBody>
          <a:bodyPr wrap="square">
            <a:spAutoFit/>
          </a:bodyPr>
          <a:lstStyle/>
          <a:p>
            <a:pPr algn="just"/>
            <a:r>
              <a:rPr lang="en-IN" dirty="0">
                <a:solidFill>
                  <a:srgbClr val="E8F97F"/>
                </a:solidFill>
                <a:latin typeface="Arial" panose="020B0604020202020204" pitchFamily="34"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76200" y="2630269"/>
            <a:ext cx="8991600" cy="1723549"/>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INSERT trigger, only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OLD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 DELETE trigger, only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can be used; there is no </a:t>
            </a:r>
            <a:r>
              <a:rPr lang="en-IN" b="1" dirty="0">
                <a:latin typeface="Arial" panose="020B0604020202020204" pitchFamily="34" charset="0"/>
                <a:cs typeface="Arial" panose="020B0604020202020204" pitchFamily="34" charset="0"/>
              </a:rPr>
              <a:t>NEW </a:t>
            </a:r>
            <a:r>
              <a:rPr lang="en-IN" dirty="0">
                <a:latin typeface="Arial" panose="020B0604020202020204" pitchFamily="34" charset="0"/>
                <a:cs typeface="Arial" panose="020B0604020202020204" pitchFamily="34" charset="0"/>
              </a:rPr>
              <a:t>row. </a:t>
            </a:r>
          </a:p>
          <a:p>
            <a:pPr marL="285750" indent="-285750" algn="just">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an UPDATE trigger, you can use </a:t>
            </a:r>
            <a:r>
              <a:rPr lang="en-IN" b="1" dirty="0">
                <a:latin typeface="Arial" panose="020B0604020202020204" pitchFamily="34" charset="0"/>
                <a:cs typeface="Arial" panose="020B0604020202020204" pitchFamily="34" charset="0"/>
              </a:rPr>
              <a:t>OLD.col_name</a:t>
            </a:r>
            <a:r>
              <a:rPr lang="en-IN" dirty="0">
                <a:latin typeface="Arial" panose="020B0604020202020204" pitchFamily="34" charset="0"/>
                <a:cs typeface="Arial" panose="020B0604020202020204" pitchFamily="34" charset="0"/>
              </a:rPr>
              <a:t> to refer to the columns of a row before it is updated and </a:t>
            </a:r>
            <a:r>
              <a:rPr lang="en-IN" b="1" dirty="0">
                <a:latin typeface="Arial" panose="020B0604020202020204" pitchFamily="34" charset="0"/>
                <a:cs typeface="Arial" panose="020B0604020202020204" pitchFamily="34" charset="0"/>
              </a:rPr>
              <a:t>NEW.col_name</a:t>
            </a:r>
            <a:r>
              <a:rPr lang="en-IN" dirty="0">
                <a:latin typeface="Arial" panose="020B0604020202020204" pitchFamily="34" charset="0"/>
                <a:cs typeface="Arial" panose="020B0604020202020204" pitchFamily="34" charset="0"/>
              </a:rPr>
              <a:t> to refer to the columns of the row after it is updated.</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228600" y="4419600"/>
            <a:ext cx="8763000" cy="1323439"/>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3581400" y="5867400"/>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NOTE</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76200" y="838200"/>
            <a:ext cx="899160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DROP TRIGGER </a:t>
            </a:r>
            <a:endParaRPr lang="en-IN" sz="3200" b="1" i="1" dirty="0">
              <a:solidFill>
                <a:srgbClr val="FFFF00"/>
              </a:solidFill>
              <a:latin typeface="Arial" pitchFamily="34" charset="0"/>
              <a:cs typeface="Arial" pitchFamily="34" charset="0"/>
            </a:endParaRPr>
          </a:p>
        </p:txBody>
      </p:sp>
      <p:sp>
        <p:nvSpPr>
          <p:cNvPr id="9" name="Rectangle 8"/>
          <p:cNvSpPr/>
          <p:nvPr/>
        </p:nvSpPr>
        <p:spPr>
          <a:xfrm>
            <a:off x="152400" y="1881664"/>
            <a:ext cx="8839200" cy="369332"/>
          </a:xfrm>
          <a:prstGeom prst="rect">
            <a:avLst/>
          </a:prstGeom>
          <a:solidFill>
            <a:schemeClr val="bg1"/>
          </a:solidFill>
        </p:spPr>
        <p:txBody>
          <a:bodyPr wrap="square">
            <a:spAutoFit/>
          </a:bodyPr>
          <a:lstStyle/>
          <a:p>
            <a:pPr>
              <a:spcAft>
                <a:spcPts val="0"/>
              </a:spcAft>
            </a:pPr>
            <a:r>
              <a:rPr lang="en-IN" dirty="0">
                <a:solidFill>
                  <a:srgbClr val="0077AA"/>
                </a:solidFill>
                <a:latin typeface="Liberation Mono"/>
              </a:rPr>
              <a:t>DROP TRIGGER [IF EXISTS] [schema_name.]trigger_name</a:t>
            </a: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152400" y="2648129"/>
            <a:ext cx="88392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228600" y="3886200"/>
            <a:ext cx="8610600" cy="1200329"/>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8" name="Rectangle 7"/>
          <p:cNvSpPr/>
          <p:nvPr/>
        </p:nvSpPr>
        <p:spPr>
          <a:xfrm>
            <a:off x="228600" y="788075"/>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228600" y="31242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2677886"/>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UPDATE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(old.dname, new.dname);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228600" y="4761361"/>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DELETE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(old.deptno, old.dname, old.loc, old.pwd,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228600" y="6096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d1 values (new.deptno, new.dname, new.loc, new.pwd);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30480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DATE_FORMAT (now(), '%W') = 'Wednesday'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228600" y="762000"/>
            <a:ext cx="8686800"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762000"/>
            <a:ext cx="8686800" cy="3970318"/>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new.dname = 'A'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'Apple';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'My error message';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7148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 - Ternary</a:t>
            </a:r>
          </a:p>
        </p:txBody>
      </p:sp>
      <p:sp>
        <p:nvSpPr>
          <p:cNvPr id="3" name="Rectangle 2"/>
          <p:cNvSpPr/>
          <p:nvPr/>
        </p:nvSpPr>
        <p:spPr>
          <a:xfrm>
            <a:off x="163286" y="2133600"/>
            <a:ext cx="8599714"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pic>
        <p:nvPicPr>
          <p:cNvPr id="2050" name="Picture 2" descr="Ternar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74313"/>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997803"/>
            <a:ext cx="8839200"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three most common relationships in ER models are </a:t>
            </a:r>
            <a:r>
              <a:rPr lang="en-IN" sz="2400" b="1" dirty="0">
                <a:latin typeface="Arial" panose="020B0604020202020204" pitchFamily="34" charset="0"/>
                <a:cs typeface="Arial" panose="020B0604020202020204" pitchFamily="34" charset="0"/>
              </a:rPr>
              <a:t>Binary, Unary</a:t>
            </a:r>
            <a:r>
              <a:rPr lang="en-IN" sz="2400" dirty="0">
                <a:latin typeface="Arial" panose="020B0604020202020204" pitchFamily="34" charset="0"/>
                <a:cs typeface="Arial" panose="020B0604020202020204" pitchFamily="34" charset="0"/>
              </a:rPr>
              <a:t>, and</a:t>
            </a:r>
            <a:r>
              <a:rPr lang="en-IN" sz="2400" b="1" dirty="0">
                <a:latin typeface="Arial" panose="020B0604020202020204" pitchFamily="34" charset="0"/>
                <a:cs typeface="Arial" panose="020B0604020202020204" pitchFamily="34" charset="0"/>
              </a:rPr>
              <a:t> Ternary</a:t>
            </a:r>
            <a:endParaRPr lang="en-IN" sz="2400" b="1" dirty="0"/>
          </a:p>
        </p:txBody>
      </p:sp>
    </p:spTree>
    <p:extLst>
      <p:ext uri="{BB962C8B-B14F-4D97-AF65-F5344CB8AC3E}">
        <p14:creationId xmlns:p14="http://schemas.microsoft.com/office/powerpoint/2010/main" val="38307244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2" name="Rectangle 1"/>
          <p:cNvSpPr/>
          <p:nvPr/>
        </p:nvSpPr>
        <p:spPr>
          <a:xfrm>
            <a:off x="228600" y="767477"/>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new.deptno &lt; 50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‘Invalid department number';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p:cNvSpPr/>
          <p:nvPr/>
        </p:nvSpPr>
        <p:spPr>
          <a:xfrm>
            <a:off x="228600" y="3586877"/>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EMP for 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new.sal &lt;=0 then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new.sal = 25000;</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3733800" y="4800600"/>
            <a:ext cx="5029200"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1676400" y="5562600"/>
            <a:ext cx="7239000" cy="646331"/>
          </a:xfrm>
          <a:prstGeom prst="rect">
            <a:avLst/>
          </a:prstGeom>
        </p:spPr>
        <p:txBody>
          <a:bodyPr wrap="square">
            <a:spAutoFit/>
          </a:bodyPr>
          <a:lstStyle/>
          <a:p>
            <a:r>
              <a:rPr lang="en-US" dirty="0">
                <a:solidFill>
                  <a:srgbClr val="0083A2"/>
                </a:solidFill>
              </a:rPr>
              <a:t>mysql&gt; insert into emp (empno,  ename,  sal,  mgr,  deptno) values(1, ‘ abc',   -10000,  7788, 10);</a:t>
            </a:r>
          </a:p>
        </p:txBody>
      </p:sp>
    </p:spTree>
    <p:extLst>
      <p:ext uri="{BB962C8B-B14F-4D97-AF65-F5344CB8AC3E}">
        <p14:creationId xmlns:p14="http://schemas.microsoft.com/office/powerpoint/2010/main" val="10926326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3416320"/>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city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msg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new.c1 &lt;&gt;  '</a:t>
            </a:r>
            <a:r>
              <a:rPr lang="en-IN" dirty="0" err="1">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Pune</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msg = 'Invalid city 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msg;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5" name="Rectangle 4"/>
          <p:cNvSpPr/>
          <p:nvPr/>
        </p:nvSpPr>
        <p:spPr>
          <a:xfrm>
            <a:off x="228600" y="906482"/>
            <a:ext cx="8686800" cy="2585323"/>
          </a:xfrm>
          <a:prstGeom prst="rect">
            <a:avLst/>
          </a:prstGeom>
          <a:solidFill>
            <a:schemeClr val="accent3">
              <a:lumMod val="20000"/>
              <a:lumOff val="80000"/>
            </a:schemeClr>
          </a:solidFill>
        </p:spPr>
        <p:txBody>
          <a:bodyPr wrap="square">
            <a:spAutoFit/>
          </a:bodyPr>
          <a:lstStyle/>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before INSERT on dept for </a:t>
            </a:r>
          </a:p>
          <a:p>
            <a:endPar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each row</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new.dname = upper(new.dname);</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US"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114800" y="1981200"/>
            <a:ext cx="4724400" cy="369332"/>
          </a:xfrm>
          <a:prstGeom prst="rect">
            <a:avLst/>
          </a:prstGeom>
        </p:spPr>
        <p:txBody>
          <a:bodyPr wrap="square">
            <a:spAutoFit/>
          </a:bodyPr>
          <a:lstStyle/>
          <a:p>
            <a:r>
              <a:rPr lang="en-US" dirty="0">
                <a:solidFill>
                  <a:schemeClr val="accent4">
                    <a:lumMod val="75000"/>
                  </a:schemeClr>
                </a:solidFill>
              </a:rPr>
              <a:t>mysql&gt; insert into dept values(2, '</a:t>
            </a:r>
            <a:r>
              <a:rPr lang="en-US" dirty="0" err="1">
                <a:solidFill>
                  <a:schemeClr val="accent4">
                    <a:lumMod val="75000"/>
                  </a:schemeClr>
                </a:solidFill>
              </a:rPr>
              <a:t>abc</a:t>
            </a:r>
            <a:r>
              <a:rPr lang="en-US" dirty="0">
                <a:solidFill>
                  <a:schemeClr val="accent4">
                    <a:lumMod val="75000"/>
                  </a:schemeClr>
                </a:solidFill>
              </a:rPr>
              <a:t>', 2, 2);</a:t>
            </a:r>
          </a:p>
        </p:txBody>
      </p:sp>
    </p:spTree>
    <p:extLst>
      <p:ext uri="{BB962C8B-B14F-4D97-AF65-F5344CB8AC3E}">
        <p14:creationId xmlns:p14="http://schemas.microsoft.com/office/powerpoint/2010/main" val="10926326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Example of trigger</a:t>
            </a:r>
            <a:endParaRPr lang="en-IN" sz="3200" b="1" i="1" dirty="0">
              <a:solidFill>
                <a:srgbClr val="FFFF00"/>
              </a:solidFill>
              <a:latin typeface="Arial" pitchFamily="34" charset="0"/>
              <a:cs typeface="Arial" pitchFamily="34" charset="0"/>
            </a:endParaRPr>
          </a:p>
        </p:txBody>
      </p:sp>
      <p:sp>
        <p:nvSpPr>
          <p:cNvPr id="3" name="Rectangle 2"/>
          <p:cNvSpPr/>
          <p:nvPr/>
        </p:nvSpPr>
        <p:spPr>
          <a:xfrm>
            <a:off x="228600" y="774680"/>
            <a:ext cx="8686800" cy="3139321"/>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emp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deptno from DEPT where deptno=new.deptno);</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x is null then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sqlstate '42000' set message_text = 'error';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228600" y="4038600"/>
            <a:ext cx="8686800" cy="2585323"/>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before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int;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x = (select max(deptno) + 1 from dept);</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new.deptno =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15</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26791251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714" y="990600"/>
            <a:ext cx="8763000" cy="5426870"/>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a:t>
            </a:r>
            <a:r>
              <a:rPr lang="en-IN" dirty="0" smtClean="0">
                <a:latin typeface="Calibri" panose="020F0502020204030204" pitchFamily="34" charset="0"/>
                <a:ea typeface="Calibri" panose="020F0502020204030204" pitchFamily="34" charset="0"/>
                <a:cs typeface="Times New Roman" panose="02020603050405020304" pitchFamily="18" charset="0"/>
              </a:rPr>
              <a:t>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15</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885842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Big Data?</a:t>
            </a:r>
          </a:p>
        </p:txBody>
      </p:sp>
      <p:sp>
        <p:nvSpPr>
          <p:cNvPr id="2" name="Rectangle 1"/>
          <p:cNvSpPr/>
          <p:nvPr/>
        </p:nvSpPr>
        <p:spPr>
          <a:xfrm>
            <a:off x="190500" y="762000"/>
            <a:ext cx="8763000" cy="769441"/>
          </a:xfrm>
          <a:prstGeom prst="rect">
            <a:avLst/>
          </a:prstGeom>
        </p:spPr>
        <p:txBody>
          <a:bodyPr wrap="square">
            <a:spAutoFit/>
          </a:bodyPr>
          <a:lstStyle/>
          <a:p>
            <a:r>
              <a:rPr lang="en-IN" sz="2200" b="1" i="1" dirty="0">
                <a:solidFill>
                  <a:srgbClr val="006C86"/>
                </a:solidFill>
              </a:rPr>
              <a:t>Big</a:t>
            </a:r>
            <a:r>
              <a:rPr lang="en-IN" sz="2200" dirty="0">
                <a:solidFill>
                  <a:srgbClr val="006C86"/>
                </a:solidFill>
              </a:rPr>
              <a:t> </a:t>
            </a:r>
            <a:r>
              <a:rPr lang="en-IN" sz="2200" b="1" i="1" dirty="0">
                <a:solidFill>
                  <a:srgbClr val="006C86"/>
                </a:solidFill>
              </a:rPr>
              <a:t>data</a:t>
            </a:r>
            <a:r>
              <a:rPr lang="en-IN" sz="2200" dirty="0">
                <a:solidFill>
                  <a:srgbClr val="006C86"/>
                </a:solidFill>
              </a:rPr>
              <a:t> is a term that describes the large volume of data – both structured and unstructured</a:t>
            </a:r>
          </a:p>
        </p:txBody>
      </p:sp>
      <p:sp>
        <p:nvSpPr>
          <p:cNvPr id="3" name="Rectangle 2"/>
          <p:cNvSpPr/>
          <p:nvPr/>
        </p:nvSpPr>
        <p:spPr>
          <a:xfrm>
            <a:off x="223156" y="1981200"/>
            <a:ext cx="8730343" cy="646331"/>
          </a:xfrm>
          <a:prstGeom prst="rect">
            <a:avLst/>
          </a:prstGeom>
        </p:spPr>
        <p:txBody>
          <a:bodyPr wrap="square">
            <a:spAutoFit/>
          </a:bodyPr>
          <a:lstStyle/>
          <a:p>
            <a:r>
              <a:rPr lang="en-US" dirty="0">
                <a:solidFill>
                  <a:schemeClr val="accent4">
                    <a:lumMod val="50000"/>
                  </a:schemeClr>
                </a:solidFill>
              </a:rPr>
              <a:t>Big data is often characterized by the 3Vs: the extreme volume of data, the wide variety of data types and the velocity at which the data must be processed.</a:t>
            </a:r>
          </a:p>
        </p:txBody>
      </p:sp>
    </p:spTree>
    <p:extLst>
      <p:ext uri="{BB962C8B-B14F-4D97-AF65-F5344CB8AC3E}">
        <p14:creationId xmlns:p14="http://schemas.microsoft.com/office/powerpoint/2010/main" val="36546407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3Vs </a:t>
            </a:r>
          </a:p>
        </p:txBody>
      </p:sp>
      <p:sp>
        <p:nvSpPr>
          <p:cNvPr id="7" name="Rectangle 6"/>
          <p:cNvSpPr/>
          <p:nvPr/>
        </p:nvSpPr>
        <p:spPr>
          <a:xfrm>
            <a:off x="149188" y="762000"/>
            <a:ext cx="8845624" cy="2585323"/>
          </a:xfrm>
          <a:prstGeom prst="rect">
            <a:avLst/>
          </a:prstGeom>
        </p:spPr>
        <p:txBody>
          <a:bodyPr wrap="square">
            <a:spAutoFit/>
          </a:bodyPr>
          <a:lstStyle/>
          <a:p>
            <a:r>
              <a:rPr lang="en-US" b="1" dirty="0"/>
              <a:t>3Vs (volume, variety and velocity)</a:t>
            </a:r>
            <a:r>
              <a:rPr lang="en-US" dirty="0"/>
              <a:t> are three defining properties or dimensions of big data.</a:t>
            </a:r>
          </a:p>
          <a:p>
            <a:endParaRPr lang="en-US" dirty="0">
              <a:solidFill>
                <a:srgbClr val="036883"/>
              </a:solidFill>
            </a:endParaRPr>
          </a:p>
          <a:p>
            <a:pPr marL="285750" indent="-285750">
              <a:lnSpc>
                <a:spcPct val="200000"/>
              </a:lnSpc>
              <a:buFont typeface="Arial" panose="020B0604020202020204" pitchFamily="34" charset="0"/>
              <a:buChar char="•"/>
            </a:pPr>
            <a:r>
              <a:rPr lang="en-US" dirty="0">
                <a:solidFill>
                  <a:srgbClr val="036883"/>
                </a:solidFill>
              </a:rPr>
              <a:t>Volume refers to the amount of data. </a:t>
            </a:r>
          </a:p>
          <a:p>
            <a:pPr marL="285750" indent="-285750">
              <a:lnSpc>
                <a:spcPct val="200000"/>
              </a:lnSpc>
              <a:buFont typeface="Arial" panose="020B0604020202020204" pitchFamily="34" charset="0"/>
              <a:buChar char="•"/>
            </a:pPr>
            <a:r>
              <a:rPr lang="en-US" dirty="0">
                <a:solidFill>
                  <a:srgbClr val="036883"/>
                </a:solidFill>
              </a:rPr>
              <a:t>Variety refers to the number of types of data.</a:t>
            </a:r>
          </a:p>
          <a:p>
            <a:pPr marL="285750" indent="-285750">
              <a:lnSpc>
                <a:spcPct val="200000"/>
              </a:lnSpc>
              <a:buFont typeface="Arial" panose="020B0604020202020204" pitchFamily="34" charset="0"/>
              <a:buChar char="•"/>
            </a:pPr>
            <a:r>
              <a:rPr lang="en-US" dirty="0">
                <a:solidFill>
                  <a:srgbClr val="036883"/>
                </a:solidFill>
              </a:rPr>
              <a:t>Velocity refers to the speed of data processing.</a:t>
            </a:r>
            <a:endParaRPr lang="en-IN" dirty="0">
              <a:solidFill>
                <a:srgbClr val="036883"/>
              </a:solidFill>
            </a:endParaRPr>
          </a:p>
        </p:txBody>
      </p:sp>
    </p:spTree>
    <p:extLst>
      <p:ext uri="{BB962C8B-B14F-4D97-AF65-F5344CB8AC3E}">
        <p14:creationId xmlns:p14="http://schemas.microsoft.com/office/powerpoint/2010/main" val="386062971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6858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a:stretch>
            <a:fillRect/>
          </a:stretch>
        </p:blipFill>
        <p:spPr>
          <a:xfrm>
            <a:off x="18835" y="1874123"/>
            <a:ext cx="9125165" cy="4145677"/>
          </a:xfrm>
          <a:prstGeom prst="rect">
            <a:avLst/>
          </a:prstGeom>
        </p:spPr>
      </p:pic>
    </p:spTree>
    <p:extLst>
      <p:ext uri="{BB962C8B-B14F-4D97-AF65-F5344CB8AC3E}">
        <p14:creationId xmlns:p14="http://schemas.microsoft.com/office/powerpoint/2010/main" val="6153992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spTree>
    <p:extLst>
      <p:ext uri="{BB962C8B-B14F-4D97-AF65-F5344CB8AC3E}">
        <p14:creationId xmlns:p14="http://schemas.microsoft.com/office/powerpoint/2010/main" val="41767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175612" y="2438966"/>
            <a:ext cx="8610600"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a:stretch>
            <a:fillRect/>
          </a:stretch>
        </p:blipFill>
        <p:spPr>
          <a:xfrm>
            <a:off x="4267200" y="2166089"/>
            <a:ext cx="1857375" cy="790575"/>
          </a:xfrm>
          <a:prstGeom prst="rect">
            <a:avLst/>
          </a:prstGeom>
        </p:spPr>
      </p:pic>
      <p:pic>
        <p:nvPicPr>
          <p:cNvPr id="8" name="Picture 7" descr="many_to_many_entity_relationship_diagram.jpg"/>
          <p:cNvPicPr>
            <a:picLocks noChangeAspect="1"/>
          </p:cNvPicPr>
          <p:nvPr/>
        </p:nvPicPr>
        <p:blipFill>
          <a:blip r:embed="rId3"/>
          <a:stretch>
            <a:fillRect/>
          </a:stretch>
        </p:blipFill>
        <p:spPr>
          <a:xfrm>
            <a:off x="4480912" y="4620421"/>
            <a:ext cx="2314575" cy="1457325"/>
          </a:xfrm>
          <a:prstGeom prst="rect">
            <a:avLst/>
          </a:prstGeom>
        </p:spPr>
      </p:pic>
      <p:pic>
        <p:nvPicPr>
          <p:cNvPr id="9" name="Picture 8" descr="one_to_many_entity_relationship_diagram.jpg"/>
          <p:cNvPicPr>
            <a:picLocks noChangeAspect="1"/>
          </p:cNvPicPr>
          <p:nvPr/>
        </p:nvPicPr>
        <p:blipFill>
          <a:blip r:embed="rId4"/>
          <a:stretch>
            <a:fillRect/>
          </a:stretch>
        </p:blipFill>
        <p:spPr>
          <a:xfrm>
            <a:off x="4405312" y="2995047"/>
            <a:ext cx="2828925" cy="1333500"/>
          </a:xfrm>
          <a:prstGeom prst="rect">
            <a:avLst/>
          </a:prstGeom>
        </p:spPr>
      </p:pic>
      <p:sp>
        <p:nvSpPr>
          <p:cNvPr id="4" name="Rectangle 3"/>
          <p:cNvSpPr/>
          <p:nvPr/>
        </p:nvSpPr>
        <p:spPr>
          <a:xfrm>
            <a:off x="72492" y="1174531"/>
            <a:ext cx="5509842" cy="461665"/>
          </a:xfrm>
          <a:prstGeom prst="rect">
            <a:avLst/>
          </a:prstGeom>
        </p:spPr>
        <p:txBody>
          <a:bodyPr wrap="non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NoSQL Categories</a:t>
            </a:r>
          </a:p>
        </p:txBody>
      </p:sp>
      <p:sp>
        <p:nvSpPr>
          <p:cNvPr id="8" name="Rectangle 7"/>
          <p:cNvSpPr/>
          <p:nvPr/>
        </p:nvSpPr>
        <p:spPr>
          <a:xfrm>
            <a:off x="149188" y="762000"/>
            <a:ext cx="8845624" cy="369332"/>
          </a:xfrm>
          <a:prstGeom prst="rect">
            <a:avLst/>
          </a:prstGeom>
        </p:spPr>
        <p:txBody>
          <a:bodyPr wrap="square">
            <a:spAutoFit/>
          </a:bodyPr>
          <a:lstStyle/>
          <a:p>
            <a:r>
              <a:rPr lang="en-US" dirty="0"/>
              <a:t>There are 4 basic types of NoSQL databases.</a:t>
            </a:r>
            <a:endParaRPr lang="en-IN" dirty="0"/>
          </a:p>
        </p:txBody>
      </p:sp>
      <p:graphicFrame>
        <p:nvGraphicFramePr>
          <p:cNvPr id="4" name="Table 3"/>
          <p:cNvGraphicFramePr>
            <a:graphicFrameLocks noGrp="1"/>
          </p:cNvGraphicFramePr>
          <p:nvPr>
            <p:extLst/>
          </p:nvPr>
        </p:nvGraphicFramePr>
        <p:xfrm>
          <a:off x="228600" y="1752600"/>
          <a:ext cx="8661818" cy="1928616"/>
        </p:xfrm>
        <a:graphic>
          <a:graphicData uri="http://schemas.openxmlformats.org/drawingml/2006/table">
            <a:tbl>
              <a:tblPr firstRow="1" bandRow="1">
                <a:tableStyleId>{5940675A-B579-460E-94D1-54222C63F5DA}</a:tableStyleId>
              </a:tblPr>
              <a:tblGrid>
                <a:gridCol w="2794419">
                  <a:extLst>
                    <a:ext uri="{9D8B030D-6E8A-4147-A177-3AD203B41FA5}">
                      <a16:colId xmlns:a16="http://schemas.microsoft.com/office/drawing/2014/main" xmlns="" val="20000"/>
                    </a:ext>
                  </a:extLst>
                </a:gridCol>
                <a:gridCol w="5867399">
                  <a:extLst>
                    <a:ext uri="{9D8B030D-6E8A-4147-A177-3AD203B41FA5}">
                      <a16:colId xmlns:a16="http://schemas.microsoft.com/office/drawing/2014/main" xmlns="" val="20001"/>
                    </a:ext>
                  </a:extLst>
                </a:gridCol>
              </a:tblGrid>
              <a:tr h="482154">
                <a:tc>
                  <a:txBody>
                    <a:bodyPr/>
                    <a:lstStyle/>
                    <a:p>
                      <a:r>
                        <a:rPr lang="en-US" b="1" i="1" dirty="0">
                          <a:solidFill>
                            <a:srgbClr val="036883"/>
                          </a:solidFill>
                        </a:rPr>
                        <a:t> Key-value</a:t>
                      </a:r>
                      <a:r>
                        <a:rPr lang="en-US" dirty="0"/>
                        <a:t> </a:t>
                      </a:r>
                      <a:r>
                        <a:rPr lang="en-US" b="1" i="1" dirty="0">
                          <a:solidFill>
                            <a:srgbClr val="036883"/>
                          </a:solidFill>
                        </a:rPr>
                        <a:t>stores</a:t>
                      </a:r>
                      <a:r>
                        <a:rPr lang="en-US" dirty="0"/>
                        <a:t> </a:t>
                      </a:r>
                    </a:p>
                  </a:txBody>
                  <a:tcPr/>
                </a:tc>
                <a:tc>
                  <a:txBody>
                    <a:bodyPr/>
                    <a:lstStyle/>
                    <a:p>
                      <a:r>
                        <a:rPr lang="en-US" dirty="0"/>
                        <a:t> Redis, </a:t>
                      </a:r>
                      <a:r>
                        <a:rPr kumimoji="0" lang="en-US" b="0" i="0" kern="1200" dirty="0">
                          <a:solidFill>
                            <a:schemeClr val="tx1"/>
                          </a:solidFill>
                          <a:effectLst/>
                          <a:latin typeface="+mn-lt"/>
                          <a:ea typeface="+mn-ea"/>
                          <a:cs typeface="+mn-cs"/>
                        </a:rPr>
                        <a:t>Cassandra</a:t>
                      </a:r>
                      <a:endParaRPr lang="en-US" dirty="0"/>
                    </a:p>
                  </a:txBody>
                  <a:tcPr/>
                </a:tc>
                <a:extLst>
                  <a:ext uri="{0D108BD9-81ED-4DB2-BD59-A6C34878D82A}">
                    <a16:rowId xmlns:a16="http://schemas.microsoft.com/office/drawing/2014/main" xmlns="" val="10000"/>
                  </a:ext>
                </a:extLst>
              </a:tr>
              <a:tr h="482154">
                <a:tc>
                  <a:txBody>
                    <a:bodyPr/>
                    <a:lstStyle/>
                    <a:p>
                      <a:r>
                        <a:rPr lang="en-US" b="1" i="1" dirty="0">
                          <a:solidFill>
                            <a:srgbClr val="036883"/>
                          </a:solidFill>
                        </a:rPr>
                        <a:t> Column-oriented</a:t>
                      </a:r>
                      <a:endParaRPr lang="en-US" dirty="0"/>
                    </a:p>
                  </a:txBody>
                  <a:tcPr/>
                </a:tc>
                <a:tc>
                  <a:txBody>
                    <a:bodyPr/>
                    <a:lstStyle/>
                    <a:p>
                      <a:r>
                        <a:rPr lang="en-US" dirty="0"/>
                        <a:t> HBase</a:t>
                      </a:r>
                    </a:p>
                  </a:txBody>
                  <a:tcPr/>
                </a:tc>
                <a:extLst>
                  <a:ext uri="{0D108BD9-81ED-4DB2-BD59-A6C34878D82A}">
                    <a16:rowId xmlns:a16="http://schemas.microsoft.com/office/drawing/2014/main" xmlns="" val="10001"/>
                  </a:ext>
                </a:extLst>
              </a:tr>
              <a:tr h="482154">
                <a:tc>
                  <a:txBody>
                    <a:bodyPr/>
                    <a:lstStyle/>
                    <a:p>
                      <a:r>
                        <a:rPr lang="en-US" b="1" i="1" dirty="0">
                          <a:solidFill>
                            <a:srgbClr val="036883"/>
                          </a:solidFill>
                        </a:rPr>
                        <a:t> Document</a:t>
                      </a:r>
                      <a:r>
                        <a:rPr lang="en-US" dirty="0"/>
                        <a:t> </a:t>
                      </a:r>
                      <a:r>
                        <a:rPr lang="en-US" b="1" i="1" dirty="0">
                          <a:solidFill>
                            <a:srgbClr val="036883"/>
                          </a:solidFill>
                        </a:rPr>
                        <a:t>oriented</a:t>
                      </a:r>
                      <a:r>
                        <a:rPr lang="en-US" dirty="0"/>
                        <a:t> </a:t>
                      </a:r>
                    </a:p>
                  </a:txBody>
                  <a:tcPr/>
                </a:tc>
                <a:tc>
                  <a:txBody>
                    <a:bodyPr/>
                    <a:lstStyle/>
                    <a:p>
                      <a:r>
                        <a:rPr lang="en-US" dirty="0"/>
                        <a:t> MongoDB, CouchDB</a:t>
                      </a:r>
                    </a:p>
                  </a:txBody>
                  <a:tcPr/>
                </a:tc>
                <a:extLst>
                  <a:ext uri="{0D108BD9-81ED-4DB2-BD59-A6C34878D82A}">
                    <a16:rowId xmlns:a16="http://schemas.microsoft.com/office/drawing/2014/main" xmlns="" val="10002"/>
                  </a:ext>
                </a:extLst>
              </a:tr>
              <a:tr h="482154">
                <a:tc>
                  <a:txBody>
                    <a:bodyPr/>
                    <a:lstStyle/>
                    <a:p>
                      <a:r>
                        <a:rPr lang="en-US" b="1" i="1" dirty="0">
                          <a:solidFill>
                            <a:srgbClr val="036883"/>
                          </a:solidFill>
                        </a:rPr>
                        <a:t> Graph</a:t>
                      </a:r>
                      <a:endParaRPr lang="en-US" dirty="0"/>
                    </a:p>
                  </a:txBody>
                  <a:tcPr/>
                </a:tc>
                <a:tc>
                  <a:txBody>
                    <a:bodyPr/>
                    <a:lstStyle/>
                    <a:p>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2183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33748092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What is CAP Theorem?</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pic>
        <p:nvPicPr>
          <p:cNvPr id="5" name="Picture 2" descr="https://cdn-images-1.medium.com/max/1600/1*WPnv_6sG9k4oG3S1A09MD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8433"/>
            <a:ext cx="4143704" cy="32477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838200"/>
            <a:ext cx="5334000" cy="1569660"/>
          </a:xfrm>
          <a:prstGeom prst="rect">
            <a:avLst/>
          </a:prstGeom>
        </p:spPr>
        <p:txBody>
          <a:bodyPr wrap="square">
            <a:spAutoFit/>
          </a:bodyPr>
          <a:lstStyle/>
          <a:p>
            <a:pPr algn="just"/>
            <a:r>
              <a:rPr lang="en-IN" sz="2400" dirty="0">
                <a:solidFill>
                  <a:srgbClr val="222635"/>
                </a:solidFill>
                <a:latin typeface="Cambria" panose="02040503050406030204" pitchFamily="18" charset="0"/>
              </a:rPr>
              <a:t>CAP theorem states that any database system can only attain two out of following states which is </a:t>
            </a:r>
            <a:r>
              <a:rPr lang="en-IN" sz="2400" b="1" i="1" dirty="0">
                <a:solidFill>
                  <a:schemeClr val="accent4">
                    <a:lumMod val="50000"/>
                  </a:schemeClr>
                </a:solidFill>
                <a:latin typeface="Cambria" panose="02040503050406030204" pitchFamily="18" charset="0"/>
              </a:rPr>
              <a:t>Consistency, Availability and Partition Tolerance</a:t>
            </a:r>
            <a:r>
              <a:rPr lang="en-IN" sz="2400" dirty="0">
                <a:solidFill>
                  <a:srgbClr val="222635"/>
                </a:solidFill>
                <a:latin typeface="Cambria" panose="02040503050406030204" pitchFamily="18" charset="0"/>
              </a:rPr>
              <a:t>. </a:t>
            </a:r>
            <a:endParaRPr lang="en-IN" sz="2400" dirty="0"/>
          </a:p>
        </p:txBody>
      </p:sp>
      <p:sp>
        <p:nvSpPr>
          <p:cNvPr id="7" name="Rectangle 6"/>
          <p:cNvSpPr/>
          <p:nvPr/>
        </p:nvSpPr>
        <p:spPr>
          <a:xfrm>
            <a:off x="228600" y="3810000"/>
            <a:ext cx="8763000" cy="2462213"/>
          </a:xfrm>
          <a:prstGeom prst="rect">
            <a:avLst/>
          </a:prstGeom>
        </p:spPr>
        <p:txBody>
          <a:bodyPr wrap="square">
            <a:spAutoFit/>
          </a:bodyPr>
          <a:lstStyle/>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Consistency</a:t>
            </a:r>
            <a:r>
              <a:rPr lang="en-IN" sz="2200" dirty="0">
                <a:solidFill>
                  <a:srgbClr val="222635"/>
                </a:solidFill>
                <a:latin typeface="Cambria" panose="02040503050406030204" pitchFamily="18" charset="0"/>
              </a:rPr>
              <a:t>: Any changes to a particular record stored in database, in form of inserts, updates or deletes is seen as it is, by other users accessing that record at that particular time.</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Availability</a:t>
            </a:r>
            <a:r>
              <a:rPr lang="en-IN" sz="2200" dirty="0">
                <a:solidFill>
                  <a:srgbClr val="222635"/>
                </a:solidFill>
                <a:latin typeface="Cambria" panose="02040503050406030204" pitchFamily="18" charset="0"/>
              </a:rPr>
              <a:t>: The system continues to work and serve data inspite of node failures.</a:t>
            </a:r>
          </a:p>
          <a:p>
            <a:pPr marL="342900" indent="-342900">
              <a:buFont typeface="Arial" panose="020B0604020202020204" pitchFamily="34" charset="0"/>
              <a:buChar char="•"/>
            </a:pPr>
            <a:r>
              <a:rPr lang="en-IN" sz="2200" b="1" i="1" dirty="0">
                <a:solidFill>
                  <a:srgbClr val="C41A1A"/>
                </a:solidFill>
                <a:latin typeface="Cambria" panose="02040503050406030204" pitchFamily="18" charset="0"/>
              </a:rPr>
              <a:t>Partition</a:t>
            </a:r>
            <a:r>
              <a:rPr lang="en-IN" sz="2200" dirty="0">
                <a:solidFill>
                  <a:srgbClr val="222635"/>
                </a:solidFill>
                <a:latin typeface="Cambria" panose="02040503050406030204" pitchFamily="18" charset="0"/>
              </a:rPr>
              <a:t> </a:t>
            </a:r>
            <a:r>
              <a:rPr lang="en-IN" sz="2200" b="1" i="1" dirty="0">
                <a:solidFill>
                  <a:srgbClr val="C41A1A"/>
                </a:solidFill>
                <a:latin typeface="Cambria" panose="02040503050406030204" pitchFamily="18" charset="0"/>
              </a:rPr>
              <a:t>Tolerance</a:t>
            </a:r>
            <a:r>
              <a:rPr lang="en-IN" sz="2200" dirty="0">
                <a:solidFill>
                  <a:srgbClr val="222635"/>
                </a:solidFill>
                <a:latin typeface="Cambria" panose="02040503050406030204" pitchFamily="18" charset="0"/>
              </a:rPr>
              <a:t>: The database system could be stored based on distributed architecture such as Hadoop (HDFS).</a:t>
            </a:r>
            <a:endParaRPr lang="en-IN" sz="2200" b="0" i="0" dirty="0">
              <a:solidFill>
                <a:srgbClr val="222635"/>
              </a:solidFill>
              <a:effectLst/>
              <a:latin typeface="Cambria" panose="02040503050406030204" pitchFamily="18" charset="0"/>
            </a:endParaRPr>
          </a:p>
        </p:txBody>
      </p:sp>
    </p:spTree>
    <p:extLst>
      <p:ext uri="{BB962C8B-B14F-4D97-AF65-F5344CB8AC3E}">
        <p14:creationId xmlns:p14="http://schemas.microsoft.com/office/powerpoint/2010/main" val="1826648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609600" y="2895600"/>
            <a:ext cx="7924800" cy="923330"/>
          </a:xfrm>
          <a:prstGeom prst="rect">
            <a:avLst/>
          </a:prstGeom>
          <a:solidFill>
            <a:schemeClr val="accent6">
              <a:lumMod val="20000"/>
              <a:lumOff val="80000"/>
            </a:schemeClr>
          </a:solidFill>
        </p:spPr>
        <p:txBody>
          <a:bodyPr wrap="square">
            <a:spAutoFit/>
          </a:bodyPr>
          <a:lstStyle/>
          <a:p>
            <a:r>
              <a:rPr lang="en-US" b="1" dirty="0">
                <a:solidFill>
                  <a:srgbClr val="222222"/>
                </a:solidFill>
                <a:latin typeface="arial" panose="020B0604020202020204" pitchFamily="34" charset="0"/>
              </a:rPr>
              <a:t>NoSQL</a:t>
            </a:r>
            <a:r>
              <a:rPr lang="en-US" dirty="0">
                <a:solidFill>
                  <a:srgbClr val="222222"/>
                </a:solidFill>
                <a:latin typeface="arial" panose="020B0604020202020204" pitchFamily="34" charset="0"/>
              </a:rPr>
              <a:t> database are primarily called as non-relational database. </a:t>
            </a:r>
            <a:r>
              <a:rPr lang="en-US" dirty="0"/>
              <a:t>MongoDB is Scalable (A system that is scalable can successfully grow larger using the same methods.), open-source, high-perform, document-oriented database.</a:t>
            </a:r>
          </a:p>
        </p:txBody>
      </p:sp>
      <p:pic>
        <p:nvPicPr>
          <p:cNvPr id="1026" name="Picture 2" descr="Image result for why no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001000" cy="24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547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SQL vs NoSQL Database</a:t>
            </a:r>
          </a:p>
        </p:txBody>
      </p:sp>
      <p:sp>
        <p:nvSpPr>
          <p:cNvPr id="7" name="Rectangle 6"/>
          <p:cNvSpPr/>
          <p:nvPr/>
        </p:nvSpPr>
        <p:spPr>
          <a:xfrm>
            <a:off x="149188" y="1820882"/>
            <a:ext cx="8845624" cy="3970318"/>
          </a:xfrm>
          <a:prstGeom prst="rect">
            <a:avLst/>
          </a:prstGeom>
        </p:spPr>
        <p:txBody>
          <a:bodyPr wrap="square">
            <a:spAutoFit/>
          </a:bodyPr>
          <a:lstStyle/>
          <a:p>
            <a:pPr marL="285750" indent="-285750">
              <a:buFont typeface="Arial" panose="020B0604020202020204" pitchFamily="34" charset="0"/>
              <a:buChar char="•"/>
            </a:pPr>
            <a:r>
              <a:rPr lang="en-US" sz="1900" dirty="0">
                <a:solidFill>
                  <a:srgbClr val="036883"/>
                </a:solidFill>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have predefined schema whereas NoSQL databases have dynamic schema for unstructured data.</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are vertically scalable whereas the NoSQL databases are horizontally scalable.</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sz="1900" dirty="0">
                <a:solidFill>
                  <a:srgbClr val="036883"/>
                </a:solidFill>
              </a:rPr>
              <a:t>SQL databases uses SQL ( structured query language ) for defining and manipulating the data. In NoSQL database, queries are focused on collection of documents.</a:t>
            </a:r>
            <a:endParaRPr lang="en-IN" sz="1900" dirty="0">
              <a:solidFill>
                <a:srgbClr val="036883"/>
              </a:solidFill>
            </a:endParaRPr>
          </a:p>
        </p:txBody>
      </p:sp>
      <p:sp>
        <p:nvSpPr>
          <p:cNvPr id="2" name="Rectangle 1"/>
          <p:cNvSpPr/>
          <p:nvPr/>
        </p:nvSpPr>
        <p:spPr>
          <a:xfrm>
            <a:off x="149188" y="771197"/>
            <a:ext cx="8845624" cy="646331"/>
          </a:xfrm>
          <a:prstGeom prst="rect">
            <a:avLst/>
          </a:prstGeom>
        </p:spPr>
        <p:txBody>
          <a:bodyPr wrap="square">
            <a:spAutoFit/>
          </a:bodyPr>
          <a:lstStyle/>
          <a:p>
            <a:r>
              <a:rPr lang="en-US" dirty="0">
                <a:solidFill>
                  <a:srgbClr val="B22251"/>
                </a:solidFill>
              </a:rPr>
              <a:t>Relational databases</a:t>
            </a:r>
            <a:r>
              <a:rPr lang="en-US" dirty="0"/>
              <a:t> are commonly referred to as SQL databases because they use </a:t>
            </a:r>
            <a:r>
              <a:rPr lang="en-US" dirty="0">
                <a:solidFill>
                  <a:srgbClr val="B22251"/>
                </a:solidFill>
              </a:rPr>
              <a:t>SQL</a:t>
            </a:r>
            <a:r>
              <a:rPr lang="en-US" dirty="0"/>
              <a:t> (structured query language) as a way of storing and querying the data.</a:t>
            </a:r>
          </a:p>
        </p:txBody>
      </p:sp>
    </p:spTree>
    <p:extLst>
      <p:ext uri="{BB962C8B-B14F-4D97-AF65-F5344CB8AC3E}">
        <p14:creationId xmlns:p14="http://schemas.microsoft.com/office/powerpoint/2010/main" val="254671956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923330"/>
          </a:xfrm>
          <a:prstGeom prst="rect">
            <a:avLst/>
          </a:prstGeom>
        </p:spPr>
        <p:txBody>
          <a:bodyPr wrap="square">
            <a:spAutoFit/>
          </a:bodyPr>
          <a:lstStyle/>
          <a:p>
            <a:r>
              <a:rPr lang="en-US" dirty="0"/>
              <a:t>A record in MongoDB is a document, which is a data structure composed of field and value pairs. MongoDB documents are similar to JSON objects. The values of fields may include other documents, arrays, and arrays of documents.</a:t>
            </a:r>
            <a:endParaRPr lang="en-IN" dirty="0"/>
          </a:p>
        </p:txBody>
      </p:sp>
      <p:sp>
        <p:nvSpPr>
          <p:cNvPr id="2" name="Rectangle 1"/>
          <p:cNvSpPr/>
          <p:nvPr/>
        </p:nvSpPr>
        <p:spPr>
          <a:xfrm>
            <a:off x="149188" y="1885890"/>
            <a:ext cx="4261103" cy="400110"/>
          </a:xfrm>
          <a:prstGeom prst="rect">
            <a:avLst/>
          </a:prstGeom>
        </p:spPr>
        <p:txBody>
          <a:bodyPr wrap="none">
            <a:spAutoFit/>
          </a:bodyPr>
          <a:lstStyle/>
          <a:p>
            <a:r>
              <a:rPr lang="en-US" sz="2000" dirty="0">
                <a:solidFill>
                  <a:srgbClr val="036883"/>
                </a:solidFill>
              </a:rPr>
              <a:t>Core MongoDB Operations (CRUD)</a:t>
            </a:r>
          </a:p>
        </p:txBody>
      </p:sp>
      <p:sp>
        <p:nvSpPr>
          <p:cNvPr id="4" name="Rectangle 3"/>
          <p:cNvSpPr/>
          <p:nvPr/>
        </p:nvSpPr>
        <p:spPr>
          <a:xfrm>
            <a:off x="166011" y="2430214"/>
            <a:ext cx="8811977" cy="646331"/>
          </a:xfrm>
          <a:prstGeom prst="rect">
            <a:avLst/>
          </a:prstGeom>
        </p:spPr>
        <p:txBody>
          <a:bodyPr wrap="square">
            <a:spAutoFit/>
          </a:bodyPr>
          <a:lstStyle/>
          <a:p>
            <a:r>
              <a:rPr lang="en-US" b="1" i="1" dirty="0">
                <a:solidFill>
                  <a:srgbClr val="036883"/>
                </a:solidFill>
              </a:rPr>
              <a:t>CRUD</a:t>
            </a:r>
            <a:r>
              <a:rPr lang="en-US" dirty="0"/>
              <a:t> stands for </a:t>
            </a:r>
            <a:r>
              <a:rPr lang="en-US" b="1" i="1" dirty="0"/>
              <a:t>create, read, update,</a:t>
            </a:r>
            <a:r>
              <a:rPr lang="en-US" dirty="0"/>
              <a:t> and </a:t>
            </a:r>
            <a:r>
              <a:rPr lang="en-US" b="1" i="1" dirty="0"/>
              <a:t>delete</a:t>
            </a:r>
            <a:r>
              <a:rPr lang="en-US" dirty="0"/>
              <a:t>, which are the four core database operations used in database driven application development.</a:t>
            </a:r>
          </a:p>
        </p:txBody>
      </p:sp>
      <p:graphicFrame>
        <p:nvGraphicFramePr>
          <p:cNvPr id="8" name="Table 7"/>
          <p:cNvGraphicFramePr>
            <a:graphicFrameLocks noGrp="1"/>
          </p:cNvGraphicFramePr>
          <p:nvPr>
            <p:extLst/>
          </p:nvPr>
        </p:nvGraphicFramePr>
        <p:xfrm>
          <a:off x="381000" y="3381345"/>
          <a:ext cx="8382000" cy="200660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171450">
                <a:tc>
                  <a:txBody>
                    <a:bodyPr/>
                    <a:lstStyle/>
                    <a:p>
                      <a:pPr>
                        <a:spcAft>
                          <a:spcPts val="0"/>
                        </a:spcAft>
                      </a:pPr>
                      <a:r>
                        <a:rPr lang="en-US" sz="1800" dirty="0">
                          <a:effectLst/>
                        </a:rPr>
                        <a:t>RDBMS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tc>
                  <a:txBody>
                    <a:bodyPr/>
                    <a:lstStyle/>
                    <a:p>
                      <a:pPr>
                        <a:spcAft>
                          <a:spcPts val="0"/>
                        </a:spcAft>
                      </a:pPr>
                      <a:r>
                        <a:rPr lang="en-US" sz="1800" dirty="0">
                          <a:effectLst/>
                        </a:rPr>
                        <a:t>MongoDB</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solidFill>
                      <a:schemeClr val="accent4">
                        <a:lumMod val="40000"/>
                        <a:lumOff val="60000"/>
                      </a:schemeClr>
                    </a:solidFill>
                  </a:tcPr>
                </a:tc>
                <a:extLst>
                  <a:ext uri="{0D108BD9-81ED-4DB2-BD59-A6C34878D82A}">
                    <a16:rowId xmlns:a16="http://schemas.microsoft.com/office/drawing/2014/main" xmlns="" val="10000"/>
                  </a:ext>
                </a:extLst>
              </a:tr>
              <a:tr h="171450">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database</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1"/>
                  </a:ext>
                </a:extLst>
              </a:tr>
              <a:tr h="180975">
                <a:tc>
                  <a:txBody>
                    <a:bodyPr/>
                    <a:lstStyle/>
                    <a:p>
                      <a:pPr>
                        <a:spcAft>
                          <a:spcPts val="0"/>
                        </a:spcAft>
                      </a:pPr>
                      <a:r>
                        <a:rPr lang="en-US" sz="1800" dirty="0">
                          <a:effectLst/>
                        </a:rPr>
                        <a:t>  tables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collections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2"/>
                  </a:ext>
                </a:extLst>
              </a:tr>
              <a:tr h="180975">
                <a:tc>
                  <a:txBody>
                    <a:bodyPr/>
                    <a:lstStyle/>
                    <a:p>
                      <a:pPr>
                        <a:spcAft>
                          <a:spcPts val="0"/>
                        </a:spcAft>
                      </a:pPr>
                      <a:r>
                        <a:rPr lang="en-US" sz="1800" dirty="0">
                          <a:effectLst/>
                        </a:rPr>
                        <a:t>  rows</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Documents  or BSON document</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3"/>
                  </a:ext>
                </a:extLst>
              </a:tr>
              <a:tr h="180975">
                <a:tc>
                  <a:txBody>
                    <a:bodyPr/>
                    <a:lstStyle/>
                    <a:p>
                      <a:pPr>
                        <a:spcAft>
                          <a:spcPts val="0"/>
                        </a:spcAft>
                      </a:pPr>
                      <a:r>
                        <a:rPr lang="en-US" sz="1800" dirty="0">
                          <a:effectLst/>
                        </a:rPr>
                        <a:t>  column</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tc>
                  <a:txBody>
                    <a:bodyPr/>
                    <a:lstStyle/>
                    <a:p>
                      <a:pPr>
                        <a:spcAft>
                          <a:spcPts val="0"/>
                        </a:spcAft>
                      </a:pPr>
                      <a:r>
                        <a:rPr lang="en-US" sz="1800" dirty="0">
                          <a:effectLst/>
                        </a:rPr>
                        <a:t>  Field</a:t>
                      </a:r>
                      <a:endParaRPr lang="en-US" sz="1800" dirty="0">
                        <a:solidFill>
                          <a:srgbClr val="000000"/>
                        </a:solidFill>
                        <a:effectLst/>
                        <a:latin typeface="Times New Roman" panose="02020603050405020304" pitchFamily="18" charset="0"/>
                        <a:ea typeface="Times New Roman" panose="02020603050405020304" pitchFamily="18" charset="0"/>
                      </a:endParaRPr>
                    </a:p>
                  </a:txBody>
                  <a:tcPr marL="68580" marR="68580" marT="63500" marB="6350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4824690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MongoDB</a:t>
            </a:r>
            <a:r>
              <a:rPr lang="en-US" sz="3200" b="1" i="1" dirty="0">
                <a:solidFill>
                  <a:srgbClr val="FFFF00"/>
                </a:solidFill>
                <a:latin typeface="Arial" pitchFamily="34" charset="0"/>
                <a:cs typeface="Arial" pitchFamily="34" charset="0"/>
              </a:rPr>
              <a:t>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stores data as BSON documents. BSON is a binary representation of JSON documents.</a:t>
            </a:r>
            <a:endParaRPr lang="en-IN" dirty="0"/>
          </a:p>
        </p:txBody>
      </p:sp>
      <p:sp>
        <p:nvSpPr>
          <p:cNvPr id="3" name="Rectangle 2"/>
          <p:cNvSpPr/>
          <p:nvPr/>
        </p:nvSpPr>
        <p:spPr>
          <a:xfrm>
            <a:off x="149188" y="1639669"/>
            <a:ext cx="8845624" cy="646331"/>
          </a:xfrm>
          <a:prstGeom prst="rect">
            <a:avLst/>
          </a:prstGeom>
        </p:spPr>
        <p:txBody>
          <a:bodyPr wrap="square">
            <a:spAutoFit/>
          </a:bodyPr>
          <a:lstStyle/>
          <a:p>
            <a:r>
              <a:rPr lang="en-US" b="1" i="1" dirty="0">
                <a:solidFill>
                  <a:srgbClr val="036883"/>
                </a:solidFill>
              </a:rPr>
              <a:t>JSON</a:t>
            </a:r>
            <a:r>
              <a:rPr lang="en-US" dirty="0"/>
              <a:t> (JavaScript Object Notation) is a lightweight data-interchange format. It is easy for humans to read and write.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88" y="2514600"/>
            <a:ext cx="6403492" cy="3581400"/>
          </a:xfrm>
          <a:prstGeom prst="rect">
            <a:avLst/>
          </a:prstGeom>
        </p:spPr>
      </p:pic>
    </p:spTree>
    <p:extLst>
      <p:ext uri="{BB962C8B-B14F-4D97-AF65-F5344CB8AC3E}">
        <p14:creationId xmlns:p14="http://schemas.microsoft.com/office/powerpoint/2010/main" val="347923948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16</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2247413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16</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2" name="Rectangle 1"/>
          <p:cNvSpPr/>
          <p:nvPr/>
        </p:nvSpPr>
        <p:spPr>
          <a:xfrm>
            <a:off x="152400" y="992212"/>
            <a:ext cx="8763000" cy="5510098"/>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NoSQL </a:t>
            </a:r>
            <a:r>
              <a:rPr lang="en-IN" dirty="0">
                <a:latin typeface="Calibri" panose="020F0502020204030204" pitchFamily="34" charset="0"/>
                <a:ea typeface="Calibri" panose="020F0502020204030204" pitchFamily="34" charset="0"/>
                <a:cs typeface="Times New Roman" panose="02020603050405020304" pitchFamily="18" charset="0"/>
              </a:rPr>
              <a:t>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Performing </a:t>
            </a:r>
            <a:r>
              <a:rPr lang="en-IN" dirty="0">
                <a:latin typeface="Calibri" panose="020F0502020204030204" pitchFamily="34" charset="0"/>
                <a:ea typeface="Calibri" panose="020F0502020204030204" pitchFamily="34" charset="0"/>
                <a:cs typeface="Times New Roman" panose="02020603050405020304" pitchFamily="18" charset="0"/>
              </a:rPr>
              <a:t>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a:t>
            </a:r>
            <a:r>
              <a:rPr lang="en-IN" dirty="0" smtClean="0">
                <a:latin typeface="Calibri" panose="020F0502020204030204" pitchFamily="34" charset="0"/>
                <a:ea typeface="Calibri" panose="020F0502020204030204" pitchFamily="34" charset="0"/>
                <a:cs typeface="Times New Roman" panose="02020603050405020304" pitchFamily="18" charset="0"/>
              </a:rPr>
              <a:t>Data Updating </a:t>
            </a:r>
            <a:r>
              <a:rPr lang="en-IN" dirty="0">
                <a:latin typeface="Calibri" panose="020F0502020204030204" pitchFamily="34" charset="0"/>
                <a:ea typeface="Calibri" panose="020F0502020204030204" pitchFamily="34" charset="0"/>
                <a:cs typeface="Times New Roman" panose="02020603050405020304" pitchFamily="18" charset="0"/>
              </a:rPr>
              <a:t>and Deleting </a:t>
            </a:r>
            <a:r>
              <a:rPr lang="en-IN" dirty="0" smtClean="0">
                <a:latin typeface="Calibri" panose="020F0502020204030204" pitchFamily="34" charset="0"/>
                <a:ea typeface="Calibri" panose="020F0502020204030204" pitchFamily="34" charset="0"/>
                <a:cs typeface="Times New Roman" panose="02020603050405020304" pitchFamily="18" charset="0"/>
              </a:rPr>
              <a:t>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Querying </a:t>
            </a:r>
            <a:r>
              <a:rPr lang="en-IN" dirty="0">
                <a:latin typeface="Calibri" panose="020F0502020204030204" pitchFamily="34" charset="0"/>
                <a:ea typeface="Calibri" panose="020F0502020204030204" pitchFamily="34" charset="0"/>
                <a:cs typeface="Times New Roman" panose="02020603050405020304" pitchFamily="18" charset="0"/>
              </a:rPr>
              <a:t>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29945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MongoDB stores data as BSON documents. BSON is a binary representation of JSON documents.</a:t>
            </a:r>
            <a:endParaRPr lang="en-US" dirty="0"/>
          </a:p>
        </p:txBody>
      </p:sp>
    </p:spTree>
    <p:extLst>
      <p:ext uri="{BB962C8B-B14F-4D97-AF65-F5344CB8AC3E}">
        <p14:creationId xmlns:p14="http://schemas.microsoft.com/office/powerpoint/2010/main" val="210115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1" y="1143000"/>
            <a:ext cx="879602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document </a:t>
            </a:r>
          </a:p>
        </p:txBody>
      </p:sp>
      <p:sp>
        <p:nvSpPr>
          <p:cNvPr id="7" name="Rectangle 6"/>
          <p:cNvSpPr/>
          <p:nvPr/>
        </p:nvSpPr>
        <p:spPr>
          <a:xfrm>
            <a:off x="149188" y="762000"/>
            <a:ext cx="8845624" cy="923330"/>
          </a:xfrm>
          <a:prstGeom prst="rect">
            <a:avLst/>
          </a:prstGeom>
        </p:spPr>
        <p:txBody>
          <a:bodyPr wrap="square">
            <a:spAutoFit/>
          </a:bodyPr>
          <a:lstStyle/>
          <a:p>
            <a:r>
              <a:rPr lang="en-US" dirty="0"/>
              <a:t>MongoDB documents are composed of </a:t>
            </a:r>
            <a:r>
              <a:rPr lang="en-US" b="1" i="1" dirty="0">
                <a:solidFill>
                  <a:srgbClr val="036883"/>
                </a:solidFill>
              </a:rPr>
              <a:t>field-and-value</a:t>
            </a:r>
            <a:r>
              <a:rPr lang="en-US" dirty="0"/>
              <a:t> pairs. The value of a field can be any of the BSON data types, including other documents, arrays, and arrays of documents.</a:t>
            </a:r>
            <a:endParaRPr lang="en-IN" dirty="0"/>
          </a:p>
        </p:txBody>
      </p:sp>
      <p:sp>
        <p:nvSpPr>
          <p:cNvPr id="2" name="Rectangle 1"/>
          <p:cNvSpPr/>
          <p:nvPr/>
        </p:nvSpPr>
        <p:spPr>
          <a:xfrm>
            <a:off x="149188" y="1875420"/>
            <a:ext cx="8845624" cy="646331"/>
          </a:xfrm>
          <a:prstGeom prst="rect">
            <a:avLst/>
          </a:prstGeom>
        </p:spPr>
        <p:txBody>
          <a:bodyPr wrap="square">
            <a:spAutoFit/>
          </a:bodyPr>
          <a:lstStyle/>
          <a:p>
            <a:r>
              <a:rPr lang="en-US" dirty="0"/>
              <a:t>The </a:t>
            </a:r>
            <a:r>
              <a:rPr lang="en-US" b="1" i="1" dirty="0">
                <a:solidFill>
                  <a:srgbClr val="036883"/>
                </a:solidFill>
              </a:rPr>
              <a:t>field name</a:t>
            </a:r>
            <a:r>
              <a:rPr lang="en-US" b="1" i="1" dirty="0"/>
              <a:t> </a:t>
            </a:r>
            <a:r>
              <a:rPr lang="en-US" b="1" i="1" dirty="0">
                <a:solidFill>
                  <a:srgbClr val="C00000"/>
                </a:solidFill>
              </a:rPr>
              <a:t>_id</a:t>
            </a:r>
            <a:r>
              <a:rPr lang="en-US" i="1" dirty="0">
                <a:solidFill>
                  <a:srgbClr val="C00000"/>
                </a:solidFill>
              </a:rPr>
              <a:t> </a:t>
            </a:r>
            <a:r>
              <a:rPr lang="en-US" dirty="0"/>
              <a:t>is reserved for use as a primary key; its value must be unique in the collection, is immutable, and may be of any type other than an array.</a:t>
            </a:r>
          </a:p>
        </p:txBody>
      </p:sp>
      <p:sp>
        <p:nvSpPr>
          <p:cNvPr id="3" name="Rectangle 2"/>
          <p:cNvSpPr/>
          <p:nvPr/>
        </p:nvSpPr>
        <p:spPr>
          <a:xfrm>
            <a:off x="184814" y="2971800"/>
            <a:ext cx="2464136"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3962400" y="2713820"/>
            <a:ext cx="5032412" cy="707886"/>
          </a:xfrm>
          <a:prstGeom prst="rect">
            <a:avLst/>
          </a:prstGeom>
        </p:spPr>
        <p:txBody>
          <a:bodyPr wrap="square">
            <a:spAutoFit/>
          </a:bodyPr>
          <a:lstStyle/>
          <a:p>
            <a:r>
              <a:rPr lang="en-US" sz="2000" dirty="0">
                <a:solidFill>
                  <a:schemeClr val="accent4">
                    <a:lumMod val="75000"/>
                  </a:schemeClr>
                </a:solidFill>
              </a:rPr>
              <a:t>The primary key _id is automatically added if _id field is not specified.</a:t>
            </a:r>
          </a:p>
        </p:txBody>
      </p:sp>
    </p:spTree>
    <p:extLst>
      <p:ext uri="{BB962C8B-B14F-4D97-AF65-F5344CB8AC3E}">
        <p14:creationId xmlns:p14="http://schemas.microsoft.com/office/powerpoint/2010/main" val="30330693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419100" y="2861953"/>
            <a:ext cx="8305800" cy="954107"/>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the mongo shell, </a:t>
            </a:r>
            <a:r>
              <a:rPr lang="en-US" sz="2000" b="1" dirty="0">
                <a:solidFill>
                  <a:srgbClr val="B22251"/>
                </a:solidFill>
                <a:latin typeface="arial" panose="020B0604020202020204" pitchFamily="34" charset="0"/>
              </a:rPr>
              <a:t>db</a:t>
            </a:r>
            <a:r>
              <a:rPr lang="en-US" sz="1600" dirty="0">
                <a:solidFill>
                  <a:srgbClr val="B22251"/>
                </a:solidFill>
                <a:latin typeface="arial" panose="020B0604020202020204" pitchFamily="34" charset="0"/>
              </a:rPr>
              <a:t> </a:t>
            </a:r>
            <a:r>
              <a:rPr lang="en-US" dirty="0">
                <a:solidFill>
                  <a:srgbClr val="222222"/>
                </a:solidFill>
                <a:latin typeface="arial" panose="020B0604020202020204" pitchFamily="34" charset="0"/>
              </a:rPr>
              <a:t>is the variable that references the current database. The variable is automatically set to the default database </a:t>
            </a:r>
            <a:r>
              <a:rPr lang="en-US" b="1" dirty="0">
                <a:solidFill>
                  <a:srgbClr val="222222"/>
                </a:solidFill>
                <a:latin typeface="arial" panose="020B0604020202020204" pitchFamily="34" charset="0"/>
              </a:rPr>
              <a:t>test</a:t>
            </a:r>
            <a:r>
              <a:rPr lang="en-US" dirty="0">
                <a:solidFill>
                  <a:srgbClr val="222222"/>
                </a:solidFill>
                <a:latin typeface="arial" panose="020B0604020202020204" pitchFamily="34" charset="0"/>
              </a:rPr>
              <a:t> or is set when you use the </a:t>
            </a:r>
            <a:r>
              <a:rPr lang="en-US" b="1" dirty="0">
                <a:solidFill>
                  <a:srgbClr val="B22251"/>
                </a:solidFill>
                <a:latin typeface="arial" panose="020B0604020202020204" pitchFamily="34" charset="0"/>
              </a:rPr>
              <a:t>use &lt;db_name&gt;</a:t>
            </a:r>
            <a:r>
              <a:rPr lang="en-US" b="1" dirty="0">
                <a:solidFill>
                  <a:srgbClr val="222222"/>
                </a:solidFill>
                <a:latin typeface="arial" panose="020B0604020202020204" pitchFamily="34" charset="0"/>
              </a:rPr>
              <a:t> </a:t>
            </a:r>
            <a:r>
              <a:rPr lang="en-US" dirty="0">
                <a:solidFill>
                  <a:srgbClr val="222222"/>
                </a:solidFill>
                <a:latin typeface="arial" panose="020B0604020202020204" pitchFamily="34" charset="0"/>
              </a:rPr>
              <a:t>to switch current database.</a:t>
            </a:r>
            <a:endParaRPr lang="en-US" dirty="0"/>
          </a:p>
        </p:txBody>
      </p:sp>
    </p:spTree>
    <p:extLst>
      <p:ext uri="{BB962C8B-B14F-4D97-AF65-F5344CB8AC3E}">
        <p14:creationId xmlns:p14="http://schemas.microsoft.com/office/powerpoint/2010/main" val="155855449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extLst/>
          </p:nvPr>
        </p:nvGraphicFramePr>
        <p:xfrm>
          <a:off x="228600" y="335280"/>
          <a:ext cx="8763000" cy="1112520"/>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tblGrid>
              <a:tr h="370840">
                <a:tc>
                  <a:txBody>
                    <a:bodyPr/>
                    <a:lstStyle/>
                    <a:p>
                      <a:endParaRPr lang="en-US" dirty="0"/>
                    </a:p>
                  </a:txBody>
                  <a:tcPr/>
                </a:tc>
                <a:tc>
                  <a:txBody>
                    <a:bodyPr/>
                    <a:lstStyle/>
                    <a:p>
                      <a:pPr algn="ctr"/>
                      <a:r>
                        <a:rPr lang="en-US" sz="1800" dirty="0">
                          <a:solidFill>
                            <a:srgbClr val="C00000"/>
                          </a:solidFill>
                        </a:rPr>
                        <a:t>MongoDB</a:t>
                      </a:r>
                    </a:p>
                  </a:txBody>
                  <a:tcPr anchor="ctr"/>
                </a:tc>
                <a:tc>
                  <a:txBody>
                    <a:bodyPr/>
                    <a:lstStyle/>
                    <a:p>
                      <a:pPr algn="ctr"/>
                      <a:r>
                        <a:rPr lang="en-US" sz="1800" dirty="0">
                          <a:solidFill>
                            <a:srgbClr val="C00000"/>
                          </a:solidFill>
                        </a:rPr>
                        <a:t>Redis</a:t>
                      </a:r>
                    </a:p>
                  </a:txBody>
                  <a:tcPr anchor="ctr"/>
                </a:tc>
                <a:tc>
                  <a:txBody>
                    <a:bodyPr/>
                    <a:lstStyle/>
                    <a:p>
                      <a:pPr algn="ctr"/>
                      <a:r>
                        <a:rPr lang="en-US" sz="1800" dirty="0">
                          <a:solidFill>
                            <a:srgbClr val="C00000"/>
                          </a:solidFill>
                        </a:rPr>
                        <a:t>MySQL</a:t>
                      </a:r>
                    </a:p>
                  </a:txBody>
                  <a:tcPr anchor="ctr"/>
                </a:tc>
                <a:tc>
                  <a:txBody>
                    <a:bodyPr/>
                    <a:lstStyle/>
                    <a:p>
                      <a:pPr algn="ctr"/>
                      <a:r>
                        <a:rPr lang="en-US" sz="1800" dirty="0">
                          <a:solidFill>
                            <a:srgbClr val="C00000"/>
                          </a:solidFill>
                        </a:rPr>
                        <a:t>Oracle</a:t>
                      </a:r>
                    </a:p>
                  </a:txBody>
                  <a:tcPr anchor="ct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a:tc>
                <a:tc>
                  <a:txBody>
                    <a:bodyPr/>
                    <a:lstStyle/>
                    <a:p>
                      <a:pPr algn="ctr"/>
                      <a:r>
                        <a:rPr lang="en-US" sz="1800" dirty="0">
                          <a:solidFill>
                            <a:srgbClr val="FF5A36"/>
                          </a:solidFill>
                        </a:rPr>
                        <a:t>mongod</a:t>
                      </a:r>
                    </a:p>
                  </a:txBody>
                  <a:tcPr anchor="ctr"/>
                </a:tc>
                <a:tc>
                  <a:txBody>
                    <a:bodyPr/>
                    <a:lstStyle/>
                    <a:p>
                      <a:pPr algn="ctr"/>
                      <a:r>
                        <a:rPr lang="en-US" sz="1800" dirty="0">
                          <a:solidFill>
                            <a:srgbClr val="FF5A36"/>
                          </a:solidFill>
                        </a:rPr>
                        <a:t>redis-server</a:t>
                      </a:r>
                    </a:p>
                  </a:txBody>
                  <a:tcPr anchor="ctr"/>
                </a:tc>
                <a:tc>
                  <a:txBody>
                    <a:bodyPr/>
                    <a:lstStyle/>
                    <a:p>
                      <a:pPr algn="ctr"/>
                      <a:r>
                        <a:rPr lang="en-US" sz="1800" dirty="0">
                          <a:solidFill>
                            <a:srgbClr val="FF5A36"/>
                          </a:solidFill>
                        </a:rPr>
                        <a:t>mysqld</a:t>
                      </a:r>
                    </a:p>
                  </a:txBody>
                  <a:tcPr anchor="ctr"/>
                </a:tc>
                <a:tc>
                  <a:txBody>
                    <a:bodyPr/>
                    <a:lstStyle/>
                    <a:p>
                      <a:pPr algn="ctr"/>
                      <a:r>
                        <a:rPr lang="en-US" sz="1800" dirty="0">
                          <a:solidFill>
                            <a:srgbClr val="FF5A36"/>
                          </a:solidFill>
                        </a:rPr>
                        <a:t>oracle</a:t>
                      </a: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a:tc>
                <a:tc>
                  <a:txBody>
                    <a:bodyPr/>
                    <a:lstStyle/>
                    <a:p>
                      <a:pPr algn="ctr"/>
                      <a:r>
                        <a:rPr lang="en-US" sz="1800" dirty="0">
                          <a:solidFill>
                            <a:srgbClr val="FF5A36"/>
                          </a:solidFill>
                        </a:rPr>
                        <a:t>mongo</a:t>
                      </a:r>
                    </a:p>
                  </a:txBody>
                  <a:tcPr anchor="ctr"/>
                </a:tc>
                <a:tc>
                  <a:txBody>
                    <a:bodyPr/>
                    <a:lstStyle/>
                    <a:p>
                      <a:pPr algn="ctr"/>
                      <a:r>
                        <a:rPr lang="en-US" sz="1800" dirty="0">
                          <a:solidFill>
                            <a:srgbClr val="FF5A36"/>
                          </a:solidFill>
                        </a:rPr>
                        <a:t>redis-cli</a:t>
                      </a:r>
                    </a:p>
                  </a:txBody>
                  <a:tcPr anchor="ctr"/>
                </a:tc>
                <a:tc>
                  <a:txBody>
                    <a:bodyPr/>
                    <a:lstStyle/>
                    <a:p>
                      <a:pPr algn="ctr"/>
                      <a:r>
                        <a:rPr lang="en-US" sz="1800" dirty="0">
                          <a:solidFill>
                            <a:srgbClr val="FF5A36"/>
                          </a:solidFill>
                        </a:rPr>
                        <a:t>mysql</a:t>
                      </a:r>
                    </a:p>
                  </a:txBody>
                  <a:tcPr anchor="ctr"/>
                </a:tc>
                <a:tc>
                  <a:txBody>
                    <a:bodyPr/>
                    <a:lstStyle/>
                    <a:p>
                      <a:pPr algn="ctr"/>
                      <a:r>
                        <a:rPr lang="en-US" sz="1800" dirty="0">
                          <a:solidFill>
                            <a:srgbClr val="FF5A36"/>
                          </a:solidFill>
                        </a:rPr>
                        <a:t>sqlplus</a:t>
                      </a:r>
                    </a:p>
                  </a:txBody>
                  <a:tcPr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30245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start server and client </a:t>
            </a:r>
          </a:p>
        </p:txBody>
      </p:sp>
      <p:sp>
        <p:nvSpPr>
          <p:cNvPr id="7" name="Rectangle 6"/>
          <p:cNvSpPr/>
          <p:nvPr/>
        </p:nvSpPr>
        <p:spPr>
          <a:xfrm>
            <a:off x="149188" y="762000"/>
            <a:ext cx="8845624" cy="400110"/>
          </a:xfrm>
          <a:prstGeom prst="rect">
            <a:avLst/>
          </a:prstGeom>
        </p:spPr>
        <p:txBody>
          <a:bodyPr wrap="square">
            <a:spAutoFit/>
          </a:bodyPr>
          <a:lstStyle/>
          <a:p>
            <a:r>
              <a:rPr lang="en-US" dirty="0"/>
              <a:t>To start </a:t>
            </a:r>
            <a:r>
              <a:rPr lang="en-US" dirty="0">
                <a:solidFill>
                  <a:srgbClr val="FF5A36"/>
                </a:solidFill>
              </a:rPr>
              <a:t>MongoDB server</a:t>
            </a:r>
            <a:r>
              <a:rPr lang="en-US" dirty="0"/>
              <a:t>, execute </a:t>
            </a:r>
            <a:r>
              <a:rPr lang="en-US" sz="2000" b="1" dirty="0">
                <a:solidFill>
                  <a:srgbClr val="C00000"/>
                </a:solidFill>
              </a:rPr>
              <a:t>mongod.exe</a:t>
            </a:r>
            <a:r>
              <a:rPr lang="en-US" dirty="0">
                <a:solidFill>
                  <a:srgbClr val="036883"/>
                </a:solidFill>
              </a:rPr>
              <a:t>.</a:t>
            </a:r>
            <a:endParaRPr lang="en-IN" dirty="0">
              <a:solidFill>
                <a:srgbClr val="036883"/>
              </a:solidFill>
            </a:endParaRPr>
          </a:p>
        </p:txBody>
      </p:sp>
      <p:sp>
        <p:nvSpPr>
          <p:cNvPr id="4" name="Rectangle 3"/>
          <p:cNvSpPr/>
          <p:nvPr/>
        </p:nvSpPr>
        <p:spPr>
          <a:xfrm>
            <a:off x="188894" y="3200400"/>
            <a:ext cx="8766212" cy="1107996"/>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stp10 --journal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"c:\database" --bind_ip 192.168.100.20 --journal</a:t>
            </a:r>
          </a:p>
        </p:txBody>
      </p:sp>
      <p:sp>
        <p:nvSpPr>
          <p:cNvPr id="5" name="Rectangle 4"/>
          <p:cNvSpPr/>
          <p:nvPr/>
        </p:nvSpPr>
        <p:spPr>
          <a:xfrm>
            <a:off x="146219" y="1219200"/>
            <a:ext cx="8155006" cy="1446550"/>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rPr>
              <a:t>The --dbpath option points to your database directory.</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--bind_ip_all option : bind to all ip addresses.</a:t>
            </a:r>
          </a:p>
          <a:p>
            <a:pPr marL="285750" indent="-285750">
              <a:buFont typeface="Arial" panose="020B0604020202020204" pitchFamily="34" charset="0"/>
              <a:buChar char="•"/>
            </a:pPr>
            <a:endParaRPr lang="en-US" sz="800" dirty="0">
              <a:solidFill>
                <a:srgbClr val="036883"/>
              </a:solidFill>
            </a:endParaRPr>
          </a:p>
          <a:p>
            <a:pPr marL="285750" indent="-285750">
              <a:buFont typeface="Arial" panose="020B0604020202020204" pitchFamily="34" charset="0"/>
              <a:buChar char="•"/>
            </a:pPr>
            <a:r>
              <a:rPr lang="en-US" dirty="0">
                <a:solidFill>
                  <a:srgbClr val="036883"/>
                </a:solidFill>
              </a:rPr>
              <a:t>The --bind_ip arg option : comma separated list of ip addresses to listen on,  localhost by default.</a:t>
            </a:r>
          </a:p>
        </p:txBody>
      </p:sp>
      <p:sp>
        <p:nvSpPr>
          <p:cNvPr id="8" name="Rectangle 7"/>
          <p:cNvSpPr/>
          <p:nvPr/>
        </p:nvSpPr>
        <p:spPr>
          <a:xfrm>
            <a:off x="146219" y="4669006"/>
            <a:ext cx="8845624" cy="400110"/>
          </a:xfrm>
          <a:prstGeom prst="rect">
            <a:avLst/>
          </a:prstGeom>
        </p:spPr>
        <p:txBody>
          <a:bodyPr wrap="square">
            <a:spAutoFit/>
          </a:bodyPr>
          <a:lstStyle/>
          <a:p>
            <a:r>
              <a:rPr lang="en-US" dirty="0"/>
              <a:t>To start </a:t>
            </a:r>
            <a:r>
              <a:rPr lang="en-US" dirty="0">
                <a:solidFill>
                  <a:srgbClr val="FF5A36"/>
                </a:solidFill>
              </a:rPr>
              <a:t>MongoDB client</a:t>
            </a:r>
            <a:r>
              <a:rPr lang="en-US" dirty="0"/>
              <a:t>, execute </a:t>
            </a:r>
            <a:r>
              <a:rPr lang="en-US" sz="2000" b="1" dirty="0">
                <a:solidFill>
                  <a:srgbClr val="C00000"/>
                </a:solidFill>
              </a:rPr>
              <a:t>mongo.exe</a:t>
            </a:r>
            <a:r>
              <a:rPr lang="en-US" dirty="0">
                <a:solidFill>
                  <a:srgbClr val="036883"/>
                </a:solidFill>
              </a:rPr>
              <a:t>.</a:t>
            </a:r>
            <a:endParaRPr lang="en-IN" dirty="0">
              <a:solidFill>
                <a:srgbClr val="036883"/>
              </a:solidFill>
            </a:endParaRPr>
          </a:p>
        </p:txBody>
      </p:sp>
      <p:cxnSp>
        <p:nvCxnSpPr>
          <p:cNvPr id="10" name="Straight Connector 9"/>
          <p:cNvCxnSpPr/>
          <p:nvPr/>
        </p:nvCxnSpPr>
        <p:spPr>
          <a:xfrm>
            <a:off x="146219" y="4502974"/>
            <a:ext cx="884859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8894" y="5097959"/>
            <a:ext cx="8766212"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"192.168.100.20" --port "27017"</a:t>
            </a:r>
          </a:p>
        </p:txBody>
      </p:sp>
      <p:sp>
        <p:nvSpPr>
          <p:cNvPr id="2" name="Rectangle 1"/>
          <p:cNvSpPr/>
          <p:nvPr/>
        </p:nvSpPr>
        <p:spPr>
          <a:xfrm>
            <a:off x="202749" y="2743200"/>
            <a:ext cx="462498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--bind_ip &lt;hostnames | ipaddresses&gt;</a:t>
            </a:r>
          </a:p>
        </p:txBody>
      </p:sp>
    </p:spTree>
    <p:extLst>
      <p:ext uri="{BB962C8B-B14F-4D97-AF65-F5344CB8AC3E}">
        <p14:creationId xmlns:p14="http://schemas.microsoft.com/office/powerpoint/2010/main" val="290868598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82713" y="152400"/>
            <a:ext cx="8808887"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spTree>
    <p:extLst>
      <p:ext uri="{BB962C8B-B14F-4D97-AF65-F5344CB8AC3E}">
        <p14:creationId xmlns:p14="http://schemas.microsoft.com/office/powerpoint/2010/main" val="201017395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graphicFrame>
        <p:nvGraphicFramePr>
          <p:cNvPr id="7" name="Table 6"/>
          <p:cNvGraphicFramePr>
            <a:graphicFrameLocks noGrp="1"/>
          </p:cNvGraphicFramePr>
          <p:nvPr>
            <p:extLst/>
          </p:nvPr>
        </p:nvGraphicFramePr>
        <p:xfrm>
          <a:off x="152399" y="1066800"/>
          <a:ext cx="8839201" cy="4551992"/>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8">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rPr>
                        <a:t>$eq</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rPr>
                        <a:t>$gt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rPr>
                        <a:t>$gte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greater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rPr>
                        <a:t>$lt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rPr>
                        <a:t>$lte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values that are less than or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rPr>
                        <a:t>$ne</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all values that are not equal to a specified value.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rPr>
                        <a:t>$in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any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rPr>
                        <a:t>$nin</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Matches none of the values specified in an array.</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4280568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comparison operator</a:t>
            </a:r>
          </a:p>
        </p:txBody>
      </p:sp>
      <p:sp>
        <p:nvSpPr>
          <p:cNvPr id="2" name="Rectangle 1"/>
          <p:cNvSpPr/>
          <p:nvPr/>
        </p:nvSpPr>
        <p:spPr>
          <a:xfrm>
            <a:off x="152400" y="767355"/>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52400" y="1192887"/>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4800600" y="750532"/>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4800600" y="1176064"/>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57348" y="2056233"/>
            <a:ext cx="55066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57348" y="2481765"/>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4805548" y="2039410"/>
            <a:ext cx="68871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4805548" y="2464942"/>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217609" y="3369851"/>
            <a:ext cx="486030"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217609" y="3795383"/>
            <a:ext cx="3097323"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4865809" y="3353028"/>
            <a:ext cx="62408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4865809" y="3778560"/>
            <a:ext cx="322395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282242" y="4665657"/>
            <a:ext cx="61587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282242" y="5091189"/>
            <a:ext cx="689644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spTree>
    <p:extLst>
      <p:ext uri="{BB962C8B-B14F-4D97-AF65-F5344CB8AC3E}">
        <p14:creationId xmlns:p14="http://schemas.microsoft.com/office/powerpoint/2010/main" val="4058368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spTree>
    <p:extLst>
      <p:ext uri="{BB962C8B-B14F-4D97-AF65-F5344CB8AC3E}">
        <p14:creationId xmlns:p14="http://schemas.microsoft.com/office/powerpoint/2010/main" val="77474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graphicFrame>
        <p:nvGraphicFramePr>
          <p:cNvPr id="7" name="Table 6"/>
          <p:cNvGraphicFramePr>
            <a:graphicFrameLocks noGrp="1"/>
          </p:cNvGraphicFramePr>
          <p:nvPr>
            <p:extLst/>
          </p:nvPr>
        </p:nvGraphicFramePr>
        <p:xfrm>
          <a:off x="152401" y="1066800"/>
          <a:ext cx="8839200" cy="2875590"/>
        </p:xfrm>
        <a:graphic>
          <a:graphicData uri="http://schemas.openxmlformats.org/drawingml/2006/table">
            <a:tbl>
              <a:tblPr>
                <a:tableStyleId>{616DA210-FB5B-4158-B5E0-FEB733F419BA}</a:tableStyleId>
              </a:tblPr>
              <a:tblGrid>
                <a:gridCol w="886743">
                  <a:extLst>
                    <a:ext uri="{9D8B030D-6E8A-4147-A177-3AD203B41FA5}">
                      <a16:colId xmlns:a16="http://schemas.microsoft.com/office/drawing/2014/main" xmlns="" val="20000"/>
                    </a:ext>
                  </a:extLst>
                </a:gridCol>
                <a:gridCol w="7952457">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rPr>
                        <a:t>$or</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OR </a:t>
                      </a:r>
                      <a:r>
                        <a:rPr lang="en-US" sz="2000" dirty="0">
                          <a:effectLst/>
                        </a:rPr>
                        <a:t>returns all documents that    </a:t>
                      </a:r>
                    </a:p>
                    <a:p>
                      <a:pPr fontAlgn="base"/>
                      <a:r>
                        <a:rPr lang="en-US" sz="2000" dirty="0">
                          <a:effectLst/>
                        </a:rPr>
                        <a:t>  match the conditions of either clause.</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rPr>
                        <a:t>$and</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Joins query clauses with a logical </a:t>
                      </a:r>
                      <a:r>
                        <a:rPr lang="en-US" sz="2000" dirty="0">
                          <a:solidFill>
                            <a:srgbClr val="00B0F0"/>
                          </a:solidFill>
                          <a:effectLst/>
                        </a:rPr>
                        <a:t>AND </a:t>
                      </a:r>
                      <a:r>
                        <a:rPr lang="en-US" sz="2000" dirty="0">
                          <a:effectLst/>
                        </a:rPr>
                        <a:t>returns all documents that </a:t>
                      </a:r>
                    </a:p>
                    <a:p>
                      <a:pPr fontAlgn="base"/>
                      <a:r>
                        <a:rPr lang="en-US" sz="2000" dirty="0">
                          <a:effectLst/>
                        </a:rPr>
                        <a:t>  match the conditions of both clauses.</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rPr>
                        <a:t>$not</a:t>
                      </a: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rPr>
                        <a:t>  </a:t>
                      </a:r>
                      <a:r>
                        <a:rPr lang="en-US" sz="2000" dirty="0">
                          <a:effectLst/>
                        </a:rPr>
                        <a:t>Inverts the effect of a query expression and returns documents that </a:t>
                      </a:r>
                    </a:p>
                    <a:p>
                      <a:pPr fontAlgn="base"/>
                      <a:r>
                        <a:rPr lang="en-US" sz="2000" dirty="0">
                          <a:effectLst/>
                        </a:rPr>
                        <a:t>  do not match the query expression.</a:t>
                      </a:r>
                      <a:endParaRPr lang="en-IN" sz="2000" dirty="0">
                        <a:effectLst/>
                      </a:endParaRPr>
                    </a:p>
                  </a:txBody>
                  <a:tcPr marL="23117" marR="23117"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228600" y="4191000"/>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228601" y="4703403"/>
            <a:ext cx="7391400"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228600" y="5215806"/>
            <a:ext cx="73914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Tree>
    <p:extLst>
      <p:ext uri="{BB962C8B-B14F-4D97-AF65-F5344CB8AC3E}">
        <p14:creationId xmlns:p14="http://schemas.microsoft.com/office/powerpoint/2010/main" val="6708255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logical operator</a:t>
            </a:r>
          </a:p>
        </p:txBody>
      </p:sp>
      <p:sp>
        <p:nvSpPr>
          <p:cNvPr id="4" name="Rectangle 3"/>
          <p:cNvSpPr/>
          <p:nvPr/>
        </p:nvSpPr>
        <p:spPr>
          <a:xfrm>
            <a:off x="152400" y="767355"/>
            <a:ext cx="57419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70434" y="1196156"/>
            <a:ext cx="727635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8234" y="2648928"/>
            <a:ext cx="756938"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86268" y="3077729"/>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8234" y="4459069"/>
            <a:ext cx="718466"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86268" y="4887870"/>
            <a:ext cx="600997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41514" y="5498068"/>
            <a:ext cx="885008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41514" y="1773697"/>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08856" y="3607713"/>
            <a:ext cx="88560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db.emp.find({$and: [{job:'manager'}, {sal:3400}]})</a:t>
            </a:r>
          </a:p>
        </p:txBody>
      </p:sp>
    </p:spTree>
    <p:extLst>
      <p:ext uri="{BB962C8B-B14F-4D97-AF65-F5344CB8AC3E}">
        <p14:creationId xmlns:p14="http://schemas.microsoft.com/office/powerpoint/2010/main" val="353020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458200" cy="60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a:t>
            </a:r>
            <a:r>
              <a:rPr lang="en-US" b="1" i="1" dirty="0">
                <a:solidFill>
                  <a:srgbClr val="222222"/>
                </a:solidFill>
                <a:latin typeface="arial" panose="020B0604020202020204" pitchFamily="34" charset="0"/>
              </a:rPr>
              <a:t>ObjectId</a:t>
            </a:r>
            <a:r>
              <a:rPr lang="en-US" dirty="0">
                <a:solidFill>
                  <a:srgbClr val="222222"/>
                </a:solidFill>
                <a:latin typeface="arial" panose="020B0604020202020204" pitchFamily="34" charset="0"/>
              </a:rPr>
              <a:t> class is the default primary key for a MongoDB document and is usually found in the </a:t>
            </a:r>
            <a:r>
              <a:rPr lang="en-US" b="1" dirty="0">
                <a:solidFill>
                  <a:srgbClr val="222222"/>
                </a:solidFill>
                <a:latin typeface="arial" panose="020B0604020202020204" pitchFamily="34" charset="0"/>
              </a:rPr>
              <a:t>_id</a:t>
            </a:r>
            <a:r>
              <a:rPr lang="en-US" dirty="0">
                <a:solidFill>
                  <a:srgbClr val="222222"/>
                </a:solidFill>
                <a:latin typeface="arial" panose="020B0604020202020204" pitchFamily="34" charset="0"/>
              </a:rPr>
              <a:t> field in an inserted document.</a:t>
            </a:r>
            <a:endParaRPr lang="en-US" dirty="0"/>
          </a:p>
        </p:txBody>
      </p:sp>
      <p:sp>
        <p:nvSpPr>
          <p:cNvPr id="5" name="Rectangle 4"/>
          <p:cNvSpPr/>
          <p:nvPr/>
        </p:nvSpPr>
        <p:spPr>
          <a:xfrm>
            <a:off x="419100" y="3958894"/>
            <a:ext cx="8305800" cy="738664"/>
          </a:xfrm>
          <a:prstGeom prst="rect">
            <a:avLst/>
          </a:prstGeom>
        </p:spPr>
        <p:txBody>
          <a:bodyPr wrap="square">
            <a:spAutoFit/>
          </a:bodyPr>
          <a:lstStyle/>
          <a:p>
            <a:r>
              <a:rPr lang="en-US" sz="2000" dirty="0">
                <a:solidFill>
                  <a:schemeClr val="accent4">
                    <a:lumMod val="50000"/>
                  </a:schemeClr>
                </a:solidFill>
              </a:rPr>
              <a:t>The </a:t>
            </a:r>
            <a:r>
              <a:rPr lang="en-US" sz="2200" b="1" dirty="0">
                <a:solidFill>
                  <a:schemeClr val="accent4">
                    <a:lumMod val="50000"/>
                  </a:schemeClr>
                </a:solidFill>
              </a:rPr>
              <a:t>_id</a:t>
            </a:r>
            <a:r>
              <a:rPr lang="en-US" sz="2000" dirty="0">
                <a:solidFill>
                  <a:schemeClr val="accent4">
                    <a:lumMod val="50000"/>
                  </a:schemeClr>
                </a:solidFill>
              </a:rPr>
              <a:t> field must have a unique value. You can think of the </a:t>
            </a:r>
            <a:r>
              <a:rPr lang="en-US" sz="2200" b="1" dirty="0">
                <a:solidFill>
                  <a:schemeClr val="accent4">
                    <a:lumMod val="50000"/>
                  </a:schemeClr>
                </a:solidFill>
              </a:rPr>
              <a:t>_id </a:t>
            </a:r>
            <a:r>
              <a:rPr lang="en-US" sz="2000" dirty="0">
                <a:solidFill>
                  <a:schemeClr val="accent4">
                    <a:lumMod val="50000"/>
                  </a:schemeClr>
                </a:solidFill>
              </a:rPr>
              <a:t>field as the document’s primary key.</a:t>
            </a:r>
          </a:p>
        </p:txBody>
      </p:sp>
    </p:spTree>
    <p:extLst>
      <p:ext uri="{BB962C8B-B14F-4D97-AF65-F5344CB8AC3E}">
        <p14:creationId xmlns:p14="http://schemas.microsoft.com/office/powerpoint/2010/main" val="17028337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ObjectId()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ObjectId()</a:t>
            </a:r>
          </a:p>
        </p:txBody>
      </p:sp>
    </p:spTree>
    <p:extLst>
      <p:ext uri="{BB962C8B-B14F-4D97-AF65-F5344CB8AC3E}">
        <p14:creationId xmlns:p14="http://schemas.microsoft.com/office/powerpoint/2010/main" val="1393594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spTree>
    <p:extLst>
      <p:ext uri="{BB962C8B-B14F-4D97-AF65-F5344CB8AC3E}">
        <p14:creationId xmlns:p14="http://schemas.microsoft.com/office/powerpoint/2010/main" val="33226846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list database </a:t>
            </a:r>
          </a:p>
        </p:txBody>
      </p:sp>
      <p:sp>
        <p:nvSpPr>
          <p:cNvPr id="7" name="Rectangle 6"/>
          <p:cNvSpPr/>
          <p:nvPr/>
        </p:nvSpPr>
        <p:spPr>
          <a:xfrm>
            <a:off x="149188" y="762000"/>
            <a:ext cx="8845624" cy="369332"/>
          </a:xfrm>
          <a:prstGeom prst="rect">
            <a:avLst/>
          </a:prstGeom>
        </p:spPr>
        <p:txBody>
          <a:bodyPr wrap="square">
            <a:spAutoFit/>
          </a:bodyPr>
          <a:lstStyle/>
          <a:p>
            <a:r>
              <a:rPr lang="en-US" dirty="0"/>
              <a:t>Print a list of all databases on the server.</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49188" y="1835382"/>
            <a:ext cx="855122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dbs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show databases	   </a:t>
            </a:r>
            <a:r>
              <a:rPr lang="en-US" sz="2200" dirty="0">
                <a:solidFill>
                  <a:srgbClr val="00B050"/>
                </a:solidFill>
                <a:latin typeface="Calibri" panose="020F0502020204030204" pitchFamily="34" charset="0"/>
                <a:cs typeface="Calibri" panose="020F0502020204030204" pitchFamily="34" charset="0"/>
              </a:rPr>
              <a:t> // Returns: all database name.</a:t>
            </a:r>
            <a:endParaRPr lang="en-US" sz="2200"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49188" y="3288268"/>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49188" y="3787047"/>
            <a:ext cx="8610600"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a:t>
            </a:r>
          </a:p>
          <a:p>
            <a:r>
              <a:rPr lang="en-US" sz="2200" dirty="0">
                <a:solidFill>
                  <a:srgbClr val="FC6F0D"/>
                </a:solidFill>
                <a:latin typeface="Calibri" panose="020F0502020204030204" pitchFamily="34" charset="0"/>
                <a:cs typeface="Calibri" panose="020F0502020204030204" pitchFamily="34" charset="0"/>
              </a:rPr>
              <a:t>db.getName()	</a:t>
            </a:r>
            <a:r>
              <a:rPr lang="en-US" sz="2200" dirty="0">
                <a:solidFill>
                  <a:srgbClr val="00B050"/>
                </a:solidFill>
                <a:latin typeface="Calibri" panose="020F0502020204030204" pitchFamily="34" charset="0"/>
                <a:cs typeface="Calibri" panose="020F0502020204030204" pitchFamily="34" charset="0"/>
              </a:rPr>
              <a:t>   // Returns: the current database name.</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13957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228600" y="76200"/>
            <a:ext cx="8686800" cy="646331"/>
          </a:xfrm>
          <a:prstGeom prst="rect">
            <a:avLst/>
          </a:prstGeom>
        </p:spPr>
        <p:txBody>
          <a:bodyPr wrap="square">
            <a:spAutoFit/>
          </a:bodyPr>
          <a:lstStyle/>
          <a:p>
            <a:pPr algn="just"/>
            <a:r>
              <a:rPr lang="en-US" dirty="0">
                <a:solidFill>
                  <a:schemeClr val="accent4">
                    <a:lumMod val="50000"/>
                  </a:schemeClr>
                </a:solidFill>
                <a:latin typeface="Arial" panose="020B0604020202020204" pitchFamily="34" charset="0"/>
              </a:rPr>
              <a:t>To access an element of an array by the zero-based index position, concatenate the array name with the dot (.) and zero-based index position, and enclose in quotes</a:t>
            </a:r>
            <a:endParaRPr lang="en-US" dirty="0">
              <a:solidFill>
                <a:schemeClr val="accent4">
                  <a:lumMod val="50000"/>
                </a:schemeClr>
              </a:solidFill>
            </a:endParaRPr>
          </a:p>
        </p:txBody>
      </p:sp>
    </p:spTree>
    <p:extLst>
      <p:ext uri="{BB962C8B-B14F-4D97-AF65-F5344CB8AC3E}">
        <p14:creationId xmlns:p14="http://schemas.microsoft.com/office/powerpoint/2010/main" val="180526351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use database </a:t>
            </a:r>
          </a:p>
        </p:txBody>
      </p:sp>
      <p:sp>
        <p:nvSpPr>
          <p:cNvPr id="7" name="Rectangle 6"/>
          <p:cNvSpPr/>
          <p:nvPr/>
        </p:nvSpPr>
        <p:spPr>
          <a:xfrm>
            <a:off x="149188" y="762000"/>
            <a:ext cx="8845624" cy="646331"/>
          </a:xfrm>
          <a:prstGeom prst="rect">
            <a:avLst/>
          </a:prstGeom>
        </p:spPr>
        <p:txBody>
          <a:bodyPr wrap="square">
            <a:spAutoFit/>
          </a:bodyPr>
          <a:lstStyle/>
          <a:p>
            <a:r>
              <a:rPr lang="en-US" dirty="0"/>
              <a:t>Switch current database to &lt;db&gt;. The mongo shell variable db is set to the current database.</a:t>
            </a:r>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119776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287977" y="2560766"/>
            <a:ext cx="8551223"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use db1</a:t>
            </a:r>
          </a:p>
        </p:txBody>
      </p:sp>
    </p:spTree>
    <p:extLst>
      <p:ext uri="{BB962C8B-B14F-4D97-AF65-F5344CB8AC3E}">
        <p14:creationId xmlns:p14="http://schemas.microsoft.com/office/powerpoint/2010/main" val="35648920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spTree>
    <p:extLst>
      <p:ext uri="{BB962C8B-B14F-4D97-AF65-F5344CB8AC3E}">
        <p14:creationId xmlns:p14="http://schemas.microsoft.com/office/powerpoint/2010/main" val="41338403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a:solidFill>
                  <a:srgbClr val="FFFF00"/>
                </a:solidFill>
                <a:latin typeface="Arial" pitchFamily="34" charset="0"/>
                <a:cs typeface="Arial" pitchFamily="34" charset="0"/>
              </a:rPr>
              <a:t>new Date() </a:t>
            </a:r>
            <a:r>
              <a:rPr lang="en-IN" sz="3200" b="1" i="1" dirty="0">
                <a:solidFill>
                  <a:srgbClr val="FFFF00"/>
                </a:solidFill>
                <a:latin typeface="Arial" pitchFamily="34" charset="0"/>
                <a:cs typeface="Arial" pitchFamily="34" charset="0"/>
              </a:rPr>
              <a:t> </a:t>
            </a:r>
          </a:p>
        </p:txBody>
      </p:sp>
      <p:sp>
        <p:nvSpPr>
          <p:cNvPr id="7" name="Rectangle 6"/>
          <p:cNvSpPr/>
          <p:nvPr/>
        </p:nvSpPr>
        <p:spPr>
          <a:xfrm>
            <a:off x="149188" y="762000"/>
            <a:ext cx="8845624" cy="646331"/>
          </a:xfrm>
          <a:prstGeom prst="rect">
            <a:avLst/>
          </a:prstGeom>
        </p:spPr>
        <p:txBody>
          <a:bodyPr wrap="square">
            <a:spAutoFit/>
          </a:bodyPr>
          <a:lstStyle/>
          <a:p>
            <a:r>
              <a:rPr lang="en-US" dirty="0"/>
              <a:t>MongoDB uses ObjectIds as the default value of _id field of each document, which is auto generated while the creation of any document.</a:t>
            </a:r>
            <a:endParaRPr lang="en-IN" dirty="0"/>
          </a:p>
        </p:txBody>
      </p:sp>
      <p:sp>
        <p:nvSpPr>
          <p:cNvPr id="8" name="Rectangle 7"/>
          <p:cNvSpPr/>
          <p:nvPr/>
        </p:nvSpPr>
        <p:spPr>
          <a:xfrm>
            <a:off x="170434" y="1658572"/>
            <a:ext cx="8794446"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41514" y="2236113"/>
            <a:ext cx="88233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x = Date()</a:t>
            </a:r>
          </a:p>
        </p:txBody>
      </p:sp>
    </p:spTree>
    <p:extLst>
      <p:ext uri="{BB962C8B-B14F-4D97-AF65-F5344CB8AC3E}">
        <p14:creationId xmlns:p14="http://schemas.microsoft.com/office/powerpoint/2010/main" val="141830068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spTree>
    <p:extLst>
      <p:ext uri="{BB962C8B-B14F-4D97-AF65-F5344CB8AC3E}">
        <p14:creationId xmlns:p14="http://schemas.microsoft.com/office/powerpoint/2010/main" val="15168912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db.getCollectionNames() </a:t>
            </a:r>
          </a:p>
        </p:txBody>
      </p:sp>
      <p:sp>
        <p:nvSpPr>
          <p:cNvPr id="7" name="Rectangle 6"/>
          <p:cNvSpPr/>
          <p:nvPr/>
        </p:nvSpPr>
        <p:spPr>
          <a:xfrm>
            <a:off x="149188" y="762000"/>
            <a:ext cx="8845624" cy="369332"/>
          </a:xfrm>
          <a:prstGeom prst="rect">
            <a:avLst/>
          </a:prstGeom>
        </p:spPr>
        <p:txBody>
          <a:bodyPr wrap="square">
            <a:spAutoFit/>
          </a:bodyPr>
          <a:lstStyle/>
          <a:p>
            <a:r>
              <a:rPr lang="en-US" dirty="0"/>
              <a:t>Returns an array containing the names of all collections in the current database.</a:t>
            </a:r>
            <a:endParaRPr lang="en-IN" dirty="0"/>
          </a:p>
        </p:txBody>
      </p:sp>
      <p:sp>
        <p:nvSpPr>
          <p:cNvPr id="8" name="Rectangle 7"/>
          <p:cNvSpPr/>
          <p:nvPr/>
        </p:nvSpPr>
        <p:spPr>
          <a:xfrm>
            <a:off x="149188" y="1383966"/>
            <a:ext cx="88456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49188" y="24384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show collection</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db.getCollectionNames();</a:t>
            </a:r>
          </a:p>
        </p:txBody>
      </p:sp>
    </p:spTree>
    <p:extLst>
      <p:ext uri="{BB962C8B-B14F-4D97-AF65-F5344CB8AC3E}">
        <p14:creationId xmlns:p14="http://schemas.microsoft.com/office/powerpoint/2010/main" val="1038229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Relationships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0" y="841060"/>
            <a:ext cx="8816269" cy="5516327"/>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spTree>
    <p:extLst>
      <p:ext uri="{BB962C8B-B14F-4D97-AF65-F5344CB8AC3E}">
        <p14:creationId xmlns:p14="http://schemas.microsoft.com/office/powerpoint/2010/main" val="10870319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db.createCollection() </a:t>
            </a:r>
          </a:p>
        </p:txBody>
      </p:sp>
      <p:sp>
        <p:nvSpPr>
          <p:cNvPr id="7" name="Rectangle 6"/>
          <p:cNvSpPr/>
          <p:nvPr/>
        </p:nvSpPr>
        <p:spPr>
          <a:xfrm>
            <a:off x="76200" y="762000"/>
            <a:ext cx="8994812" cy="1477328"/>
          </a:xfrm>
          <a:prstGeom prst="rect">
            <a:avLst/>
          </a:prstGeom>
        </p:spPr>
        <p:txBody>
          <a:bodyPr wrap="square">
            <a:spAutoFit/>
          </a:bodyPr>
          <a:lstStyle/>
          <a:p>
            <a:r>
              <a:rPr lang="en-IN" b="1" i="1" dirty="0">
                <a:solidFill>
                  <a:srgbClr val="036883"/>
                </a:solidFill>
              </a:rPr>
              <a:t>Capped</a:t>
            </a:r>
            <a:r>
              <a:rPr lang="en-IN" dirty="0"/>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rPr>
              <a:t>MongoDB removes older documents if a collection reaches the maximum size limit before it reaches the maximum document count. </a:t>
            </a:r>
          </a:p>
        </p:txBody>
      </p:sp>
      <p:sp>
        <p:nvSpPr>
          <p:cNvPr id="8" name="Rectangle 7"/>
          <p:cNvSpPr/>
          <p:nvPr/>
        </p:nvSpPr>
        <p:spPr>
          <a:xfrm>
            <a:off x="149188" y="2472614"/>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76200" y="4419600"/>
            <a:ext cx="8994812" cy="1169551"/>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db.createCollection("log");</a:t>
            </a:r>
          </a:p>
          <a:p>
            <a:endParaRPr lang="en-IN"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db.createCollection("log", { capped:true, size:1, max:2});    </a:t>
            </a:r>
            <a:r>
              <a:rPr lang="en-IN" dirty="0">
                <a:solidFill>
                  <a:srgbClr val="00B050"/>
                </a:solidFill>
                <a:latin typeface="Calibri" panose="020F0502020204030204" pitchFamily="34" charset="0"/>
                <a:cs typeface="Calibri" panose="020F0502020204030204" pitchFamily="34" charset="0"/>
              </a:rPr>
              <a:t>// This command creates a collection named log with a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147208" y="2943761"/>
            <a:ext cx="8768191"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spTree>
    <p:extLst>
      <p:ext uri="{BB962C8B-B14F-4D97-AF65-F5344CB8AC3E}">
        <p14:creationId xmlns:p14="http://schemas.microsoft.com/office/powerpoint/2010/main" val="5589145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spTree>
    <p:extLst>
      <p:ext uri="{BB962C8B-B14F-4D97-AF65-F5344CB8AC3E}">
        <p14:creationId xmlns:p14="http://schemas.microsoft.com/office/powerpoint/2010/main" val="7076941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db.collection.isCapped()</a:t>
            </a:r>
          </a:p>
        </p:txBody>
      </p:sp>
      <p:sp>
        <p:nvSpPr>
          <p:cNvPr id="7" name="Rectangle 6"/>
          <p:cNvSpPr/>
          <p:nvPr/>
        </p:nvSpPr>
        <p:spPr>
          <a:xfrm>
            <a:off x="76200" y="762000"/>
            <a:ext cx="8994812" cy="369332"/>
          </a:xfrm>
          <a:prstGeom prst="rect">
            <a:avLst/>
          </a:prstGeom>
        </p:spPr>
        <p:txBody>
          <a:bodyPr wrap="square">
            <a:spAutoFit/>
          </a:bodyPr>
          <a:lstStyle/>
          <a:p>
            <a:r>
              <a:rPr lang="en-US" dirty="0"/>
              <a:t>Returns true if the collection is a capped collection, otherwise returns false.</a:t>
            </a:r>
            <a:r>
              <a:rPr lang="en-IN" dirty="0"/>
              <a:t> </a:t>
            </a:r>
          </a:p>
        </p:txBody>
      </p:sp>
      <p:sp>
        <p:nvSpPr>
          <p:cNvPr id="8" name="Rectangle 7"/>
          <p:cNvSpPr/>
          <p:nvPr/>
        </p:nvSpPr>
        <p:spPr>
          <a:xfrm>
            <a:off x="149188" y="13716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db.log.isCapped();</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3202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spTree>
    <p:extLst>
      <p:ext uri="{BB962C8B-B14F-4D97-AF65-F5344CB8AC3E}">
        <p14:creationId xmlns:p14="http://schemas.microsoft.com/office/powerpoint/2010/main" val="333140990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db.getCollection() </a:t>
            </a:r>
          </a:p>
        </p:txBody>
      </p:sp>
      <p:sp>
        <p:nvSpPr>
          <p:cNvPr id="8" name="Rectangle 7"/>
          <p:cNvSpPr/>
          <p:nvPr/>
        </p:nvSpPr>
        <p:spPr>
          <a:xfrm>
            <a:off x="149188" y="1383966"/>
            <a:ext cx="88456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49188" y="2438400"/>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db.getCollection('emp').find();</a:t>
            </a:r>
          </a:p>
        </p:txBody>
      </p:sp>
    </p:spTree>
    <p:extLst>
      <p:ext uri="{BB962C8B-B14F-4D97-AF65-F5344CB8AC3E}">
        <p14:creationId xmlns:p14="http://schemas.microsoft.com/office/powerpoint/2010/main" val="2121007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 access another database without switching databases.</a:t>
            </a:r>
            <a:endParaRPr lang="en-US" dirty="0"/>
          </a:p>
        </p:txBody>
      </p:sp>
    </p:spTree>
    <p:extLst>
      <p:ext uri="{BB962C8B-B14F-4D97-AF65-F5344CB8AC3E}">
        <p14:creationId xmlns:p14="http://schemas.microsoft.com/office/powerpoint/2010/main" val="115678291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db.getSiblingDB()</a:t>
            </a:r>
          </a:p>
        </p:txBody>
      </p:sp>
      <p:sp>
        <p:nvSpPr>
          <p:cNvPr id="7" name="Rectangle 6"/>
          <p:cNvSpPr/>
          <p:nvPr/>
        </p:nvSpPr>
        <p:spPr>
          <a:xfrm>
            <a:off x="76200" y="762000"/>
            <a:ext cx="8994812" cy="646331"/>
          </a:xfrm>
          <a:prstGeom prst="rect">
            <a:avLst/>
          </a:prstGeom>
        </p:spPr>
        <p:txBody>
          <a:bodyPr wrap="square">
            <a:spAutoFit/>
          </a:bodyPr>
          <a:lstStyle/>
          <a:p>
            <a:r>
              <a:rPr lang="en-US" dirty="0"/>
              <a:t>Used to return another database without modifying the db variable in the shell environment.</a:t>
            </a:r>
            <a:r>
              <a:rPr lang="en-IN" dirty="0"/>
              <a:t> </a:t>
            </a:r>
          </a:p>
        </p:txBody>
      </p:sp>
      <p:sp>
        <p:nvSpPr>
          <p:cNvPr id="8" name="Rectangle 7"/>
          <p:cNvSpPr/>
          <p:nvPr/>
        </p:nvSpPr>
        <p:spPr>
          <a:xfrm>
            <a:off x="149188" y="1535668"/>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49188" y="20993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db.getSiblingDB('db1').getCollectionNames();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87052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Renames a collection.</a:t>
            </a:r>
            <a:endParaRPr lang="en-US" dirty="0"/>
          </a:p>
        </p:txBody>
      </p:sp>
    </p:spTree>
    <p:extLst>
      <p:ext uri="{BB962C8B-B14F-4D97-AF65-F5344CB8AC3E}">
        <p14:creationId xmlns:p14="http://schemas.microsoft.com/office/powerpoint/2010/main" val="259855075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db.collection.renameCollection()</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4032" y="3048000"/>
            <a:ext cx="8830780" cy="646331"/>
          </a:xfrm>
          <a:prstGeom prst="rect">
            <a:avLst/>
          </a:prstGeom>
        </p:spPr>
        <p:txBody>
          <a:bodyPr wrap="square">
            <a:spAutoFit/>
          </a:bodyPr>
          <a:lstStyle/>
          <a:p>
            <a:r>
              <a:rPr lang="en-US" dirty="0">
                <a:solidFill>
                  <a:srgbClr val="B22251"/>
                </a:solidFill>
              </a:rPr>
              <a:t>dropTarget</a:t>
            </a:r>
            <a:r>
              <a:rPr lang="en-US" dirty="0"/>
              <a:t> : If true, mongod drops the target of renameCollection prior to renaming the collection. The default value is false.</a:t>
            </a:r>
          </a:p>
        </p:txBody>
      </p:sp>
    </p:spTree>
    <p:extLst>
      <p:ext uri="{BB962C8B-B14F-4D97-AF65-F5344CB8AC3E}">
        <p14:creationId xmlns:p14="http://schemas.microsoft.com/office/powerpoint/2010/main" val="406474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employee can manage only one department, and each department can be managed by one employee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one Relationships</a:t>
            </a:r>
          </a:p>
        </p:txBody>
      </p:sp>
      <p:pic>
        <p:nvPicPr>
          <p:cNvPr id="1026" name="Picture 2" descr="Chen ERD notation - One-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114" y="3777343"/>
            <a:ext cx="1614870" cy="21989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297692" y="4920343"/>
            <a:ext cx="1097533"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457432" y="3772908"/>
            <a:ext cx="2534168"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passportID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personID (not null, unique, and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passportNumber issueDate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expireDate</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90944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t>Removes a collection or </a:t>
            </a:r>
            <a:r>
              <a:rPr lang="en-US" dirty="0">
                <a:hlinkClick r:id="rId2"/>
              </a:rPr>
              <a:t>view</a:t>
            </a:r>
            <a:r>
              <a:rPr lang="en-US" dirty="0"/>
              <a:t> from the database. The method also removes any indexes associated with the dropped collection.</a:t>
            </a:r>
          </a:p>
        </p:txBody>
      </p:sp>
    </p:spTree>
    <p:extLst>
      <p:ext uri="{BB962C8B-B14F-4D97-AF65-F5344CB8AC3E}">
        <p14:creationId xmlns:p14="http://schemas.microsoft.com/office/powerpoint/2010/main" val="25815410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db.collection.drop()</a:t>
            </a:r>
          </a:p>
        </p:txBody>
      </p:sp>
      <p:sp>
        <p:nvSpPr>
          <p:cNvPr id="8" name="Rectangle 7"/>
          <p:cNvSpPr/>
          <p:nvPr/>
        </p:nvSpPr>
        <p:spPr>
          <a:xfrm>
            <a:off x="149188" y="1676400"/>
            <a:ext cx="8845624"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49188" y="2404186"/>
            <a:ext cx="8845624" cy="430887"/>
          </a:xfrm>
          <a:prstGeom prst="rect">
            <a:avLst/>
          </a:prstGeom>
        </p:spPr>
        <p:txBody>
          <a:bodyPr wrap="square">
            <a:spAutoFit/>
          </a:bodyPr>
          <a:lstStyle/>
          <a:p>
            <a:r>
              <a:rPr lang="en-IN" sz="2200" dirty="0">
                <a:solidFill>
                  <a:srgbClr val="FC6F0D"/>
                </a:solidFill>
                <a:latin typeface="Calibri" panose="020F0502020204030204" pitchFamily="34" charset="0"/>
                <a:cs typeface="Calibri" panose="020F0502020204030204" pitchFamily="34" charset="0"/>
              </a:rPr>
              <a:t> db.emp.drop();</a:t>
            </a:r>
          </a:p>
        </p:txBody>
      </p:sp>
      <p:sp>
        <p:nvSpPr>
          <p:cNvPr id="9" name="Rectangle 8"/>
          <p:cNvSpPr/>
          <p:nvPr/>
        </p:nvSpPr>
        <p:spPr>
          <a:xfrm>
            <a:off x="149188" y="762000"/>
            <a:ext cx="8845624" cy="646331"/>
          </a:xfrm>
          <a:prstGeom prst="rect">
            <a:avLst/>
          </a:prstGeom>
        </p:spPr>
        <p:txBody>
          <a:bodyPr wrap="square">
            <a:spAutoFit/>
          </a:bodyPr>
          <a:lstStyle/>
          <a:p>
            <a:r>
              <a:rPr lang="en-US" dirty="0"/>
              <a:t>Removes a collection or view from the database. The method also removes any indexes associated with the dropped collection.</a:t>
            </a:r>
            <a:endParaRPr lang="en-IN" dirty="0"/>
          </a:p>
        </p:txBody>
      </p:sp>
    </p:spTree>
    <p:extLst>
      <p:ext uri="{BB962C8B-B14F-4D97-AF65-F5344CB8AC3E}">
        <p14:creationId xmlns:p14="http://schemas.microsoft.com/office/powerpoint/2010/main" val="20751216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
        <p:nvSpPr>
          <p:cNvPr id="4" name="Rectangle 3"/>
          <p:cNvSpPr/>
          <p:nvPr/>
        </p:nvSpPr>
        <p:spPr>
          <a:xfrm>
            <a:off x="419100" y="3678382"/>
            <a:ext cx="8305800" cy="646331"/>
          </a:xfrm>
          <a:prstGeom prst="rect">
            <a:avLst/>
          </a:prstGeom>
          <a:solidFill>
            <a:schemeClr val="accent3">
              <a:lumMod val="20000"/>
              <a:lumOff val="80000"/>
            </a:schemeClr>
          </a:solidFill>
        </p:spPr>
        <p:txBody>
          <a:bodyPr wrap="square">
            <a:spAutoFit/>
          </a:bodyPr>
          <a:lstStyle/>
          <a:p>
            <a:r>
              <a:rPr lang="en-US" dirty="0">
                <a:solidFill>
                  <a:srgbClr val="FF5A36"/>
                </a:solidFill>
              </a:rPr>
              <a:t>By default, mongo prints the first 20 documents. The mongo shell will prompt the user to “Type it” to continue iterating the next 20 results.</a:t>
            </a:r>
          </a:p>
        </p:txBody>
      </p:sp>
      <p:sp>
        <p:nvSpPr>
          <p:cNvPr id="6" name="Rectangle 5"/>
          <p:cNvSpPr/>
          <p:nvPr/>
        </p:nvSpPr>
        <p:spPr>
          <a:xfrm>
            <a:off x="397329" y="152400"/>
            <a:ext cx="8305800"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spTree>
    <p:extLst>
      <p:ext uri="{BB962C8B-B14F-4D97-AF65-F5344CB8AC3E}">
        <p14:creationId xmlns:p14="http://schemas.microsoft.com/office/powerpoint/2010/main" val="26912043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4" name="Rectangle 3"/>
          <p:cNvSpPr/>
          <p:nvPr/>
        </p:nvSpPr>
        <p:spPr>
          <a:xfrm>
            <a:off x="154136" y="1563469"/>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
        <p:nvSpPr>
          <p:cNvPr id="8" name="Rectangle 7"/>
          <p:cNvSpPr/>
          <p:nvPr/>
        </p:nvSpPr>
        <p:spPr>
          <a:xfrm>
            <a:off x="178876" y="2535217"/>
            <a:ext cx="8845624" cy="1477328"/>
          </a:xfrm>
          <a:prstGeom prst="rect">
            <a:avLst/>
          </a:prstGeom>
        </p:spPr>
        <p:txBody>
          <a:bodyPr wrap="square">
            <a:spAutoFit/>
          </a:bodyPr>
          <a:lstStyle/>
          <a:p>
            <a:r>
              <a:rPr lang="en-US" b="1" i="1" dirty="0">
                <a:solidFill>
                  <a:srgbClr val="036883"/>
                </a:solidFill>
              </a:rPr>
              <a:t>query</a:t>
            </a:r>
            <a:r>
              <a:rPr lang="en-US" dirty="0"/>
              <a:t>: Specifies selection filter using query operators. To return all documents in a collection, omit this parameter or pass an empty document ({}).</a:t>
            </a:r>
          </a:p>
          <a:p>
            <a:endParaRPr lang="en-US" dirty="0"/>
          </a:p>
          <a:p>
            <a:r>
              <a:rPr lang="en-US" b="1" i="1" dirty="0">
                <a:solidFill>
                  <a:srgbClr val="036883"/>
                </a:solidFill>
              </a:rPr>
              <a:t>projection</a:t>
            </a:r>
            <a:r>
              <a:rPr lang="en-US" dirty="0"/>
              <a:t>: Specifies the fields to return in the documents that match the query filter. To return all fields in the matching documents, omit this parameter.</a:t>
            </a:r>
          </a:p>
        </p:txBody>
      </p:sp>
      <p:sp>
        <p:nvSpPr>
          <p:cNvPr id="12" name="Rectangle 11"/>
          <p:cNvSpPr/>
          <p:nvPr/>
        </p:nvSpPr>
        <p:spPr>
          <a:xfrm>
            <a:off x="178876" y="4226831"/>
            <a:ext cx="1210588"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8876" y="4625783"/>
            <a:ext cx="525015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73928" y="5096470"/>
            <a:ext cx="8820884"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4888676" y="619526"/>
            <a:ext cx="4219700" cy="877163"/>
          </a:xfrm>
          <a:prstGeom prst="rect">
            <a:avLst/>
          </a:prstGeom>
          <a:solidFill>
            <a:srgbClr val="90E183"/>
          </a:solidFill>
        </p:spPr>
        <p:txBody>
          <a:bodyPr wrap="square">
            <a:spAutoFit/>
          </a:bodyPr>
          <a:lstStyle/>
          <a:p>
            <a:r>
              <a:rPr lang="en-US" sz="1700" dirty="0">
                <a:solidFill>
                  <a:schemeClr val="bg2">
                    <a:lumMod val="25000"/>
                  </a:schemeClr>
                </a:solidFill>
              </a:rPr>
              <a:t>A projection cannot contain both include and exclude specifications, except for the exclusion of the _id field. </a:t>
            </a:r>
          </a:p>
        </p:txBody>
      </p:sp>
    </p:spTree>
    <p:extLst>
      <p:ext uri="{BB962C8B-B14F-4D97-AF65-F5344CB8AC3E}">
        <p14:creationId xmlns:p14="http://schemas.microsoft.com/office/powerpoint/2010/main" val="192811520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 </a:t>
            </a:r>
          </a:p>
        </p:txBody>
      </p:sp>
      <p:sp>
        <p:nvSpPr>
          <p:cNvPr id="9" name="Rectangle 8"/>
          <p:cNvSpPr/>
          <p:nvPr/>
        </p:nvSpPr>
        <p:spPr>
          <a:xfrm>
            <a:off x="149188" y="2177296"/>
            <a:ext cx="8845624" cy="41242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 ['emp'].find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db.getSiblingDB('db1').getCollection('emp').find();</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{ename:1, job: 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db.emp.find({sal:{ $gt:4}})</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{ename:true, job:true})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db.emp.find({job:'manager'}, {_id:false, ename:true, job:true})</a:t>
            </a:r>
          </a:p>
        </p:txBody>
      </p:sp>
      <p:sp>
        <p:nvSpPr>
          <p:cNvPr id="10" name="Rectangle 9"/>
          <p:cNvSpPr/>
          <p:nvPr/>
        </p:nvSpPr>
        <p:spPr>
          <a:xfrm>
            <a:off x="154136" y="1219200"/>
            <a:ext cx="6516528"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a:t>
            </a:r>
          </a:p>
          <a:p>
            <a:r>
              <a:rPr lang="en-US" dirty="0">
                <a:solidFill>
                  <a:srgbClr val="049DC8"/>
                </a:solidFill>
                <a:latin typeface="Consolas" panose="020B0609020204030204" pitchFamily="49" charset="0"/>
                <a:cs typeface="Calibri" panose="020F0502020204030204" pitchFamily="34" charset="0"/>
              </a:rPr>
              <a:t>db.collection.find(query, projection)</a:t>
            </a:r>
          </a:p>
          <a:p>
            <a:r>
              <a:rPr lang="en-US" dirty="0">
                <a:solidFill>
                  <a:srgbClr val="049DC8"/>
                </a:solidFill>
                <a:latin typeface="Consolas" panose="020B0609020204030204" pitchFamily="49" charset="0"/>
                <a:cs typeface="Calibri" panose="020F0502020204030204" pitchFamily="34" charset="0"/>
              </a:rPr>
              <a:t>db.getCollection('name').find (query, projection)</a:t>
            </a:r>
          </a:p>
        </p:txBody>
      </p:sp>
    </p:spTree>
    <p:extLst>
      <p:ext uri="{BB962C8B-B14F-4D97-AF65-F5344CB8AC3E}">
        <p14:creationId xmlns:p14="http://schemas.microsoft.com/office/powerpoint/2010/main" val="2785426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db.collection.find()[&lt;index_number&gt;] </a:t>
            </a:r>
          </a:p>
        </p:txBody>
      </p:sp>
      <p:sp>
        <p:nvSpPr>
          <p:cNvPr id="9" name="Rectangle 8"/>
          <p:cNvSpPr/>
          <p:nvPr/>
        </p:nvSpPr>
        <p:spPr>
          <a:xfrm>
            <a:off x="149188" y="2832318"/>
            <a:ext cx="8845624" cy="181588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db.emp.find()[0].ename;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db.getCollection('emp').find()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49188" y="1563469"/>
            <a:ext cx="8845624"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 ['collection'].find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spTree>
    <p:extLst>
      <p:ext uri="{BB962C8B-B14F-4D97-AF65-F5344CB8AC3E}">
        <p14:creationId xmlns:p14="http://schemas.microsoft.com/office/powerpoint/2010/main" val="2233139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cursor with db.collection.find() </a:t>
            </a:r>
          </a:p>
        </p:txBody>
      </p:sp>
      <p:sp>
        <p:nvSpPr>
          <p:cNvPr id="7" name="Rectangle 6"/>
          <p:cNvSpPr/>
          <p:nvPr/>
        </p:nvSpPr>
        <p:spPr>
          <a:xfrm>
            <a:off x="149188" y="762000"/>
            <a:ext cx="8845624" cy="923330"/>
          </a:xfrm>
          <a:prstGeom prst="rect">
            <a:avLst/>
          </a:prstGeom>
        </p:spPr>
        <p:txBody>
          <a:bodyPr wrap="square">
            <a:spAutoFit/>
          </a:bodyPr>
          <a:lstStyle/>
          <a:p>
            <a:r>
              <a:rPr lang="en-US" dirty="0"/>
              <a:t>In the mongo shell, if the returned cursor is not assigned to a variable using the var keyword, the cursor is automatically iterated to access up to the first 20 documents that match the query.</a:t>
            </a:r>
            <a:endParaRPr lang="en-IN" dirty="0"/>
          </a:p>
        </p:txBody>
      </p:sp>
      <p:sp>
        <p:nvSpPr>
          <p:cNvPr id="4" name="Rectangle 3"/>
          <p:cNvSpPr/>
          <p:nvPr/>
        </p:nvSpPr>
        <p:spPr>
          <a:xfrm>
            <a:off x="154136" y="1840468"/>
            <a:ext cx="740298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8876" y="2526268"/>
            <a:ext cx="3736985"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224432" y="3048000"/>
            <a:ext cx="8770379"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var x = db ['emp'].find ()</a:t>
            </a:r>
          </a:p>
          <a:p>
            <a:r>
              <a:rPr lang="en-US" sz="2200" dirty="0">
                <a:solidFill>
                  <a:srgbClr val="FC6F0D"/>
                </a:solidFill>
                <a:latin typeface="Calibri" panose="020F0502020204030204" pitchFamily="34" charset="0"/>
                <a:cs typeface="Calibri" panose="020F0502020204030204" pitchFamily="34" charset="0"/>
              </a:rPr>
              <a:t>x.forEach(printjson)</a:t>
            </a:r>
          </a:p>
        </p:txBody>
      </p:sp>
    </p:spTree>
    <p:extLst>
      <p:ext uri="{BB962C8B-B14F-4D97-AF65-F5344CB8AC3E}">
        <p14:creationId xmlns:p14="http://schemas.microsoft.com/office/powerpoint/2010/main" val="22079571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Tree>
    <p:extLst>
      <p:ext uri="{BB962C8B-B14F-4D97-AF65-F5344CB8AC3E}">
        <p14:creationId xmlns:p14="http://schemas.microsoft.com/office/powerpoint/2010/main" val="2247774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db.collection.find().sort({ })</a:t>
            </a:r>
          </a:p>
        </p:txBody>
      </p:sp>
      <p:sp>
        <p:nvSpPr>
          <p:cNvPr id="7" name="Rectangle 6"/>
          <p:cNvSpPr/>
          <p:nvPr/>
        </p:nvSpPr>
        <p:spPr>
          <a:xfrm>
            <a:off x="149188" y="762000"/>
            <a:ext cx="8845624" cy="646331"/>
          </a:xfrm>
          <a:prstGeom prst="rect">
            <a:avLst/>
          </a:prstGeom>
        </p:spPr>
        <p:txBody>
          <a:bodyPr wrap="square">
            <a:spAutoFit/>
          </a:bodyPr>
          <a:lstStyle/>
          <a:p>
            <a:r>
              <a:rPr lang="en-US" dirty="0"/>
              <a:t>Specifies the order in which the query returns matching documents. You must apply </a:t>
            </a:r>
            <a:r>
              <a:rPr lang="en-US" b="1" i="1" dirty="0">
                <a:solidFill>
                  <a:srgbClr val="036883"/>
                </a:solidFill>
              </a:rPr>
              <a:t>sort() </a:t>
            </a:r>
            <a:r>
              <a:rPr lang="en-US" dirty="0"/>
              <a:t>to the cursor before retrieving any documents from the database.</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 ['collection'].find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0073" y="2782669"/>
            <a:ext cx="8823853" cy="646331"/>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0072" y="3768804"/>
            <a:ext cx="882385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 {ename:true}).sort({ename: 1});</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 {ename:true}).sort({ename: -1});</a:t>
            </a:r>
          </a:p>
        </p:txBody>
      </p:sp>
    </p:spTree>
    <p:extLst>
      <p:ext uri="{BB962C8B-B14F-4D97-AF65-F5344CB8AC3E}">
        <p14:creationId xmlns:p14="http://schemas.microsoft.com/office/powerpoint/2010/main" val="24457152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Tree>
    <p:extLst>
      <p:ext uri="{BB962C8B-B14F-4D97-AF65-F5344CB8AC3E}">
        <p14:creationId xmlns:p14="http://schemas.microsoft.com/office/powerpoint/2010/main" val="2946793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24000" y="3777343"/>
            <a:ext cx="5257800" cy="2286000"/>
            <a:chOff x="1524000" y="3777343"/>
            <a:chExt cx="5257800" cy="2286000"/>
          </a:xfrm>
        </p:grpSpPr>
        <p:pic>
          <p:nvPicPr>
            <p:cNvPr id="3"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913" y="3777343"/>
              <a:ext cx="2439887" cy="22046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275115" y="4774575"/>
              <a:ext cx="990600" cy="304800"/>
              <a:chOff x="3429001" y="4740415"/>
              <a:chExt cx="1563687" cy="304800"/>
            </a:xfrm>
          </p:grpSpPr>
          <p:cxnSp>
            <p:nvCxnSpPr>
              <p:cNvPr id="25" name="Straight Arrow Connector 24"/>
              <p:cNvCxnSpPr/>
              <p:nvPr/>
            </p:nvCxnSpPr>
            <p:spPr>
              <a:xfrm>
                <a:off x="3429001" y="4892815"/>
                <a:ext cx="15240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687888" y="47404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87888" y="4892815"/>
                <a:ext cx="304800"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777343"/>
              <a:ext cx="1751114"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customer may place many orders, but each order can be placed by one customer only.</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one to many Relationships</a:t>
            </a:r>
          </a:p>
        </p:txBody>
      </p:sp>
      <p:pic>
        <p:nvPicPr>
          <p:cNvPr id="2050" name="Picture 2" descr="Chen ERD notation - One-to-many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858000" y="3810000"/>
            <a:ext cx="2286000" cy="1870512"/>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orderID</a:t>
            </a:r>
          </a:p>
          <a:p>
            <a:pPr>
              <a:lnSpc>
                <a:spcPct val="107000"/>
              </a:lnSpc>
              <a:spcAft>
                <a:spcPts val="0"/>
              </a:spcAft>
            </a:pPr>
            <a:r>
              <a:rPr lang="en-IN" b="1"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 (foreign key)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Qty</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OrderDate</a:t>
            </a:r>
          </a:p>
          <a:p>
            <a:pPr>
              <a:lnSpc>
                <a:spcPct val="107000"/>
              </a:lnSpc>
              <a:spcAft>
                <a:spcPts val="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28839" y="3799921"/>
            <a:ext cx="1292225" cy="1574149"/>
          </a:xfrm>
          <a:prstGeom prst="rect">
            <a:avLst/>
          </a:prstGeom>
        </p:spPr>
        <p:txBody>
          <a:bodyPr wrap="square">
            <a:spAutoFit/>
          </a:bodyPr>
          <a:lstStyle/>
          <a:p>
            <a:pPr>
              <a:lnSpc>
                <a:spcPct val="107000"/>
              </a:lnSpc>
              <a:spcAft>
                <a:spcPts val="0"/>
              </a:spcAft>
            </a:pPr>
            <a:r>
              <a:rPr lang="en-IN" b="1" u="heavy" dirty="0">
                <a:uFill>
                  <a:solidFill>
                    <a:srgbClr val="FF0000"/>
                  </a:solidFill>
                </a:uFill>
                <a:latin typeface="Calibri" panose="020F0502020204030204" pitchFamily="34" charset="0"/>
                <a:ea typeface="Calibri" panose="020F0502020204030204" pitchFamily="34" charset="0"/>
                <a:cs typeface="Calibri" panose="020F0502020204030204" pitchFamily="34" charset="0"/>
              </a:rPr>
              <a:t>personID</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Name</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DOB Gender</a:t>
            </a:r>
          </a:p>
          <a:p>
            <a:pPr>
              <a:lnSpc>
                <a:spcPct val="107000"/>
              </a:lnSpc>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Nationality</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66650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db.collection.find().limit()</a:t>
            </a:r>
          </a:p>
        </p:txBody>
      </p:sp>
      <p:sp>
        <p:nvSpPr>
          <p:cNvPr id="7" name="Rectangle 6"/>
          <p:cNvSpPr/>
          <p:nvPr/>
        </p:nvSpPr>
        <p:spPr>
          <a:xfrm>
            <a:off x="149188" y="762000"/>
            <a:ext cx="8845624" cy="646331"/>
          </a:xfrm>
          <a:prstGeom prst="rect">
            <a:avLst/>
          </a:prstGeom>
        </p:spPr>
        <p:txBody>
          <a:bodyPr wrap="square">
            <a:spAutoFit/>
          </a:bodyPr>
          <a:lstStyle/>
          <a:p>
            <a:r>
              <a:rPr lang="en-US" dirty="0"/>
              <a:t>Use the </a:t>
            </a:r>
            <a:r>
              <a:rPr lang="en-US" b="1" i="1" dirty="0">
                <a:solidFill>
                  <a:srgbClr val="036883"/>
                </a:solidFill>
              </a:rPr>
              <a:t>limit()</a:t>
            </a:r>
            <a:r>
              <a:rPr lang="en-US" dirty="0"/>
              <a:t> method to specify the maximum number of documents the cursor will return.</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 ['collection'].find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49188" y="2676436"/>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db['emp'].find({},{ename:true}).limit(0);	</a:t>
            </a:r>
            <a:r>
              <a:rPr lang="en-US" sz="2200" dirty="0">
                <a:solidFill>
                  <a:srgbClr val="00B050"/>
                </a:solidFill>
                <a:latin typeface="Calibri" panose="020F0502020204030204" pitchFamily="34" charset="0"/>
                <a:cs typeface="Calibri" panose="020F0502020204030204" pitchFamily="34" charset="0"/>
              </a:rPr>
              <a:t>// all documents</a:t>
            </a:r>
          </a:p>
          <a:p>
            <a:endParaRPr lang="en-US" sz="800" dirty="0">
              <a:solidFill>
                <a:srgbClr val="00B050"/>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31666" y="49975"/>
            <a:ext cx="3778333" cy="646331"/>
          </a:xfrm>
          <a:prstGeom prst="rect">
            <a:avLst/>
          </a:prstGeom>
          <a:solidFill>
            <a:srgbClr val="90E183"/>
          </a:solidFill>
        </p:spPr>
        <p:txBody>
          <a:bodyPr wrap="square">
            <a:spAutoFit/>
          </a:bodyPr>
          <a:lstStyle/>
          <a:p>
            <a:r>
              <a:rPr lang="en-US" dirty="0">
                <a:solidFill>
                  <a:schemeClr val="bg2">
                    <a:lumMod val="25000"/>
                  </a:schemeClr>
                </a:solidFill>
              </a:rPr>
              <a:t>A limit() value of 0 (i.e. .limit(0)) is equivalent to setting no limit.</a:t>
            </a:r>
          </a:p>
        </p:txBody>
      </p:sp>
    </p:spTree>
    <p:extLst>
      <p:ext uri="{BB962C8B-B14F-4D97-AF65-F5344CB8AC3E}">
        <p14:creationId xmlns:p14="http://schemas.microsoft.com/office/powerpoint/2010/main" val="1810573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Tree>
    <p:extLst>
      <p:ext uri="{BB962C8B-B14F-4D97-AF65-F5344CB8AC3E}">
        <p14:creationId xmlns:p14="http://schemas.microsoft.com/office/powerpoint/2010/main" val="29834256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db.collection.find().skip()</a:t>
            </a:r>
          </a:p>
        </p:txBody>
      </p:sp>
      <p:sp>
        <p:nvSpPr>
          <p:cNvPr id="7" name="Rectangle 6"/>
          <p:cNvSpPr/>
          <p:nvPr/>
        </p:nvSpPr>
        <p:spPr>
          <a:xfrm>
            <a:off x="149188" y="762000"/>
            <a:ext cx="8845624" cy="646331"/>
          </a:xfrm>
          <a:prstGeom prst="rect">
            <a:avLst/>
          </a:prstGeom>
        </p:spPr>
        <p:txBody>
          <a:bodyPr wrap="square">
            <a:spAutoFit/>
          </a:bodyPr>
          <a:lstStyle/>
          <a:p>
            <a:r>
              <a:rPr lang="en-US" dirty="0"/>
              <a:t>The </a:t>
            </a:r>
            <a:r>
              <a:rPr lang="en-US" b="1" i="1" dirty="0">
                <a:solidFill>
                  <a:srgbClr val="036883"/>
                </a:solidFill>
              </a:rPr>
              <a:t>skip()</a:t>
            </a:r>
            <a:r>
              <a:rPr lang="en-US" dirty="0"/>
              <a:t> method is used for skipping the given number of documents in the Query result.</a:t>
            </a:r>
            <a:endParaRPr lang="en-IN" dirty="0"/>
          </a:p>
        </p:txBody>
      </p:sp>
      <p:sp>
        <p:nvSpPr>
          <p:cNvPr id="4" name="Rectangle 3"/>
          <p:cNvSpPr/>
          <p:nvPr/>
        </p:nvSpPr>
        <p:spPr>
          <a:xfrm>
            <a:off x="154136" y="1563469"/>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 ['emp'].find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0074" y="2918936"/>
            <a:ext cx="8834738"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db.emp.find().skip(4);</a:t>
            </a:r>
          </a:p>
          <a:p>
            <a:endParaRPr lang="en-US" sz="800" dirty="0">
              <a:solidFill>
                <a:srgbClr val="FC6F0D"/>
              </a:solidFill>
              <a:latin typeface="Calibri" panose="020F0502020204030204" pitchFamily="34" charset="0"/>
              <a:cs typeface="Calibri" panose="020F0502020204030204" pitchFamily="34" charset="0"/>
            </a:endParaRPr>
          </a:p>
          <a:p>
            <a:r>
              <a:rPr lang="en-IN" sz="2200" dirty="0">
                <a:solidFill>
                  <a:srgbClr val="FC6F0D"/>
                </a:solidFill>
                <a:latin typeface="Calibri" panose="020F0502020204030204" pitchFamily="34" charset="0"/>
                <a:cs typeface="Calibri" panose="020F0502020204030204" pitchFamily="34" charset="0"/>
              </a:rPr>
              <a:t>db.emp.find().skip(db.emp.countDocuments({}) - 1);</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7444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Tree>
    <p:extLst>
      <p:ext uri="{BB962C8B-B14F-4D97-AF65-F5344CB8AC3E}">
        <p14:creationId xmlns:p14="http://schemas.microsoft.com/office/powerpoint/2010/main" val="158967273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db.collection.find().count()</a:t>
            </a:r>
          </a:p>
        </p:txBody>
      </p:sp>
      <p:sp>
        <p:nvSpPr>
          <p:cNvPr id="7" name="Rectangle 6"/>
          <p:cNvSpPr/>
          <p:nvPr/>
        </p:nvSpPr>
        <p:spPr>
          <a:xfrm>
            <a:off x="149188" y="762000"/>
            <a:ext cx="8845624" cy="1200329"/>
          </a:xfrm>
          <a:prstGeom prst="rect">
            <a:avLst/>
          </a:prstGeom>
        </p:spPr>
        <p:txBody>
          <a:bodyPr wrap="square">
            <a:spAutoFit/>
          </a:bodyPr>
          <a:lstStyle/>
          <a:p>
            <a:r>
              <a:rPr lang="en-US" dirty="0"/>
              <a:t>Counts the number of documents referenced by a cursor. Append the </a:t>
            </a:r>
            <a:r>
              <a:rPr lang="en-US" b="1" i="1" dirty="0">
                <a:solidFill>
                  <a:srgbClr val="036883"/>
                </a:solidFill>
              </a:rPr>
              <a:t>count() </a:t>
            </a:r>
            <a:r>
              <a:rPr lang="en-US" dirty="0"/>
              <a:t>method to a </a:t>
            </a:r>
            <a:r>
              <a:rPr lang="en-US" b="1" i="1" dirty="0">
                <a:solidFill>
                  <a:srgbClr val="036883"/>
                </a:solidFill>
              </a:rPr>
              <a:t>find() </a:t>
            </a:r>
            <a:r>
              <a:rPr lang="en-US" dirty="0"/>
              <a:t>query to return the number of matching documents. The operation does not perform the query but instead counts the results that would be returned by the query.</a:t>
            </a:r>
            <a:endParaRPr lang="en-IN" dirty="0"/>
          </a:p>
        </p:txBody>
      </p:sp>
      <p:sp>
        <p:nvSpPr>
          <p:cNvPr id="4" name="Rectangle 3"/>
          <p:cNvSpPr/>
          <p:nvPr/>
        </p:nvSpPr>
        <p:spPr>
          <a:xfrm>
            <a:off x="154136" y="2048470"/>
            <a:ext cx="8840676"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 ['collection_name'].find(&lt;query&gt;).count()</a:t>
            </a:r>
          </a:p>
        </p:txBody>
      </p:sp>
      <p:sp>
        <p:nvSpPr>
          <p:cNvPr id="2" name="Rectangle 1"/>
          <p:cNvSpPr/>
          <p:nvPr/>
        </p:nvSpPr>
        <p:spPr>
          <a:xfrm>
            <a:off x="149188" y="3429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db.emp.find({job: 'manager'}).count();</a:t>
            </a:r>
          </a:p>
        </p:txBody>
      </p:sp>
    </p:spTree>
    <p:extLst>
      <p:ext uri="{BB962C8B-B14F-4D97-AF65-F5344CB8AC3E}">
        <p14:creationId xmlns:p14="http://schemas.microsoft.com/office/powerpoint/2010/main" val="27025813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spTree>
    <p:extLst>
      <p:ext uri="{BB962C8B-B14F-4D97-AF65-F5344CB8AC3E}">
        <p14:creationId xmlns:p14="http://schemas.microsoft.com/office/powerpoint/2010/main" val="181895327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db.collection.distinct()</a:t>
            </a:r>
          </a:p>
        </p:txBody>
      </p:sp>
      <p:sp>
        <p:nvSpPr>
          <p:cNvPr id="7" name="Rectangle 6"/>
          <p:cNvSpPr/>
          <p:nvPr/>
        </p:nvSpPr>
        <p:spPr>
          <a:xfrm>
            <a:off x="149188" y="762000"/>
            <a:ext cx="8845624" cy="646331"/>
          </a:xfrm>
          <a:prstGeom prst="rect">
            <a:avLst/>
          </a:prstGeom>
        </p:spPr>
        <p:txBody>
          <a:bodyPr wrap="square">
            <a:spAutoFit/>
          </a:bodyPr>
          <a:lstStyle/>
          <a:p>
            <a:r>
              <a:rPr lang="en-US" dirty="0"/>
              <a:t>Finds the distinct values for a specified field across a single collection or view and returns the results in an array.</a:t>
            </a:r>
            <a:endParaRPr lang="en-IN" dirty="0"/>
          </a:p>
        </p:txBody>
      </p:sp>
      <p:sp>
        <p:nvSpPr>
          <p:cNvPr id="4" name="Rectangle 3"/>
          <p:cNvSpPr/>
          <p:nvPr/>
        </p:nvSpPr>
        <p:spPr>
          <a:xfrm>
            <a:off x="154136" y="1676400"/>
            <a:ext cx="58833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49188" y="2345829"/>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db.emp.distinct("job")</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db.emp.distinct("job", { sal: { $gt: 5000 } } )</a:t>
            </a:r>
          </a:p>
        </p:txBody>
      </p:sp>
      <p:sp>
        <p:nvSpPr>
          <p:cNvPr id="3" name="Rectangle 2"/>
          <p:cNvSpPr/>
          <p:nvPr/>
        </p:nvSpPr>
        <p:spPr>
          <a:xfrm>
            <a:off x="149188" y="3839204"/>
            <a:ext cx="8845624"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 in x) {</a:t>
            </a:r>
          </a:p>
          <a:p>
            <a:r>
              <a:rPr lang="en-US" sz="2200" dirty="0">
                <a:solidFill>
                  <a:srgbClr val="B22251"/>
                </a:solidFill>
                <a:latin typeface="Calibri" panose="020F0502020204030204" pitchFamily="34" charset="0"/>
                <a:cs typeface="Calibri" panose="020F0502020204030204" pitchFamily="34" charset="0"/>
              </a:rPr>
              <a:t>    print(</a:t>
            </a:r>
            <a:r>
              <a:rPr lang="en-US" sz="2200" dirty="0" err="1">
                <a:solidFill>
                  <a:srgbClr val="B22251"/>
                </a:solidFill>
                <a:latin typeface="Calibri" panose="020F0502020204030204" pitchFamily="34" charset="0"/>
                <a:cs typeface="Calibri" panose="020F0502020204030204" pitchFamily="34" charset="0"/>
              </a:rPr>
              <a:t>i</a:t>
            </a:r>
            <a:r>
              <a:rPr lang="en-US" sz="2200" dirty="0">
                <a:solidFill>
                  <a:srgbClr val="B22251"/>
                </a:solidFill>
                <a:latin typeface="Calibri" panose="020F0502020204030204" pitchFamily="34" charset="0"/>
                <a:cs typeface="Calibri" panose="020F0502020204030204" pitchFamily="34" charset="0"/>
              </a:rPr>
              <a:t>)</a:t>
            </a:r>
          </a:p>
          <a:p>
            <a:r>
              <a:rPr lang="en-US" sz="2200" dirty="0">
                <a:solidFill>
                  <a:srgbClr val="B2225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271567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spTree>
    <p:extLst>
      <p:ext uri="{BB962C8B-B14F-4D97-AF65-F5344CB8AC3E}">
        <p14:creationId xmlns:p14="http://schemas.microsoft.com/office/powerpoint/2010/main" val="23265595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db.collection.count[Documents]() </a:t>
            </a:r>
          </a:p>
        </p:txBody>
      </p:sp>
      <p:sp>
        <p:nvSpPr>
          <p:cNvPr id="4" name="Rectangle 3"/>
          <p:cNvSpPr/>
          <p:nvPr/>
        </p:nvSpPr>
        <p:spPr>
          <a:xfrm>
            <a:off x="154136" y="2173069"/>
            <a:ext cx="676980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49188" y="4419600"/>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db.emp.count({});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db.emp.countDocuments({job: 'manager'});</a:t>
            </a:r>
          </a:p>
          <a:p>
            <a:r>
              <a:rPr lang="en-US" sz="2200" dirty="0">
                <a:solidFill>
                  <a:srgbClr val="FC6F0D"/>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nvPr>
        </p:nvGraphicFramePr>
        <p:xfrm>
          <a:off x="149188" y="2819400"/>
          <a:ext cx="8845624" cy="1421130"/>
        </p:xfrm>
        <a:graphic>
          <a:graphicData uri="http://schemas.openxmlformats.org/drawingml/2006/table">
            <a:tbl>
              <a:tblPr>
                <a:tableStyleId>{5940675A-B579-460E-94D1-54222C63F5DA}</a:tableStyleId>
              </a:tblPr>
              <a:tblGrid>
                <a:gridCol w="1755812">
                  <a:extLst>
                    <a:ext uri="{9D8B030D-6E8A-4147-A177-3AD203B41FA5}">
                      <a16:colId xmlns:a16="http://schemas.microsoft.com/office/drawing/2014/main" xmlns="" val="20000"/>
                    </a:ext>
                  </a:extLst>
                </a:gridCol>
                <a:gridCol w="7089812">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25" marR="47625" marB="114300" anchor="ctr">
                    <a:solidFill>
                      <a:schemeClr val="bg2"/>
                    </a:solidFill>
                  </a:tcPr>
                </a:tc>
                <a:tc>
                  <a:txBody>
                    <a:bodyPr/>
                    <a:lstStyle/>
                    <a:p>
                      <a:pPr algn="l"/>
                      <a:r>
                        <a:rPr lang="en-IN" dirty="0">
                          <a:effectLst/>
                        </a:rPr>
                        <a:t>  Description</a:t>
                      </a:r>
                    </a:p>
                  </a:txBody>
                  <a:tcPr marL="47625" marR="47625"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25" marR="47625" marT="104775" marB="114300" anchor="ctr"/>
                </a:tc>
                <a:tc>
                  <a:txBody>
                    <a:bodyPr/>
                    <a:lstStyle/>
                    <a:p>
                      <a:pPr algn="l"/>
                      <a:r>
                        <a:rPr lang="en-IN" dirty="0">
                          <a:effectLst/>
                        </a:rPr>
                        <a:t>  Optional. The maximum number of documents to count.</a:t>
                      </a:r>
                    </a:p>
                  </a:txBody>
                  <a:tcPr marL="47625" marR="47625"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25" marR="47625" marT="104775" marB="114300" anchor="ctr"/>
                </a:tc>
                <a:tc>
                  <a:txBody>
                    <a:bodyPr/>
                    <a:lstStyle/>
                    <a:p>
                      <a:pPr algn="l"/>
                      <a:r>
                        <a:rPr lang="en-IN" dirty="0">
                          <a:effectLst/>
                        </a:rPr>
                        <a:t>  Optional. The number of documents to skip before counting.</a:t>
                      </a:r>
                    </a:p>
                  </a:txBody>
                  <a:tcPr marL="47625" marR="47625" marT="104775" marB="11430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51219136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find() method always returns the _id field unless you specify _id: 0 to suppress the field.</a:t>
            </a:r>
          </a:p>
        </p:txBody>
      </p:sp>
    </p:spTree>
    <p:extLst>
      <p:ext uri="{BB962C8B-B14F-4D97-AF65-F5344CB8AC3E}">
        <p14:creationId xmlns:p14="http://schemas.microsoft.com/office/powerpoint/2010/main" val="85010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620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83099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department may have many employees, but each employee can </a:t>
            </a:r>
            <a:r>
              <a:rPr lang="en-IN" sz="2400">
                <a:latin typeface="Arial" panose="020B0604020202020204" pitchFamily="34" charset="0"/>
                <a:cs typeface="Arial" panose="020B0604020202020204" pitchFamily="34" charset="0"/>
              </a:rPr>
              <a:t>work only in </a:t>
            </a:r>
            <a:r>
              <a:rPr lang="en-IN" sz="2400" dirty="0">
                <a:latin typeface="Arial" panose="020B0604020202020204" pitchFamily="34" charset="0"/>
                <a:cs typeface="Arial" panose="020B0604020202020204" pitchFamily="34" charset="0"/>
              </a:rPr>
              <a:t>one department.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one Relationships</a:t>
            </a:r>
          </a:p>
        </p:txBody>
      </p:sp>
      <p:pic>
        <p:nvPicPr>
          <p:cNvPr id="3074" name="Picture 2" descr="Chen ERD notation - Many-to-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1699"/>
            <a:ext cx="9144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9763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db.collection.findOne() </a:t>
            </a:r>
          </a:p>
        </p:txBody>
      </p:sp>
      <p:sp>
        <p:nvSpPr>
          <p:cNvPr id="7" name="Rectangle 6"/>
          <p:cNvSpPr/>
          <p:nvPr/>
        </p:nvSpPr>
        <p:spPr>
          <a:xfrm>
            <a:off x="149188" y="762000"/>
            <a:ext cx="8845624" cy="1200329"/>
          </a:xfrm>
          <a:prstGeom prst="rect">
            <a:avLst/>
          </a:prstGeom>
        </p:spPr>
        <p:txBody>
          <a:bodyPr wrap="square">
            <a:spAutoFit/>
          </a:bodyPr>
          <a:lstStyle/>
          <a:p>
            <a:r>
              <a:rPr lang="en-US" b="1" i="1" dirty="0">
                <a:solidFill>
                  <a:srgbClr val="036883"/>
                </a:solidFill>
              </a:rPr>
              <a:t>findOne() </a:t>
            </a:r>
            <a:r>
              <a:rPr lang="en-US" dirty="0"/>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p>
        </p:txBody>
      </p:sp>
      <p:sp>
        <p:nvSpPr>
          <p:cNvPr id="4" name="Rectangle 3"/>
          <p:cNvSpPr/>
          <p:nvPr/>
        </p:nvSpPr>
        <p:spPr>
          <a:xfrm>
            <a:off x="154136" y="2173069"/>
            <a:ext cx="5250155"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 ['emp'].findOne(query,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49188" y="2971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db.emp.findOne();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db.emp.findOne({ job: 'manager' });</a:t>
            </a:r>
          </a:p>
        </p:txBody>
      </p:sp>
    </p:spTree>
    <p:extLst>
      <p:ext uri="{BB962C8B-B14F-4D97-AF65-F5344CB8AC3E}">
        <p14:creationId xmlns:p14="http://schemas.microsoft.com/office/powerpoint/2010/main" val="30145593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Updates an existing document or inserts a new document, depending on its document parameter.</a:t>
            </a:r>
          </a:p>
        </p:txBody>
      </p:sp>
      <p:sp>
        <p:nvSpPr>
          <p:cNvPr id="4" name="Rectangle 3"/>
          <p:cNvSpPr/>
          <p:nvPr/>
        </p:nvSpPr>
        <p:spPr>
          <a:xfrm>
            <a:off x="266700" y="304800"/>
            <a:ext cx="8610600" cy="1600438"/>
          </a:xfrm>
          <a:prstGeom prst="rect">
            <a:avLst/>
          </a:prstGeom>
          <a:solidFill>
            <a:srgbClr val="98817B"/>
          </a:solidFill>
        </p:spPr>
        <p:txBody>
          <a:bodyPr wrap="square">
            <a:spAutoFit/>
          </a:bodyPr>
          <a:lstStyle/>
          <a:p>
            <a:pPr marL="285750" indent="-285750">
              <a:buFont typeface="Arial" panose="020B0604020202020204" pitchFamily="34" charset="0"/>
              <a:buChar char="•"/>
            </a:pPr>
            <a:r>
              <a:rPr lang="en-US" dirty="0">
                <a:solidFill>
                  <a:srgbClr val="FFBF00"/>
                </a:solidFill>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rgbClr val="FFBF00"/>
              </a:solidFill>
            </a:endParaRPr>
          </a:p>
          <a:p>
            <a:pPr marL="285750" indent="-285750">
              <a:buFont typeface="Arial" panose="020B0604020202020204" pitchFamily="34" charset="0"/>
              <a:buChar char="•"/>
            </a:pPr>
            <a:r>
              <a:rPr lang="en-US" dirty="0">
                <a:solidFill>
                  <a:srgbClr val="FFBF00"/>
                </a:solidFill>
              </a:rPr>
              <a:t>If the document contains an _id field, then the save() method is equivalent to an update with the upsert option set to true and the query predicate on the _id field.</a:t>
            </a:r>
          </a:p>
        </p:txBody>
      </p:sp>
    </p:spTree>
    <p:extLst>
      <p:ext uri="{BB962C8B-B14F-4D97-AF65-F5344CB8AC3E}">
        <p14:creationId xmlns:p14="http://schemas.microsoft.com/office/powerpoint/2010/main" val="3210529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db.collection.save()()</a:t>
            </a:r>
          </a:p>
        </p:txBody>
      </p:sp>
      <p:sp>
        <p:nvSpPr>
          <p:cNvPr id="4" name="Rectangle 3"/>
          <p:cNvSpPr/>
          <p:nvPr/>
        </p:nvSpPr>
        <p:spPr>
          <a:xfrm>
            <a:off x="133354" y="1497568"/>
            <a:ext cx="8861458"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49188" y="762000"/>
            <a:ext cx="8845624" cy="646331"/>
          </a:xfrm>
          <a:prstGeom prst="rect">
            <a:avLst/>
          </a:prstGeom>
        </p:spPr>
        <p:txBody>
          <a:bodyPr wrap="square">
            <a:spAutoFit/>
          </a:bodyPr>
          <a:lstStyle/>
          <a:p>
            <a:r>
              <a:rPr lang="en-US" dirty="0"/>
              <a:t>Updates an existing document or inserts a new document, depending on its document parameter.</a:t>
            </a:r>
            <a:endParaRPr lang="en-IN" dirty="0"/>
          </a:p>
        </p:txBody>
      </p:sp>
      <p:sp>
        <p:nvSpPr>
          <p:cNvPr id="3" name="Rectangle 2"/>
          <p:cNvSpPr/>
          <p:nvPr/>
        </p:nvSpPr>
        <p:spPr>
          <a:xfrm>
            <a:off x="153146" y="2379583"/>
            <a:ext cx="8841666"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db.e.save({_id: 10, firstName: '</a:t>
            </a:r>
            <a:r>
              <a:rPr lang="en-US" sz="2200" dirty="0" err="1">
                <a:solidFill>
                  <a:srgbClr val="FC6F0D"/>
                </a:solidFill>
                <a:latin typeface="Calibri" panose="020F0502020204030204" pitchFamily="34" charset="0"/>
                <a:cs typeface="Calibri" panose="020F0502020204030204" pitchFamily="34" charset="0"/>
              </a:rPr>
              <a:t>neel</a:t>
            </a:r>
            <a:r>
              <a:rPr lang="en-US" sz="2200" dirty="0">
                <a:solidFill>
                  <a:srgbClr val="FC6F0D"/>
                </a:solidFill>
                <a:latin typeface="Calibri" panose="020F0502020204030204" pitchFamily="34" charset="0"/>
                <a:cs typeface="Calibri" panose="020F0502020204030204" pitchFamily="34" charset="0"/>
              </a:rPr>
              <a:t>', sal: 5000, color: ['blue', 'black', 'brown' ], size: ['small', 'medium', 'large', 'xx-large' ] })</a:t>
            </a:r>
          </a:p>
        </p:txBody>
      </p:sp>
    </p:spTree>
    <p:extLst>
      <p:ext uri="{BB962C8B-B14F-4D97-AF65-F5344CB8AC3E}">
        <p14:creationId xmlns:p14="http://schemas.microsoft.com/office/powerpoint/2010/main" val="22330042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a document or documents into a collection.</a:t>
            </a:r>
          </a:p>
        </p:txBody>
      </p:sp>
    </p:spTree>
    <p:extLst>
      <p:ext uri="{BB962C8B-B14F-4D97-AF65-F5344CB8AC3E}">
        <p14:creationId xmlns:p14="http://schemas.microsoft.com/office/powerpoint/2010/main" val="38705049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a:t>
            </a:r>
          </a:p>
        </p:txBody>
      </p:sp>
      <p:sp>
        <p:nvSpPr>
          <p:cNvPr id="4" name="Rectangle 3"/>
          <p:cNvSpPr/>
          <p:nvPr/>
        </p:nvSpPr>
        <p:spPr>
          <a:xfrm>
            <a:off x="133354" y="1497568"/>
            <a:ext cx="790953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379583"/>
            <a:ext cx="8841666" cy="138499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ename: 'a', job: '</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salary: 2000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db.e.insert([ { ename: 'x'} , { ename: 'y' } ])      </a:t>
            </a:r>
            <a:r>
              <a:rPr lang="en-US" sz="2400" dirty="0">
                <a:solidFill>
                  <a:srgbClr val="00B050"/>
                </a:solidFill>
                <a:latin typeface="Calibri" panose="020F0502020204030204" pitchFamily="34" charset="0"/>
                <a:cs typeface="Calibri" panose="020F0502020204030204" pitchFamily="34" charset="0"/>
              </a:rPr>
              <a:t>// for multiple documents.</a:t>
            </a:r>
            <a:endParaRPr lang="en-US" sz="2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37768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Inserts a document into a collection.</a:t>
            </a: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3004821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db.collection.insertOne()</a:t>
            </a:r>
          </a:p>
        </p:txBody>
      </p:sp>
      <p:sp>
        <p:nvSpPr>
          <p:cNvPr id="4" name="Rectangle 3"/>
          <p:cNvSpPr/>
          <p:nvPr/>
        </p:nvSpPr>
        <p:spPr>
          <a:xfrm>
            <a:off x="133354" y="1497568"/>
            <a:ext cx="4870244"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db.emp.insertOne({ ename: 'x', job: '</a:t>
            </a:r>
            <a:r>
              <a:rPr lang="en-US" sz="2200" dirty="0" err="1">
                <a:solidFill>
                  <a:srgbClr val="FC6F0D"/>
                </a:solidFill>
                <a:latin typeface="Calibri" panose="020F0502020204030204" pitchFamily="34" charset="0"/>
                <a:cs typeface="Calibri" panose="020F0502020204030204" pitchFamily="34" charset="0"/>
              </a:rPr>
              <a:t>pqr</a:t>
            </a:r>
            <a:r>
              <a:rPr lang="en-US" sz="2200" dirty="0">
                <a:solidFill>
                  <a:srgbClr val="FC6F0D"/>
                </a:solidFill>
                <a:latin typeface="Calibri" panose="020F0502020204030204" pitchFamily="34" charset="0"/>
                <a:cs typeface="Calibri" panose="020F0502020204030204" pitchFamily="34" charset="0"/>
              </a:rPr>
              <a:t>', salary: 2000 })</a:t>
            </a:r>
          </a:p>
        </p:txBody>
      </p:sp>
    </p:spTree>
    <p:extLst>
      <p:ext uri="{BB962C8B-B14F-4D97-AF65-F5344CB8AC3E}">
        <p14:creationId xmlns:p14="http://schemas.microsoft.com/office/powerpoint/2010/main" val="91304135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Inserts multiple documents into a collection.</a:t>
            </a:r>
          </a:p>
        </p:txBody>
      </p:sp>
    </p:spTree>
    <p:extLst>
      <p:ext uri="{BB962C8B-B14F-4D97-AF65-F5344CB8AC3E}">
        <p14:creationId xmlns:p14="http://schemas.microsoft.com/office/powerpoint/2010/main" val="392685307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db.collection.insertMany()</a:t>
            </a:r>
          </a:p>
        </p:txBody>
      </p:sp>
      <p:sp>
        <p:nvSpPr>
          <p:cNvPr id="4" name="Rectangle 3"/>
          <p:cNvSpPr/>
          <p:nvPr/>
        </p:nvSpPr>
        <p:spPr>
          <a:xfrm>
            <a:off x="133354" y="1497568"/>
            <a:ext cx="854272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a:t>
            </a:r>
            <a:endParaRPr lang="en-IN" dirty="0"/>
          </a:p>
        </p:txBody>
      </p:sp>
      <p:sp>
        <p:nvSpPr>
          <p:cNvPr id="3" name="Rectangle 2"/>
          <p:cNvSpPr/>
          <p:nvPr/>
        </p:nvSpPr>
        <p:spPr>
          <a:xfrm>
            <a:off x="153146" y="2233136"/>
            <a:ext cx="8841666"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db.e.insertMany([ { ename: 'x', salary: 2000}, { ename : 'y', job: '</a:t>
            </a:r>
            <a:r>
              <a:rPr lang="en-US" sz="2200" dirty="0" err="1">
                <a:solidFill>
                  <a:srgbClr val="FC6F0D"/>
                </a:solidFill>
                <a:latin typeface="Calibri" panose="020F0502020204030204" pitchFamily="34" charset="0"/>
                <a:cs typeface="Calibri" panose="020F0502020204030204" pitchFamily="34" charset="0"/>
              </a:rPr>
              <a:t>hr</a:t>
            </a:r>
            <a:r>
              <a:rPr lang="en-US" sz="2200" dirty="0">
                <a:solidFill>
                  <a:srgbClr val="FC6F0D"/>
                </a:solidFill>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3533195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spTree>
    <p:extLst>
      <p:ext uri="{BB962C8B-B14F-4D97-AF65-F5344CB8AC3E}">
        <p14:creationId xmlns:p14="http://schemas.microsoft.com/office/powerpoint/2010/main" val="200149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p:cNvSpPr/>
          <p:nvPr/>
        </p:nvSpPr>
        <p:spPr>
          <a:xfrm>
            <a:off x="72493" y="997803"/>
            <a:ext cx="8919108"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One student may belong to more than one student organizations, and one organization can admit more than one student.</a:t>
            </a:r>
            <a:endParaRPr lang="en-IN" sz="2400" dirty="0"/>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pic>
        <p:nvPicPr>
          <p:cNvPr id="4098" name="Picture 2" descr="Chen ERD notation - Many-to-many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039"/>
            <a:ext cx="9143999" cy="13468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11186" y="3826782"/>
            <a:ext cx="7921625" cy="2269218"/>
            <a:chOff x="685800" y="3798242"/>
            <a:chExt cx="7816117" cy="2245995"/>
          </a:xfrm>
        </p:grpSpPr>
        <p:grpSp>
          <p:nvGrpSpPr>
            <p:cNvPr id="3" name="Group 2"/>
            <p:cNvGrpSpPr/>
            <p:nvPr/>
          </p:nvGrpSpPr>
          <p:grpSpPr>
            <a:xfrm>
              <a:off x="685800" y="3926205"/>
              <a:ext cx="2966755" cy="1997175"/>
              <a:chOff x="1586089" y="3855004"/>
              <a:chExt cx="2966755" cy="1997175"/>
            </a:xfrm>
          </p:grpSpPr>
          <p:pic>
            <p:nvPicPr>
              <p:cNvPr id="17" name="Picture 16"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855004"/>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72" y="3884687"/>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7811" y="389169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7383" y="3921376"/>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089" y="4838750"/>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661" y="4868433"/>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3700" y="4875439"/>
                <a:ext cx="725461" cy="9470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pers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272" y="4905122"/>
                <a:ext cx="725461" cy="94705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Related image"/>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164" y="3798242"/>
              <a:ext cx="3773753" cy="2245995"/>
            </a:xfrm>
            <a:prstGeom prst="rect">
              <a:avLst/>
            </a:prstGeom>
            <a:noFill/>
            <a:extLst/>
          </p:spPr>
        </p:pic>
        <p:grpSp>
          <p:nvGrpSpPr>
            <p:cNvPr id="30" name="Group 29"/>
            <p:cNvGrpSpPr/>
            <p:nvPr/>
          </p:nvGrpSpPr>
          <p:grpSpPr>
            <a:xfrm>
              <a:off x="3647567" y="4787234"/>
              <a:ext cx="1054492" cy="304800"/>
              <a:chOff x="3493127" y="4750545"/>
              <a:chExt cx="1054492" cy="304800"/>
            </a:xfrm>
          </p:grpSpPr>
          <p:cxnSp>
            <p:nvCxnSpPr>
              <p:cNvPr id="21" name="Straight Arrow Connector 20"/>
              <p:cNvCxnSpPr/>
              <p:nvPr/>
            </p:nvCxnSpPr>
            <p:spPr>
              <a:xfrm>
                <a:off x="3557019" y="4902945"/>
                <a:ext cx="9654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354527" y="47505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54527" y="4902945"/>
                <a:ext cx="193092" cy="152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14374" y="4909950"/>
                <a:ext cx="226854" cy="119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493127" y="4750545"/>
                <a:ext cx="240673" cy="152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object</a:t>
            </a:r>
          </a:p>
        </p:txBody>
      </p:sp>
      <p:sp>
        <p:nvSpPr>
          <p:cNvPr id="4" name="Rectangle 3"/>
          <p:cNvSpPr/>
          <p:nvPr/>
        </p:nvSpPr>
        <p:spPr>
          <a:xfrm>
            <a:off x="133354" y="1219200"/>
            <a:ext cx="1704313"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49188" y="762000"/>
            <a:ext cx="8845624" cy="369332"/>
          </a:xfrm>
          <a:prstGeom prst="rect">
            <a:avLst/>
          </a:prstGeom>
        </p:spPr>
        <p:txBody>
          <a:bodyPr wrap="square">
            <a:spAutoFit/>
          </a:bodyPr>
          <a:lstStyle/>
          <a:p>
            <a:r>
              <a:rPr lang="en-US" dirty="0"/>
              <a:t>Inserts a document or documents into a collection using javascript object.</a:t>
            </a:r>
            <a:endParaRPr lang="en-IN" dirty="0"/>
          </a:p>
        </p:txBody>
      </p:sp>
      <p:sp>
        <p:nvSpPr>
          <p:cNvPr id="2" name="Rectangle 1"/>
          <p:cNvSpPr/>
          <p:nvPr/>
        </p:nvSpPr>
        <p:spPr>
          <a:xfrm>
            <a:off x="133354" y="1764767"/>
            <a:ext cx="8861458"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spTree>
    <p:extLst>
      <p:ext uri="{BB962C8B-B14F-4D97-AF65-F5344CB8AC3E}">
        <p14:creationId xmlns:p14="http://schemas.microsoft.com/office/powerpoint/2010/main" val="254421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t>Loads and runs a JavaScript file into the current shell environment.</a:t>
            </a:r>
            <a:endParaRPr lang="en-US" dirty="0">
              <a:solidFill>
                <a:srgbClr val="222222"/>
              </a:solidFill>
              <a:latin typeface="arial" panose="020B0604020202020204" pitchFamily="34" charset="0"/>
            </a:endParaRPr>
          </a:p>
        </p:txBody>
      </p:sp>
      <p:sp>
        <p:nvSpPr>
          <p:cNvPr id="4" name="Rectangle 3"/>
          <p:cNvSpPr/>
          <p:nvPr/>
        </p:nvSpPr>
        <p:spPr>
          <a:xfrm>
            <a:off x="152400" y="268069"/>
            <a:ext cx="8839200" cy="707886"/>
          </a:xfrm>
          <a:prstGeom prst="rect">
            <a:avLst/>
          </a:prstGeom>
          <a:noFill/>
        </p:spPr>
        <p:txBody>
          <a:bodyPr wrap="square">
            <a:spAutoFit/>
          </a:bodyPr>
          <a:lstStyle/>
          <a:p>
            <a:r>
              <a:rPr lang="en-US" sz="2000" dirty="0">
                <a:solidFill>
                  <a:schemeClr val="bg2">
                    <a:lumMod val="50000"/>
                  </a:schemeClr>
                </a:solidFill>
                <a:latin typeface="Segoe UI Emoji" panose="020B0502040204020203" pitchFamily="34" charset="0"/>
                <a:ea typeface="Segoe UI Emoji" panose="020B0502040204020203" pitchFamily="34" charset="0"/>
              </a:rPr>
              <a:t>After executing a file with load(), </a:t>
            </a:r>
            <a:r>
              <a:rPr lang="en-US" sz="2000" b="1" dirty="0">
                <a:solidFill>
                  <a:schemeClr val="bg2">
                    <a:lumMod val="50000"/>
                  </a:schemeClr>
                </a:solidFill>
                <a:latin typeface="Segoe UI Emoji" panose="020B0502040204020203" pitchFamily="34" charset="0"/>
                <a:ea typeface="Segoe UI Emoji" panose="020B0502040204020203" pitchFamily="34" charset="0"/>
              </a:rPr>
              <a:t>you may reference any functions or variables defined the file from the mongo shell environment</a:t>
            </a:r>
            <a:r>
              <a:rPr lang="en-US" sz="2000" dirty="0">
                <a:solidFill>
                  <a:schemeClr val="bg2">
                    <a:lumMod val="50000"/>
                  </a:schemeClr>
                </a:solidFill>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30026963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load(file.js)</a:t>
            </a:r>
          </a:p>
        </p:txBody>
      </p:sp>
      <p:sp>
        <p:nvSpPr>
          <p:cNvPr id="4" name="Rectangle 3"/>
          <p:cNvSpPr/>
          <p:nvPr/>
        </p:nvSpPr>
        <p:spPr>
          <a:xfrm>
            <a:off x="133354" y="1219200"/>
            <a:ext cx="8861458"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49188" y="762000"/>
            <a:ext cx="8845624" cy="369332"/>
          </a:xfrm>
          <a:prstGeom prst="rect">
            <a:avLst/>
          </a:prstGeom>
        </p:spPr>
        <p:txBody>
          <a:bodyPr wrap="square">
            <a:spAutoFit/>
          </a:bodyPr>
          <a:lstStyle/>
          <a:p>
            <a:r>
              <a:rPr lang="en-US" dirty="0"/>
              <a:t>Specifies the path of a JavaScript file to execute.</a:t>
            </a:r>
            <a:endParaRPr lang="en-IN" dirty="0"/>
          </a:p>
        </p:txBody>
      </p:sp>
      <p:sp>
        <p:nvSpPr>
          <p:cNvPr id="5" name="Rectangle 4"/>
          <p:cNvSpPr/>
          <p:nvPr/>
        </p:nvSpPr>
        <p:spPr>
          <a:xfrm>
            <a:off x="149188" y="49530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49188" y="2209800"/>
            <a:ext cx="8829790"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0623322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javascript function</a:t>
            </a:r>
          </a:p>
        </p:txBody>
      </p:sp>
      <p:sp>
        <p:nvSpPr>
          <p:cNvPr id="8" name="Rectangle 7"/>
          <p:cNvSpPr/>
          <p:nvPr/>
        </p:nvSpPr>
        <p:spPr>
          <a:xfrm>
            <a:off x="149188" y="762000"/>
            <a:ext cx="8845624" cy="369332"/>
          </a:xfrm>
          <a:prstGeom prst="rect">
            <a:avLst/>
          </a:prstGeom>
        </p:spPr>
        <p:txBody>
          <a:bodyPr wrap="square">
            <a:spAutoFit/>
          </a:bodyPr>
          <a:lstStyle/>
          <a:p>
            <a:r>
              <a:rPr lang="en-US" dirty="0"/>
              <a:t>TODO</a:t>
            </a:r>
            <a:endParaRPr lang="en-IN" dirty="0"/>
          </a:p>
        </p:txBody>
      </p:sp>
      <p:sp>
        <p:nvSpPr>
          <p:cNvPr id="3" name="Rectangle 2"/>
          <p:cNvSpPr/>
          <p:nvPr/>
        </p:nvSpPr>
        <p:spPr>
          <a:xfrm>
            <a:off x="149188" y="1447800"/>
            <a:ext cx="8845624"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11489708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419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spTree>
    <p:extLst>
      <p:ext uri="{BB962C8B-B14F-4D97-AF65-F5344CB8AC3E}">
        <p14:creationId xmlns:p14="http://schemas.microsoft.com/office/powerpoint/2010/main" val="22477218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a:t>
            </a:r>
          </a:p>
        </p:txBody>
      </p:sp>
      <p:sp>
        <p:nvSpPr>
          <p:cNvPr id="4" name="Rectangle 3"/>
          <p:cNvSpPr/>
          <p:nvPr/>
        </p:nvSpPr>
        <p:spPr>
          <a:xfrm>
            <a:off x="133354" y="1611868"/>
            <a:ext cx="740298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{update}, {options})</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db.collection.update({query}, {$set:{update}}, {options})</a:t>
            </a:r>
          </a:p>
        </p:txBody>
      </p:sp>
      <p:sp>
        <p:nvSpPr>
          <p:cNvPr id="8" name="Rectangle 7"/>
          <p:cNvSpPr/>
          <p:nvPr/>
        </p:nvSpPr>
        <p:spPr>
          <a:xfrm>
            <a:off x="149188" y="762000"/>
            <a:ext cx="8845624" cy="646331"/>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Multi Parameter to update all documents that match the query criteria.</a:t>
            </a:r>
            <a:endParaRPr lang="en-IN" dirty="0"/>
          </a:p>
        </p:txBody>
      </p:sp>
      <p:sp>
        <p:nvSpPr>
          <p:cNvPr id="3" name="Rectangle 2"/>
          <p:cNvSpPr/>
          <p:nvPr/>
        </p:nvSpPr>
        <p:spPr>
          <a:xfrm>
            <a:off x="0" y="3352800"/>
            <a:ext cx="9144000"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 job: 'abc1‘ }, { job: 'sales' }, { upsert: true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job: '</a:t>
            </a:r>
            <a:r>
              <a:rPr lang="en-US" sz="2200" dirty="0" err="1">
                <a:solidFill>
                  <a:srgbClr val="FC6F0D"/>
                </a:solidFill>
                <a:latin typeface="Calibri" panose="020F0502020204030204" pitchFamily="34" charset="0"/>
                <a:cs typeface="Calibri" panose="020F0502020204030204" pitchFamily="34" charset="0"/>
              </a:rPr>
              <a:t>bbc</a:t>
            </a:r>
            <a:r>
              <a:rPr lang="en-US" sz="2200" dirty="0">
                <a:solidFill>
                  <a:srgbClr val="FC6F0D"/>
                </a:solidFill>
                <a:latin typeface="Calibri" panose="020F0502020204030204" pitchFamily="34" charset="0"/>
                <a:cs typeface="Calibri" panose="020F0502020204030204" pitchFamily="34" charset="0"/>
              </a:rPr>
              <a:t>' }, { $set: { job:'</a:t>
            </a:r>
            <a:r>
              <a:rPr lang="en-US" sz="2200" dirty="0" err="1">
                <a:solidFill>
                  <a:srgbClr val="FC6F0D"/>
                </a:solidFill>
                <a:latin typeface="Calibri" panose="020F0502020204030204" pitchFamily="34" charset="0"/>
                <a:cs typeface="Calibri" panose="020F0502020204030204" pitchFamily="34" charset="0"/>
              </a:rPr>
              <a:t>abc</a:t>
            </a:r>
            <a:r>
              <a:rPr lang="en-US" sz="2200" dirty="0">
                <a:solidFill>
                  <a:srgbClr val="FC6F0D"/>
                </a:solidFill>
                <a:latin typeface="Calibri" panose="020F0502020204030204" pitchFamily="34" charset="0"/>
                <a:cs typeface="Calibri" panose="020F0502020204030204" pitchFamily="34" charset="0"/>
              </a:rPr>
              <a:t>' } }, { upsert : true,  multi: true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 ename: 'saleel' }, { $set : { size: 'small', color: ['red', 'blue'] } }, { multi: true } );</a:t>
            </a:r>
          </a:p>
        </p:txBody>
      </p:sp>
      <p:sp>
        <p:nvSpPr>
          <p:cNvPr id="5" name="Rectangle 4"/>
          <p:cNvSpPr/>
          <p:nvPr/>
        </p:nvSpPr>
        <p:spPr>
          <a:xfrm>
            <a:off x="32657" y="2438400"/>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val="111898960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updateOne()</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36657073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db.collection.updateOne()</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 </a:t>
            </a:r>
            <a:r>
              <a:rPr lang="en-US" dirty="0">
                <a:solidFill>
                  <a:srgbClr val="FF8C00"/>
                </a:solidFill>
              </a:rPr>
              <a:t>single </a:t>
            </a:r>
            <a:r>
              <a:rPr lang="en-US" dirty="0"/>
              <a:t>document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49188" y="1981200"/>
            <a:ext cx="8845624"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021759"/>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db.emp.updateOne({ ename : 'saleel1' }, { $set : { job : 'A' } })</a:t>
            </a:r>
          </a:p>
          <a:p>
            <a:r>
              <a:rPr lang="en-US" sz="2200" dirty="0">
                <a:solidFill>
                  <a:srgbClr val="FC6F0D"/>
                </a:solidFill>
                <a:latin typeface="Calibri" panose="020F0502020204030204" pitchFamily="34" charset="0"/>
                <a:cs typeface="Calibri" panose="020F0502020204030204" pitchFamily="34" charset="0"/>
              </a:rPr>
              <a:t>db.emp.updateOne({ename : 'saleel2' }, { $set : { job : 'A' } }, { upsert: true })</a:t>
            </a:r>
          </a:p>
        </p:txBody>
      </p:sp>
      <p:grpSp>
        <p:nvGrpSpPr>
          <p:cNvPr id="23" name="Group 22"/>
          <p:cNvGrpSpPr/>
          <p:nvPr/>
        </p:nvGrpSpPr>
        <p:grpSpPr>
          <a:xfrm>
            <a:off x="819068" y="2502932"/>
            <a:ext cx="7431399" cy="2461005"/>
            <a:chOff x="138302" y="2723877"/>
            <a:chExt cx="7278999" cy="2384805"/>
          </a:xfrm>
        </p:grpSpPr>
        <p:pic>
          <p:nvPicPr>
            <p:cNvPr id="9" name="Picture 8"/>
            <p:cNvPicPr>
              <a:picLocks noChangeAspect="1"/>
            </p:cNvPicPr>
            <p:nvPr/>
          </p:nvPicPr>
          <p:blipFill>
            <a:blip r:embed="rId2"/>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6026651" y="3225641"/>
              <a:ext cx="704850" cy="361950"/>
            </a:xfrm>
            <a:prstGeom prst="rect">
              <a:avLst/>
            </a:prstGeom>
          </p:spPr>
        </p:pic>
        <p:pic>
          <p:nvPicPr>
            <p:cNvPr id="21" name="Picture 20"/>
            <p:cNvPicPr>
              <a:picLocks noChangeAspect="1"/>
            </p:cNvPicPr>
            <p:nvPr/>
          </p:nvPicPr>
          <p:blipFill>
            <a:blip r:embed="rId5"/>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a:stretch>
              <a:fillRect/>
            </a:stretch>
          </p:blipFill>
          <p:spPr>
            <a:xfrm>
              <a:off x="6027331" y="4222602"/>
              <a:ext cx="1000125" cy="342900"/>
            </a:xfrm>
            <a:prstGeom prst="rect">
              <a:avLst/>
            </a:prstGeom>
          </p:spPr>
        </p:pic>
      </p:grpSp>
    </p:spTree>
    <p:extLst>
      <p:ext uri="{BB962C8B-B14F-4D97-AF65-F5344CB8AC3E}">
        <p14:creationId xmlns:p14="http://schemas.microsoft.com/office/powerpoint/2010/main" val="20955996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C00000"/>
                </a:solidFill>
                <a:latin typeface="arial" panose="020B0604020202020204" pitchFamily="34" charset="0"/>
              </a:rPr>
              <a:t>updateMany()</a:t>
            </a:r>
            <a:r>
              <a:rPr lang="en-US" dirty="0">
                <a:solidFill>
                  <a:srgbClr val="222222"/>
                </a:solidFill>
                <a:latin typeface="arial" panose="020B0604020202020204" pitchFamily="34" charset="0"/>
              </a:rPr>
              <a:t> operations can add fields to existing documents using the </a:t>
            </a:r>
            <a:r>
              <a:rPr lang="en-US" dirty="0">
                <a:solidFill>
                  <a:srgbClr val="00B0F0"/>
                </a:solidFill>
                <a:latin typeface="arial" panose="020B0604020202020204" pitchFamily="34" charset="0"/>
              </a:rPr>
              <a:t>$set</a:t>
            </a:r>
            <a:r>
              <a:rPr lang="en-US" dirty="0">
                <a:solidFill>
                  <a:srgbClr val="222222"/>
                </a:solidFill>
                <a:latin typeface="arial" panose="020B0604020202020204" pitchFamily="34" charset="0"/>
              </a:rPr>
              <a:t> operator.</a:t>
            </a:r>
            <a:endParaRPr lang="en-US" dirty="0"/>
          </a:p>
        </p:txBody>
      </p:sp>
    </p:spTree>
    <p:extLst>
      <p:ext uri="{BB962C8B-B14F-4D97-AF65-F5344CB8AC3E}">
        <p14:creationId xmlns:p14="http://schemas.microsoft.com/office/powerpoint/2010/main" val="11303548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17034" y="2537918"/>
            <a:ext cx="8193399" cy="2491282"/>
            <a:chOff x="264801" y="2839560"/>
            <a:chExt cx="7659999" cy="2154014"/>
          </a:xfrm>
        </p:grpSpPr>
        <p:pic>
          <p:nvPicPr>
            <p:cNvPr id="3" name="Picture 2"/>
            <p:cNvPicPr>
              <a:picLocks noChangeAspect="1"/>
            </p:cNvPicPr>
            <p:nvPr/>
          </p:nvPicPr>
          <p:blipFill>
            <a:blip r:embed="rId2"/>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6534150" y="3258071"/>
              <a:ext cx="704850" cy="361950"/>
            </a:xfrm>
            <a:prstGeom prst="rect">
              <a:avLst/>
            </a:prstGeom>
          </p:spPr>
        </p:pic>
        <p:pic>
          <p:nvPicPr>
            <p:cNvPr id="17" name="Picture 16"/>
            <p:cNvPicPr>
              <a:picLocks noChangeAspect="1"/>
            </p:cNvPicPr>
            <p:nvPr/>
          </p:nvPicPr>
          <p:blipFill>
            <a:blip r:embed="rId5"/>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a:stretch>
              <a:fillRect/>
            </a:stretch>
          </p:blipFill>
          <p:spPr>
            <a:xfrm>
              <a:off x="6534831" y="4213962"/>
              <a:ext cx="1000126" cy="342900"/>
            </a:xfrm>
            <a:prstGeom prst="rect">
              <a:avLst/>
            </a:prstGeom>
          </p:spPr>
        </p:pic>
      </p:grpSp>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db.collection.updateMany()</a:t>
            </a:r>
          </a:p>
        </p:txBody>
      </p:sp>
      <p:sp>
        <p:nvSpPr>
          <p:cNvPr id="7" name="Rectangle 6"/>
          <p:cNvSpPr/>
          <p:nvPr/>
        </p:nvSpPr>
        <p:spPr>
          <a:xfrm>
            <a:off x="149188" y="762000"/>
            <a:ext cx="8845624" cy="369332"/>
          </a:xfrm>
          <a:prstGeom prst="rect">
            <a:avLst/>
          </a:prstGeom>
        </p:spPr>
        <p:txBody>
          <a:bodyPr wrap="square">
            <a:spAutoFit/>
          </a:bodyPr>
          <a:lstStyle/>
          <a:p>
            <a:r>
              <a:rPr lang="en-US" dirty="0"/>
              <a:t>Updates </a:t>
            </a:r>
            <a:r>
              <a:rPr lang="en-US" dirty="0">
                <a:solidFill>
                  <a:srgbClr val="FF8C00"/>
                </a:solidFill>
              </a:rPr>
              <a:t>multiple</a:t>
            </a:r>
            <a:r>
              <a:rPr lang="en-US" dirty="0"/>
              <a:t> documents within the collection based on the filter.</a:t>
            </a:r>
            <a:endParaRPr lang="en-IN" dirty="0"/>
          </a:p>
        </p:txBody>
      </p:sp>
      <p:sp>
        <p:nvSpPr>
          <p:cNvPr id="8" name="Rectangle 7"/>
          <p:cNvSpPr/>
          <p:nvPr/>
        </p:nvSpPr>
        <p:spPr>
          <a:xfrm>
            <a:off x="154136" y="14594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32657" y="1981200"/>
            <a:ext cx="8962155"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49188" y="5105400"/>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db.emp.updateMany({ sal: { $gt : 2000 } }, { $set: { color : ['red', 'yellow', 'green', 'blue'] } }, { upsert: true } );</a:t>
            </a:r>
          </a:p>
        </p:txBody>
      </p:sp>
    </p:spTree>
    <p:extLst>
      <p:ext uri="{BB962C8B-B14F-4D97-AF65-F5344CB8AC3E}">
        <p14:creationId xmlns:p14="http://schemas.microsoft.com/office/powerpoint/2010/main" val="37513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08" y="1263891"/>
            <a:ext cx="7110984" cy="2352097"/>
          </a:xfrm>
          <a:prstGeom prst="rect">
            <a:avLst/>
          </a:prstGeom>
        </p:spPr>
      </p:pic>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many to many Relationships</a:t>
            </a:r>
          </a:p>
        </p:txBody>
      </p:sp>
    </p:spTree>
    <p:extLst>
      <p:ext uri="{BB962C8B-B14F-4D97-AF65-F5344CB8AC3E}">
        <p14:creationId xmlns:p14="http://schemas.microsoft.com/office/powerpoint/2010/main" val="103369519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a:solidFill>
                  <a:srgbClr val="222222"/>
                </a:solidFill>
                <a:latin typeface="arial" panose="020B0604020202020204" pitchFamily="34" charset="0"/>
              </a:rPr>
              <a:t>The $inc operator increments a field by a specified value.</a:t>
            </a:r>
            <a:endParaRPr lang="en-US" dirty="0"/>
          </a:p>
        </p:txBody>
      </p:sp>
    </p:spTree>
    <p:extLst>
      <p:ext uri="{BB962C8B-B14F-4D97-AF65-F5344CB8AC3E}">
        <p14:creationId xmlns:p14="http://schemas.microsoft.com/office/powerpoint/2010/main" val="39443268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$inc</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$inc</a:t>
            </a:r>
            <a:r>
              <a:rPr lang="en-US" dirty="0"/>
              <a:t> operator increments a field by a specified value.</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db.emp.updateMany({ sal</a:t>
            </a:r>
            <a:r>
              <a:rPr lang="en-US" sz="2200">
                <a:solidFill>
                  <a:srgbClr val="FC6F0D"/>
                </a:solidFill>
                <a:latin typeface="Calibri" panose="020F0502020204030204" pitchFamily="34" charset="0"/>
                <a:cs typeface="Calibri" panose="020F0502020204030204" pitchFamily="34" charset="0"/>
              </a:rPr>
              <a:t>: { $</a:t>
            </a:r>
            <a:r>
              <a:rPr lang="en-US" sz="2200" dirty="0">
                <a:solidFill>
                  <a:srgbClr val="FC6F0D"/>
                </a:solidFill>
                <a:latin typeface="Calibri" panose="020F0502020204030204" pitchFamily="34" charset="0"/>
                <a:cs typeface="Calibri" panose="020F0502020204030204" pitchFamily="34" charset="0"/>
              </a:rPr>
              <a:t>gt</a:t>
            </a:r>
            <a:r>
              <a:rPr lang="en-US" sz="2200">
                <a:solidFill>
                  <a:srgbClr val="FC6F0D"/>
                </a:solidFill>
                <a:latin typeface="Calibri" panose="020F0502020204030204" pitchFamily="34" charset="0"/>
                <a:cs typeface="Calibri" panose="020F0502020204030204" pitchFamily="34" charset="0"/>
              </a:rPr>
              <a:t>: 300 } </a:t>
            </a:r>
            <a:r>
              <a:rPr lang="en-US" sz="2200" dirty="0">
                <a:solidFill>
                  <a:srgbClr val="FC6F0D"/>
                </a:solidFill>
                <a:latin typeface="Calibri" panose="020F0502020204030204" pitchFamily="34" charset="0"/>
                <a:cs typeface="Calibri" panose="020F0502020204030204" pitchFamily="34" charset="0"/>
              </a:rPr>
              <a:t>}, { $inc: { sal: 1 } </a:t>
            </a:r>
            <a:r>
              <a:rPr lang="en-US" sz="2200">
                <a:solidFill>
                  <a:srgbClr val="FC6F0D"/>
                </a:solidFill>
                <a:latin typeface="Calibri" panose="020F0502020204030204" pitchFamily="34" charset="0"/>
                <a:cs typeface="Calibri" panose="020F0502020204030204" pitchFamily="34" charset="0"/>
              </a:rPr>
              <a:t>})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61721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$unset operator deletes a particular field.</a:t>
            </a:r>
            <a:endParaRPr lang="en-US" dirty="0"/>
          </a:p>
        </p:txBody>
      </p:sp>
      <p:sp>
        <p:nvSpPr>
          <p:cNvPr id="4"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spTree>
    <p:extLst>
      <p:ext uri="{BB962C8B-B14F-4D97-AF65-F5344CB8AC3E}">
        <p14:creationId xmlns:p14="http://schemas.microsoft.com/office/powerpoint/2010/main" val="107200676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$unset</a:t>
            </a:r>
          </a:p>
        </p:txBody>
      </p:sp>
      <p:sp>
        <p:nvSpPr>
          <p:cNvPr id="7" name="Rectangle 6"/>
          <p:cNvSpPr/>
          <p:nvPr/>
        </p:nvSpPr>
        <p:spPr>
          <a:xfrm>
            <a:off x="149188" y="762000"/>
            <a:ext cx="8845624" cy="369332"/>
          </a:xfrm>
          <a:prstGeom prst="rect">
            <a:avLst/>
          </a:prstGeom>
        </p:spPr>
        <p:txBody>
          <a:bodyPr wrap="square">
            <a:spAutoFit/>
          </a:bodyPr>
          <a:lstStyle/>
          <a:p>
            <a:r>
              <a:rPr lang="en-US" dirty="0"/>
              <a:t>The </a:t>
            </a:r>
            <a:r>
              <a:rPr lang="en-US" dirty="0">
                <a:solidFill>
                  <a:srgbClr val="FF8C00"/>
                </a:solidFill>
              </a:rPr>
              <a:t>$unset </a:t>
            </a:r>
            <a:r>
              <a:rPr lang="en-US" dirty="0"/>
              <a:t>operator deletes a particular field.</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149188" y="2354759"/>
            <a:ext cx="8845624" cy="169277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db.emp.update({ename: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db.emp.updateOne({ename: 'saleel'}, {$unset: {comm: 0, ename: '', sal: 0}})</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db.emp.updateMany({ename: 'saleel'}, {$unset: {comm: 0, ename: '', sal: 0}})</a:t>
            </a:r>
          </a:p>
        </p:txBody>
      </p:sp>
    </p:spTree>
    <p:extLst>
      <p:ext uri="{BB962C8B-B14F-4D97-AF65-F5344CB8AC3E}">
        <p14:creationId xmlns:p14="http://schemas.microsoft.com/office/powerpoint/2010/main" val="362065747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Replaces a single document within the collection based on the filter.</a:t>
            </a:r>
            <a:endParaRPr lang="en-US" dirty="0"/>
          </a:p>
        </p:txBody>
      </p:sp>
    </p:spTree>
    <p:extLst>
      <p:ext uri="{BB962C8B-B14F-4D97-AF65-F5344CB8AC3E}">
        <p14:creationId xmlns:p14="http://schemas.microsoft.com/office/powerpoint/2010/main" val="1998329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db.collection.replaceOne()</a:t>
            </a:r>
          </a:p>
        </p:txBody>
      </p:sp>
      <p:sp>
        <p:nvSpPr>
          <p:cNvPr id="7" name="Rectangle 6"/>
          <p:cNvSpPr/>
          <p:nvPr/>
        </p:nvSpPr>
        <p:spPr>
          <a:xfrm>
            <a:off x="149188" y="762000"/>
            <a:ext cx="8845624" cy="369332"/>
          </a:xfrm>
          <a:prstGeom prst="rect">
            <a:avLst/>
          </a:prstGeom>
        </p:spPr>
        <p:txBody>
          <a:bodyPr wrap="square">
            <a:spAutoFit/>
          </a:bodyPr>
          <a:lstStyle/>
          <a:p>
            <a:r>
              <a:rPr lang="en-US" dirty="0"/>
              <a:t>Replaces a single document within the collection based on the filter.</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49188" y="2354759"/>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db.emp.replaceOne({ename: 'saleel'}, {x: 500, y: 500 }) </a:t>
            </a:r>
          </a:p>
        </p:txBody>
      </p:sp>
    </p:spTree>
    <p:extLst>
      <p:ext uri="{BB962C8B-B14F-4D97-AF65-F5344CB8AC3E}">
        <p14:creationId xmlns:p14="http://schemas.microsoft.com/office/powerpoint/2010/main" val="264191144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 single document from a collection.</a:t>
            </a:r>
            <a:endParaRPr lang="en-US" dirty="0"/>
          </a:p>
        </p:txBody>
      </p:sp>
    </p:spTree>
    <p:extLst>
      <p:ext uri="{BB962C8B-B14F-4D97-AF65-F5344CB8AC3E}">
        <p14:creationId xmlns:p14="http://schemas.microsoft.com/office/powerpoint/2010/main" val="68386696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db.collection.deleteOne()</a:t>
            </a:r>
          </a:p>
        </p:txBody>
      </p:sp>
      <p:sp>
        <p:nvSpPr>
          <p:cNvPr id="7" name="Rectangle 6"/>
          <p:cNvSpPr/>
          <p:nvPr/>
        </p:nvSpPr>
        <p:spPr>
          <a:xfrm>
            <a:off x="149188" y="762000"/>
            <a:ext cx="8845624" cy="646331"/>
          </a:xfrm>
          <a:prstGeom prst="rect">
            <a:avLst/>
          </a:prstGeom>
        </p:spPr>
        <p:txBody>
          <a:bodyPr wrap="square">
            <a:spAutoFit/>
          </a:bodyPr>
          <a:lstStyle/>
          <a:p>
            <a:r>
              <a:rPr lang="en-US" dirty="0"/>
              <a:t>Removes a </a:t>
            </a:r>
            <a:r>
              <a:rPr lang="en-US" b="1" dirty="0">
                <a:solidFill>
                  <a:srgbClr val="FF8C00"/>
                </a:solidFill>
              </a:rPr>
              <a:t>single</a:t>
            </a:r>
            <a:r>
              <a:rPr lang="en-US" dirty="0"/>
              <a:t> document from a collection. Specify an empty document { } to delete the first document returned in the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db.emp.deleteOne({})</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db.emp.deleteOne({job: 'manager'})</a:t>
            </a:r>
          </a:p>
        </p:txBody>
      </p:sp>
    </p:spTree>
    <p:extLst>
      <p:ext uri="{BB962C8B-B14F-4D97-AF65-F5344CB8AC3E}">
        <p14:creationId xmlns:p14="http://schemas.microsoft.com/office/powerpoint/2010/main" val="40825264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Removes all documents that match the filter from a collection.</a:t>
            </a:r>
            <a:endParaRPr lang="en-US" dirty="0"/>
          </a:p>
        </p:txBody>
      </p:sp>
    </p:spTree>
    <p:extLst>
      <p:ext uri="{BB962C8B-B14F-4D97-AF65-F5344CB8AC3E}">
        <p14:creationId xmlns:p14="http://schemas.microsoft.com/office/powerpoint/2010/main" val="82054156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db.collection.deleteMany()</a:t>
            </a:r>
          </a:p>
        </p:txBody>
      </p:sp>
      <p:sp>
        <p:nvSpPr>
          <p:cNvPr id="7" name="Rectangle 6"/>
          <p:cNvSpPr/>
          <p:nvPr/>
        </p:nvSpPr>
        <p:spPr>
          <a:xfrm>
            <a:off x="149188" y="762000"/>
            <a:ext cx="8845624" cy="369332"/>
          </a:xfrm>
          <a:prstGeom prst="rect">
            <a:avLst/>
          </a:prstGeom>
        </p:spPr>
        <p:txBody>
          <a:bodyPr wrap="square">
            <a:spAutoFit/>
          </a:bodyPr>
          <a:lstStyle/>
          <a:p>
            <a:r>
              <a:rPr lang="en-US" dirty="0"/>
              <a:t>Removes </a:t>
            </a:r>
            <a:r>
              <a:rPr lang="en-US" b="1" dirty="0">
                <a:solidFill>
                  <a:srgbClr val="FF8C00"/>
                </a:solidFill>
              </a:rPr>
              <a:t>all</a:t>
            </a:r>
            <a:r>
              <a:rPr lang="en-US" dirty="0"/>
              <a:t> documents that match the filter from a collection.</a:t>
            </a:r>
            <a:endParaRPr lang="en-IN" dirty="0"/>
          </a:p>
        </p:txBody>
      </p:sp>
      <p:sp>
        <p:nvSpPr>
          <p:cNvPr id="8" name="Rectangle 7"/>
          <p:cNvSpPr/>
          <p:nvPr/>
        </p:nvSpPr>
        <p:spPr>
          <a:xfrm>
            <a:off x="154136" y="16118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49188" y="2286000"/>
            <a:ext cx="8766212"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db.emp.deleteMany({});</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db.emp.deleteMany({job: 'manager'})</a:t>
            </a:r>
          </a:p>
        </p:txBody>
      </p:sp>
    </p:spTree>
    <p:extLst>
      <p:ext uri="{BB962C8B-B14F-4D97-AF65-F5344CB8AC3E}">
        <p14:creationId xmlns:p14="http://schemas.microsoft.com/office/powerpoint/2010/main" val="60050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SQL </a:t>
            </a:r>
            <a:r>
              <a:rPr lang="en-IN" sz="4800" dirty="0">
                <a:solidFill>
                  <a:srgbClr val="DC525C"/>
                </a:solidFill>
                <a:latin typeface="Segoe UI Light" panose="020B0502040204020203" pitchFamily="34" charset="0"/>
                <a:cs typeface="Segoe UI Light" panose="020B0502040204020203" pitchFamily="34" charset="0"/>
              </a:rPr>
              <a:t>Structured Query Language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52400" y="159603"/>
            <a:ext cx="8839200" cy="830997"/>
          </a:xfrm>
          <a:prstGeom prst="rect">
            <a:avLst/>
          </a:prstGeom>
        </p:spPr>
        <p:txBody>
          <a:bodyPr wrap="square">
            <a:spAutoFit/>
          </a:bodyPr>
          <a:lstStyle/>
          <a:p>
            <a:r>
              <a:rPr lang="en-IN" sz="2400" i="1" dirty="0">
                <a:solidFill>
                  <a:srgbClr val="006C86"/>
                </a:solidFill>
                <a:latin typeface="Segoe UI Light" panose="020B0502040204020203" pitchFamily="34" charset="0"/>
                <a:cs typeface="Segoe UI Light" panose="020B0502040204020203" pitchFamily="34" charset="0"/>
              </a:rPr>
              <a:t>A NULL value is not treated as a blank or 0.</a:t>
            </a:r>
          </a:p>
          <a:p>
            <a:r>
              <a:rPr lang="en-IN" sz="2400" i="1" dirty="0">
                <a:solidFill>
                  <a:srgbClr val="006C86"/>
                </a:solidFill>
                <a:latin typeface="Segoe UI Light" panose="020B0502040204020203" pitchFamily="34" charset="0"/>
                <a:cs typeface="Segoe UI Light" panose="020B0502040204020203" pitchFamily="34" charset="0"/>
              </a:rPr>
              <a:t>The number of attributes in relation is called as its </a:t>
            </a:r>
            <a:r>
              <a:rPr lang="en-IN" sz="2400" b="1" i="1" dirty="0">
                <a:solidFill>
                  <a:srgbClr val="006C86"/>
                </a:solidFill>
                <a:latin typeface="Segoe UI Light" panose="020B0502040204020203" pitchFamily="34" charset="0"/>
                <a:cs typeface="Segoe UI Light" panose="020B0502040204020203" pitchFamily="34" charset="0"/>
              </a:rPr>
              <a:t>Degree.</a:t>
            </a:r>
          </a:p>
        </p:txBody>
      </p:sp>
    </p:spTree>
    <p:extLst>
      <p:ext uri="{BB962C8B-B14F-4D97-AF65-F5344CB8AC3E}">
        <p14:creationId xmlns:p14="http://schemas.microsoft.com/office/powerpoint/2010/main" val="105294566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419100" y="2995550"/>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In aggregation, the result of one stage is simply passed to another stage.</a:t>
            </a:r>
            <a:endParaRPr lang="en-US" dirty="0"/>
          </a:p>
        </p:txBody>
      </p:sp>
      <p:graphicFrame>
        <p:nvGraphicFramePr>
          <p:cNvPr id="9" name="Table 8"/>
          <p:cNvGraphicFramePr>
            <a:graphicFrameLocks noGrp="1"/>
          </p:cNvGraphicFramePr>
          <p:nvPr>
            <p:extLst/>
          </p:nvPr>
        </p:nvGraphicFramePr>
        <p:xfrm>
          <a:off x="0" y="7620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6152811" y="76200"/>
            <a:ext cx="2980303"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32657" y="2608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47259679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db.collection.aggregate()</a:t>
            </a:r>
          </a:p>
        </p:txBody>
      </p:sp>
      <p:sp>
        <p:nvSpPr>
          <p:cNvPr id="8" name="Rectangle 7"/>
          <p:cNvSpPr/>
          <p:nvPr/>
        </p:nvSpPr>
        <p:spPr>
          <a:xfrm>
            <a:off x="154136" y="2438400"/>
            <a:ext cx="87365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24448" y="3349823"/>
            <a:ext cx="8766212"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extLst/>
          </p:nvPr>
        </p:nvGraphicFramePr>
        <p:xfrm>
          <a:off x="0" y="1219200"/>
          <a:ext cx="9144000" cy="9144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2954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295400">
                  <a:extLst>
                    <a:ext uri="{9D8B030D-6E8A-4147-A177-3AD203B41FA5}">
                      <a16:colId xmlns:a16="http://schemas.microsoft.com/office/drawing/2014/main" xmlns="" val="20005"/>
                    </a:ext>
                  </a:extLst>
                </a:gridCol>
                <a:gridCol w="838200">
                  <a:extLst>
                    <a:ext uri="{9D8B030D-6E8A-4147-A177-3AD203B41FA5}">
                      <a16:colId xmlns:a16="http://schemas.microsoft.com/office/drawing/2014/main" xmlns="" val="20006"/>
                    </a:ext>
                  </a:extLst>
                </a:gridCol>
                <a:gridCol w="838200">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32657" y="718066"/>
            <a:ext cx="1091966"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spTree>
    <p:extLst>
      <p:ext uri="{BB962C8B-B14F-4D97-AF65-F5344CB8AC3E}">
        <p14:creationId xmlns:p14="http://schemas.microsoft.com/office/powerpoint/2010/main" val="165972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077218"/>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aggregation &lt;stageOperators&gt;  and aggregation &lt;expression&gt;</a:t>
            </a:r>
          </a:p>
        </p:txBody>
      </p:sp>
      <p:sp>
        <p:nvSpPr>
          <p:cNvPr id="7" name="Rectangle 6"/>
          <p:cNvSpPr/>
          <p:nvPr/>
        </p:nvSpPr>
        <p:spPr>
          <a:xfrm>
            <a:off x="149188" y="1254825"/>
            <a:ext cx="8845624" cy="369332"/>
          </a:xfrm>
          <a:prstGeom prst="rect">
            <a:avLst/>
          </a:prstGeom>
        </p:spPr>
        <p:txBody>
          <a:bodyPr wrap="square">
            <a:spAutoFit/>
          </a:bodyPr>
          <a:lstStyle/>
          <a:p>
            <a:r>
              <a:rPr lang="en-US" dirty="0"/>
              <a:t>Each sage starts with stage operator.</a:t>
            </a:r>
            <a:endParaRPr lang="en-IN" dirty="0"/>
          </a:p>
        </p:txBody>
      </p:sp>
      <p:sp>
        <p:nvSpPr>
          <p:cNvPr id="8" name="Rectangle 7"/>
          <p:cNvSpPr/>
          <p:nvPr/>
        </p:nvSpPr>
        <p:spPr>
          <a:xfrm>
            <a:off x="149188" y="1764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91547" y="5486400"/>
            <a:ext cx="8845624"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88773" y="5955268"/>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49188" y="2231648"/>
            <a:ext cx="876126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extLst/>
          </p:nvPr>
        </p:nvGraphicFramePr>
        <p:xfrm>
          <a:off x="166010" y="3286825"/>
          <a:ext cx="8784026" cy="2250440"/>
        </p:xfrm>
        <a:graphic>
          <a:graphicData uri="http://schemas.openxmlformats.org/drawingml/2006/table">
            <a:tbl>
              <a:tblPr firstRow="1" bandRow="1">
                <a:tableStyleId>{5940675A-B579-460E-94D1-54222C63F5DA}</a:tableStyleId>
              </a:tblPr>
              <a:tblGrid>
                <a:gridCol w="4392013">
                  <a:extLst>
                    <a:ext uri="{9D8B030D-6E8A-4147-A177-3AD203B41FA5}">
                      <a16:colId xmlns:a16="http://schemas.microsoft.com/office/drawing/2014/main" xmlns="" val="20000"/>
                    </a:ext>
                  </a:extLst>
                </a:gridCol>
                <a:gridCol w="4392013">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r>
                        <a:rPr kumimoji="0" lang="en-US" kern="1200" dirty="0">
                          <a:solidFill>
                            <a:srgbClr val="036883"/>
                          </a:solidFill>
                          <a:latin typeface="+mn-lt"/>
                          <a:ea typeface="+mn-ea"/>
                          <a:cs typeface="+mn-cs"/>
                        </a:rPr>
                        <a:t>  $sort  </a:t>
                      </a:r>
                    </a:p>
                  </a:txBody>
                  <a:tcPr/>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a:tc>
                <a:tc>
                  <a:txBody>
                    <a:bodyPr/>
                    <a:lstStyle/>
                    <a:p>
                      <a:r>
                        <a:rPr kumimoji="0" lang="en-US" kern="1200" dirty="0">
                          <a:solidFill>
                            <a:srgbClr val="036883"/>
                          </a:solidFill>
                          <a:latin typeface="+mn-lt"/>
                          <a:ea typeface="+mn-ea"/>
                          <a:cs typeface="+mn-cs"/>
                        </a:rPr>
                        <a:t>  $skip</a:t>
                      </a:r>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a:tc>
                <a:tc>
                  <a:txBody>
                    <a:bodyPr/>
                    <a:lstStyle/>
                    <a:p>
                      <a:r>
                        <a:rPr kumimoji="0" lang="en-US" kern="1200" dirty="0">
                          <a:solidFill>
                            <a:srgbClr val="036883"/>
                          </a:solidFill>
                          <a:latin typeface="+mn-lt"/>
                          <a:ea typeface="+mn-ea"/>
                          <a:cs typeface="+mn-cs"/>
                        </a:rPr>
                        <a:t>  $count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a:tc>
                <a:tc>
                  <a:txBody>
                    <a:bodyPr/>
                    <a:lstStyle/>
                    <a:p>
                      <a:endParaRPr kumimoji="0" lang="en-US" kern="1200" dirty="0">
                        <a:solidFill>
                          <a:srgbClr val="036883"/>
                        </a:solidFill>
                        <a:latin typeface="+mn-lt"/>
                        <a:ea typeface="+mn-ea"/>
                        <a:cs typeface="+mn-cs"/>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66753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t>Filters the documents to pass only the documents that match the specified condition(s) to the next pipeline stage.</a:t>
            </a:r>
          </a:p>
        </p:txBody>
      </p:sp>
    </p:spTree>
    <p:extLst>
      <p:ext uri="{BB962C8B-B14F-4D97-AF65-F5344CB8AC3E}">
        <p14:creationId xmlns:p14="http://schemas.microsoft.com/office/powerpoint/2010/main" val="31700612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$match </a:t>
            </a:r>
          </a:p>
        </p:txBody>
      </p:sp>
      <p:sp>
        <p:nvSpPr>
          <p:cNvPr id="7" name="Rectangle 6"/>
          <p:cNvSpPr/>
          <p:nvPr/>
        </p:nvSpPr>
        <p:spPr>
          <a:xfrm>
            <a:off x="149188" y="762000"/>
            <a:ext cx="8845624" cy="646331"/>
          </a:xfrm>
          <a:prstGeom prst="rect">
            <a:avLst/>
          </a:prstGeom>
        </p:spPr>
        <p:txBody>
          <a:bodyPr wrap="square">
            <a:spAutoFit/>
          </a:bodyPr>
          <a:lstStyle/>
          <a:p>
            <a:r>
              <a:rPr lang="en-US" dirty="0"/>
              <a:t>Filters the documents to pass only the documents that match the specified condition(s) to the next pipeline stage.</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149188" y="2133600"/>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{$match: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{comm: {$eq: null}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{$match: {sal: {$gt: 4000} }}, {$group: {_id: '$job', count: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 {$size: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{$match: {'favouriteFruit.0': 'Orange'} }, {$project: {favouriteFruit: true} } ])</a:t>
            </a:r>
          </a:p>
        </p:txBody>
      </p:sp>
    </p:spTree>
    <p:extLst>
      <p:ext uri="{BB962C8B-B14F-4D97-AF65-F5344CB8AC3E}">
        <p14:creationId xmlns:p14="http://schemas.microsoft.com/office/powerpoint/2010/main" val="1169613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419100" y="3048000"/>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Passes along the documents with the requested fields to the next stage in the pipeline. The specified fields can be existing fields from the input documents or newly computed fields.</a:t>
            </a:r>
            <a:endParaRPr lang="en-US" dirty="0"/>
          </a:p>
        </p:txBody>
      </p:sp>
    </p:spTree>
    <p:extLst>
      <p:ext uri="{BB962C8B-B14F-4D97-AF65-F5344CB8AC3E}">
        <p14:creationId xmlns:p14="http://schemas.microsoft.com/office/powerpoint/2010/main" val="363033860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$project </a:t>
            </a:r>
          </a:p>
        </p:txBody>
      </p:sp>
      <p:sp>
        <p:nvSpPr>
          <p:cNvPr id="7" name="Rectangle 6"/>
          <p:cNvSpPr/>
          <p:nvPr/>
        </p:nvSpPr>
        <p:spPr>
          <a:xfrm>
            <a:off x="149188" y="762000"/>
            <a:ext cx="8845624" cy="923330"/>
          </a:xfrm>
          <a:prstGeom prst="rect">
            <a:avLst/>
          </a:prstGeom>
        </p:spPr>
        <p:txBody>
          <a:bodyPr wrap="square">
            <a:spAutoFit/>
          </a:bodyPr>
          <a:lstStyle/>
          <a:p>
            <a:r>
              <a:rPr lang="en-US" dirty="0"/>
              <a:t>Passes along the documents with the requested fields to the next stage in the pipeline. The specified fields can be existing fields from the input documents or newly computed fields.</a:t>
            </a:r>
            <a:endParaRPr lang="en-IN" dirty="0"/>
          </a:p>
        </p:txBody>
      </p:sp>
      <p:sp>
        <p:nvSpPr>
          <p:cNvPr id="4" name="Rectangle 3"/>
          <p:cNvSpPr/>
          <p:nvPr/>
        </p:nvSpPr>
        <p:spPr>
          <a:xfrm>
            <a:off x="149188" y="1812429"/>
            <a:ext cx="876126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149188" y="2422029"/>
            <a:ext cx="8761264" cy="2954655"/>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ename: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sm: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{_id: false, sal: true, comm: true, xx: {$max: ['$sal', '$comm']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:{_id: false, indexID: true, favouriteFruit: {$size: '$favouriteFruit'} } } ])</a:t>
            </a:r>
          </a:p>
        </p:txBody>
      </p:sp>
    </p:spTree>
    <p:extLst>
      <p:ext uri="{BB962C8B-B14F-4D97-AF65-F5344CB8AC3E}">
        <p14:creationId xmlns:p14="http://schemas.microsoft.com/office/powerpoint/2010/main" val="21417869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spTree>
    <p:extLst>
      <p:ext uri="{BB962C8B-B14F-4D97-AF65-F5344CB8AC3E}">
        <p14:creationId xmlns:p14="http://schemas.microsoft.com/office/powerpoint/2010/main" val="265053189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arithmetic expression operators</a:t>
            </a:r>
          </a:p>
        </p:txBody>
      </p:sp>
      <p:sp>
        <p:nvSpPr>
          <p:cNvPr id="7" name="Rectangle 6"/>
          <p:cNvSpPr/>
          <p:nvPr/>
        </p:nvSpPr>
        <p:spPr>
          <a:xfrm>
            <a:off x="149188" y="762000"/>
            <a:ext cx="8845624" cy="646331"/>
          </a:xfrm>
          <a:prstGeom prst="rect">
            <a:avLst/>
          </a:prstGeom>
        </p:spPr>
        <p:txBody>
          <a:bodyPr wrap="square">
            <a:spAutoFit/>
          </a:bodyPr>
          <a:lstStyle/>
          <a:p>
            <a:r>
              <a:rPr lang="en-US" dirty="0"/>
              <a:t>Arithmetic expressions perform mathematic operations on numbers. Some arithmetic expressions can also support date arithmetic.</a:t>
            </a:r>
            <a:endParaRPr lang="en-IN" dirty="0"/>
          </a:p>
        </p:txBody>
      </p:sp>
      <p:graphicFrame>
        <p:nvGraphicFramePr>
          <p:cNvPr id="2" name="Table 1"/>
          <p:cNvGraphicFramePr>
            <a:graphicFrameLocks noGrp="1"/>
          </p:cNvGraphicFramePr>
          <p:nvPr>
            <p:extLst/>
          </p:nvPr>
        </p:nvGraphicFramePr>
        <p:xfrm>
          <a:off x="66063" y="1524000"/>
          <a:ext cx="8994812" cy="3428998"/>
        </p:xfrm>
        <a:graphic>
          <a:graphicData uri="http://schemas.openxmlformats.org/drawingml/2006/table">
            <a:tbl>
              <a:tblPr firstRow="1" bandRow="1">
                <a:tableStyleId>{5940675A-B579-460E-94D1-54222C63F5DA}</a:tableStyleId>
              </a:tblPr>
              <a:tblGrid>
                <a:gridCol w="1165544">
                  <a:extLst>
                    <a:ext uri="{9D8B030D-6E8A-4147-A177-3AD203B41FA5}">
                      <a16:colId xmlns:a16="http://schemas.microsoft.com/office/drawing/2014/main" xmlns="" val="20000"/>
                    </a:ext>
                  </a:extLst>
                </a:gridCol>
                <a:gridCol w="7829268">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49188" y="51816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 { op: { $trunc: "$sal"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sal: true,  op : { $add: ['$sal', 1000] } } } ])</a:t>
            </a:r>
          </a:p>
        </p:txBody>
      </p:sp>
    </p:spTree>
    <p:extLst>
      <p:ext uri="{BB962C8B-B14F-4D97-AF65-F5344CB8AC3E}">
        <p14:creationId xmlns:p14="http://schemas.microsoft.com/office/powerpoint/2010/main" val="10485520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spTree>
    <p:extLst>
      <p:ext uri="{BB962C8B-B14F-4D97-AF65-F5344CB8AC3E}">
        <p14:creationId xmlns:p14="http://schemas.microsoft.com/office/powerpoint/2010/main" val="359802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algn="r">
              <a:spcBef>
                <a:spcPct val="0"/>
              </a:spcBef>
            </a:pPr>
            <a:r>
              <a:rPr lang="en-US" sz="4000" b="1" i="1" dirty="0">
                <a:solidFill>
                  <a:srgbClr val="FFFF00"/>
                </a:solidFill>
                <a:latin typeface="Arial" pitchFamily="34" charset="0"/>
                <a:cs typeface="Arial" pitchFamily="34" charset="0"/>
              </a:rPr>
              <a:t>What is SQL?</a:t>
            </a:r>
          </a:p>
        </p:txBody>
      </p:sp>
      <p:sp>
        <p:nvSpPr>
          <p:cNvPr id="3" name="Rectangle 2"/>
          <p:cNvSpPr/>
          <p:nvPr/>
        </p:nvSpPr>
        <p:spPr>
          <a:xfrm>
            <a:off x="152400" y="1065074"/>
            <a:ext cx="8839200" cy="1569660"/>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51" y="3056906"/>
            <a:ext cx="7443298" cy="2810494"/>
          </a:xfrm>
          <a:prstGeom prst="rect">
            <a:avLst/>
          </a:prstGeom>
        </p:spPr>
      </p:pic>
    </p:spTree>
    <p:extLst>
      <p:ext uri="{BB962C8B-B14F-4D97-AF65-F5344CB8AC3E}">
        <p14:creationId xmlns:p14="http://schemas.microsoft.com/office/powerpoint/2010/main" val="141578042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7" name="Rectangle 6"/>
          <p:cNvSpPr/>
          <p:nvPr/>
        </p:nvSpPr>
        <p:spPr>
          <a:xfrm>
            <a:off x="154136" y="609600"/>
            <a:ext cx="8840676" cy="1200329"/>
          </a:xfrm>
          <a:prstGeom prst="rect">
            <a:avLst/>
          </a:prstGeom>
        </p:spPr>
        <p:txBody>
          <a:bodyPr wrap="square">
            <a:spAutoFit/>
          </a:bodyPr>
          <a:lstStyle/>
          <a:p>
            <a:r>
              <a:rPr lang="en-US" dirty="0"/>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p>
        </p:txBody>
      </p:sp>
      <p:graphicFrame>
        <p:nvGraphicFramePr>
          <p:cNvPr id="2" name="Table 1"/>
          <p:cNvGraphicFramePr>
            <a:graphicFrameLocks noGrp="1"/>
          </p:cNvGraphicFramePr>
          <p:nvPr>
            <p:extLst/>
          </p:nvPr>
        </p:nvGraphicFramePr>
        <p:xfrm>
          <a:off x="131375" y="1981200"/>
          <a:ext cx="8840676" cy="3581403"/>
        </p:xfrm>
        <a:graphic>
          <a:graphicData uri="http://schemas.openxmlformats.org/drawingml/2006/table">
            <a:tbl>
              <a:tblPr firstRow="1" bandRow="1">
                <a:tableStyleId>{5940675A-B579-460E-94D1-54222C63F5DA}</a:tableStyleId>
              </a:tblPr>
              <a:tblGrid>
                <a:gridCol w="8840676">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1813570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$ifNull(), $toUpper(), $toLower(), $concat</a:t>
            </a:r>
          </a:p>
        </p:txBody>
      </p:sp>
      <p:sp>
        <p:nvSpPr>
          <p:cNvPr id="5" name="Rectangle 4"/>
          <p:cNvSpPr/>
          <p:nvPr/>
        </p:nvSpPr>
        <p:spPr>
          <a:xfrm>
            <a:off x="170959" y="889099"/>
            <a:ext cx="8823853" cy="353943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$project: {comm : { $ifNull: ['$comm', 'NA']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{sal: true, comm: true, "Gross Salary":  { $add: ['$sal', { $ifNull: [ '$comm', 0] } ] }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$toUpper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$toLower : '$ename'}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ename : { $concat : ['$ename', '$job']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 $project: { favouriteFruit: { $size: '$favouriteFruit'}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160073" y="5181600"/>
            <a:ext cx="8823853" cy="646331"/>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spTree>
    <p:extLst>
      <p:ext uri="{BB962C8B-B14F-4D97-AF65-F5344CB8AC3E}">
        <p14:creationId xmlns:p14="http://schemas.microsoft.com/office/powerpoint/2010/main" val="188644307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spTree>
    <p:extLst>
      <p:ext uri="{BB962C8B-B14F-4D97-AF65-F5344CB8AC3E}">
        <p14:creationId xmlns:p14="http://schemas.microsoft.com/office/powerpoint/2010/main" val="2590002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date operators</a:t>
            </a:r>
          </a:p>
        </p:txBody>
      </p:sp>
      <p:graphicFrame>
        <p:nvGraphicFramePr>
          <p:cNvPr id="2" name="Table 1"/>
          <p:cNvGraphicFramePr>
            <a:graphicFrameLocks noGrp="1"/>
          </p:cNvGraphicFramePr>
          <p:nvPr>
            <p:extLst/>
          </p:nvPr>
        </p:nvGraphicFramePr>
        <p:xfrm>
          <a:off x="149188" y="1600200"/>
          <a:ext cx="8845624" cy="3048000"/>
        </p:xfrm>
        <a:graphic>
          <a:graphicData uri="http://schemas.openxmlformats.org/drawingml/2006/table">
            <a:tbl>
              <a:tblPr firstRow="1" bandRow="1">
                <a:tableStyleId>{5940675A-B579-460E-94D1-54222C63F5DA}</a:tableStyleId>
              </a:tblPr>
              <a:tblGrid>
                <a:gridCol w="1984412">
                  <a:extLst>
                    <a:ext uri="{9D8B030D-6E8A-4147-A177-3AD203B41FA5}">
                      <a16:colId xmlns:a16="http://schemas.microsoft.com/office/drawing/2014/main" xmlns="" val="20000"/>
                    </a:ext>
                  </a:extLst>
                </a:gridCol>
                <a:gridCol w="6861212">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46219" y="4876800"/>
            <a:ext cx="88456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 Day: {$dayOfMonth: '$hiredate'}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 Month: {$month: '$hiredate'} } } ])</a:t>
            </a:r>
          </a:p>
        </p:txBody>
      </p:sp>
    </p:spTree>
    <p:extLst>
      <p:ext uri="{BB962C8B-B14F-4D97-AF65-F5344CB8AC3E}">
        <p14:creationId xmlns:p14="http://schemas.microsoft.com/office/powerpoint/2010/main" val="14166819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spTree>
    <p:extLst>
      <p:ext uri="{BB962C8B-B14F-4D97-AF65-F5344CB8AC3E}">
        <p14:creationId xmlns:p14="http://schemas.microsoft.com/office/powerpoint/2010/main" val="2389869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$unwind</a:t>
            </a:r>
          </a:p>
        </p:txBody>
      </p:sp>
      <p:sp>
        <p:nvSpPr>
          <p:cNvPr id="7" name="Rectangle 6"/>
          <p:cNvSpPr/>
          <p:nvPr/>
        </p:nvSpPr>
        <p:spPr>
          <a:xfrm>
            <a:off x="149188" y="762000"/>
            <a:ext cx="8845624" cy="646331"/>
          </a:xfrm>
          <a:prstGeom prst="rect">
            <a:avLst/>
          </a:prstGeom>
        </p:spPr>
        <p:txBody>
          <a:bodyPr wrap="square">
            <a:spAutoFit/>
          </a:bodyPr>
          <a:lstStyle/>
          <a:p>
            <a:r>
              <a:rPr lang="en-US" dirty="0"/>
              <a:t>Deconstructs an array field from the input documents to output a document for each element.</a:t>
            </a:r>
            <a:endParaRPr lang="en-IN" dirty="0"/>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49188" y="2231648"/>
            <a:ext cx="884562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{$project: {favouriteColor: true}}, {$unwind: '$favouriteColor'} ])</a:t>
            </a:r>
          </a:p>
        </p:txBody>
      </p:sp>
    </p:spTree>
    <p:extLst>
      <p:ext uri="{BB962C8B-B14F-4D97-AF65-F5344CB8AC3E}">
        <p14:creationId xmlns:p14="http://schemas.microsoft.com/office/powerpoint/2010/main" val="408672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419100" y="2861953"/>
            <a:ext cx="8305800" cy="1477328"/>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Groups documents by some specified expression and outputs to the next stage a document for each distinct grouping. The output documents contain an _id field which contains the distinct group by key. </a:t>
            </a:r>
            <a:r>
              <a:rPr lang="en-US">
                <a:solidFill>
                  <a:srgbClr val="222222"/>
                </a:solidFill>
                <a:latin typeface="arial" panose="020B0604020202020204" pitchFamily="34" charset="0"/>
              </a:rPr>
              <a:t>The output documents can also contain computed fields that hold the values of some accumulator expression grouped by the $group’s _id field.</a:t>
            </a:r>
            <a:endParaRPr lang="en-US" dirty="0"/>
          </a:p>
        </p:txBody>
      </p:sp>
    </p:spTree>
    <p:extLst>
      <p:ext uri="{BB962C8B-B14F-4D97-AF65-F5344CB8AC3E}">
        <p14:creationId xmlns:p14="http://schemas.microsoft.com/office/powerpoint/2010/main" val="17222928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$group </a:t>
            </a:r>
          </a:p>
        </p:txBody>
      </p:sp>
      <p:sp>
        <p:nvSpPr>
          <p:cNvPr id="7" name="Rectangle 6"/>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
        <p:nvSpPr>
          <p:cNvPr id="4" name="Rectangle 3"/>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188" y="4343400"/>
            <a:ext cx="8761264" cy="135421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{$group: {_id: null, count: {$sum: 1}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null, total: {$sum: "$sal"} }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{$group: {_id: "$job", count: {$sum: 1} } } ])</a:t>
            </a:r>
          </a:p>
        </p:txBody>
      </p:sp>
      <p:graphicFrame>
        <p:nvGraphicFramePr>
          <p:cNvPr id="2" name="Table 1"/>
          <p:cNvGraphicFramePr>
            <a:graphicFrameLocks noGrp="1"/>
          </p:cNvGraphicFramePr>
          <p:nvPr>
            <p:extLst/>
          </p:nvPr>
        </p:nvGraphicFramePr>
        <p:xfrm>
          <a:off x="149188" y="2286000"/>
          <a:ext cx="8845624" cy="1859280"/>
        </p:xfrm>
        <a:graphic>
          <a:graphicData uri="http://schemas.openxmlformats.org/drawingml/2006/table">
            <a:tbl>
              <a:tblPr firstRow="1" bandRow="1">
                <a:tableStyleId>{5940675A-B579-460E-94D1-54222C63F5DA}</a:tableStyleId>
              </a:tblPr>
              <a:tblGrid>
                <a:gridCol w="1908212">
                  <a:extLst>
                    <a:ext uri="{9D8B030D-6E8A-4147-A177-3AD203B41FA5}">
                      <a16:colId xmlns:a16="http://schemas.microsoft.com/office/drawing/2014/main" xmlns="" val="20000"/>
                    </a:ext>
                  </a:extLst>
                </a:gridCol>
                <a:gridCol w="693741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60356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spTree>
    <p:extLst>
      <p:ext uri="{BB962C8B-B14F-4D97-AF65-F5344CB8AC3E}">
        <p14:creationId xmlns:p14="http://schemas.microsoft.com/office/powerpoint/2010/main" val="28707737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 group  </a:t>
            </a:r>
          </a:p>
        </p:txBody>
      </p:sp>
      <p:sp>
        <p:nvSpPr>
          <p:cNvPr id="5" name="Rectangle 4"/>
          <p:cNvSpPr/>
          <p:nvPr/>
        </p:nvSpPr>
        <p:spPr>
          <a:xfrm>
            <a:off x="149188" y="2312313"/>
            <a:ext cx="8761264" cy="769441"/>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49188" y="1524000"/>
            <a:ext cx="8761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49188" y="762000"/>
            <a:ext cx="8845624" cy="646331"/>
          </a:xfrm>
          <a:prstGeom prst="rect">
            <a:avLst/>
          </a:prstGeom>
        </p:spPr>
        <p:txBody>
          <a:bodyPr wrap="square">
            <a:spAutoFit/>
          </a:bodyPr>
          <a:lstStyle/>
          <a:p>
            <a:r>
              <a:rPr lang="en-US" dirty="0"/>
              <a:t>The _id field is mandatory; however, you can specify an _id value of null to calculate accumulated values for all the input documents as a whole.</a:t>
            </a:r>
            <a:endParaRPr lang="en-IN" dirty="0"/>
          </a:p>
        </p:txBody>
      </p:sp>
    </p:spTree>
    <p:extLst>
      <p:ext uri="{BB962C8B-B14F-4D97-AF65-F5344CB8AC3E}">
        <p14:creationId xmlns:p14="http://schemas.microsoft.com/office/powerpoint/2010/main" val="22285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US" sz="4000" b="1" i="1" dirty="0">
                <a:solidFill>
                  <a:srgbClr val="FFFF00"/>
                </a:solidFill>
                <a:latin typeface="Arial" pitchFamily="34" charset="0"/>
                <a:cs typeface="Arial" pitchFamily="34" charset="0"/>
              </a:rPr>
              <a:t>Comments in MySQL</a:t>
            </a:r>
          </a:p>
        </p:txBody>
      </p:sp>
      <p:sp>
        <p:nvSpPr>
          <p:cNvPr id="4" name="Rectangle 3"/>
          <p:cNvSpPr/>
          <p:nvPr/>
        </p:nvSpPr>
        <p:spPr>
          <a:xfrm>
            <a:off x="152400" y="1065600"/>
            <a:ext cx="88392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spTree>
    <p:extLst>
      <p:ext uri="{BB962C8B-B14F-4D97-AF65-F5344CB8AC3E}">
        <p14:creationId xmlns:p14="http://schemas.microsoft.com/office/powerpoint/2010/main" val="179821378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Sorts all input documents and returns them to the pipeline in sorted order.</a:t>
            </a:r>
            <a:endParaRPr lang="en-US" dirty="0"/>
          </a:p>
        </p:txBody>
      </p:sp>
    </p:spTree>
    <p:extLst>
      <p:ext uri="{BB962C8B-B14F-4D97-AF65-F5344CB8AC3E}">
        <p14:creationId xmlns:p14="http://schemas.microsoft.com/office/powerpoint/2010/main" val="14344016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$sort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49188" y="2231648"/>
            <a:ext cx="8845624" cy="430887"/>
          </a:xfrm>
          <a:prstGeom prst="rect">
            <a:avLst/>
          </a:prstGeom>
        </p:spPr>
        <p:txBody>
          <a:bodyPr wrap="square">
            <a:spAutoFit/>
          </a:bodyPr>
          <a:lstStyle/>
          <a:p>
            <a:r>
              <a:rPr lang="en-US" sz="2200">
                <a:solidFill>
                  <a:srgbClr val="FC6F0D"/>
                </a:solidFill>
                <a:latin typeface="Calibri" panose="020F0502020204030204" pitchFamily="34" charset="0"/>
                <a:cs typeface="Calibri" panose="020F0502020204030204" pitchFamily="34" charset="0"/>
              </a:rPr>
              <a:t>db.emp.aggregate([ {$sort: {ename: 1} } ])</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210720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Limits the number of documents passed to the next stage in the pipeline.</a:t>
            </a:r>
            <a:endParaRPr lang="en-US" dirty="0"/>
          </a:p>
        </p:txBody>
      </p:sp>
    </p:spTree>
    <p:extLst>
      <p:ext uri="{BB962C8B-B14F-4D97-AF65-F5344CB8AC3E}">
        <p14:creationId xmlns:p14="http://schemas.microsoft.com/office/powerpoint/2010/main" val="436596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$limit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149188" y="2231648"/>
            <a:ext cx="8845624" cy="123110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{$limit: 2}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db.emp.aggregate([ {$project: {ename: true, sal: true, comm: true, total: {$add: ['$sal', '$comm']}}}, {$limit: 2} ])</a:t>
            </a:r>
          </a:p>
        </p:txBody>
      </p:sp>
    </p:spTree>
    <p:extLst>
      <p:ext uri="{BB962C8B-B14F-4D97-AF65-F5344CB8AC3E}">
        <p14:creationId xmlns:p14="http://schemas.microsoft.com/office/powerpoint/2010/main" val="55811377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sp>
        <p:nvSpPr>
          <p:cNvPr id="3" name="Rectangle 2"/>
          <p:cNvSpPr/>
          <p:nvPr/>
        </p:nvSpPr>
        <p:spPr>
          <a:xfrm>
            <a:off x="419100" y="2861953"/>
            <a:ext cx="8305800" cy="369332"/>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TODO</a:t>
            </a:r>
            <a:endParaRPr lang="en-US" dirty="0"/>
          </a:p>
        </p:txBody>
      </p:sp>
    </p:spTree>
    <p:extLst>
      <p:ext uri="{BB962C8B-B14F-4D97-AF65-F5344CB8AC3E}">
        <p14:creationId xmlns:p14="http://schemas.microsoft.com/office/powerpoint/2010/main" val="8421392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$skip</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49188" y="2231648"/>
            <a:ext cx="8845624" cy="430887"/>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db.emp.aggregate([ {$skip:2} ])</a:t>
            </a:r>
          </a:p>
        </p:txBody>
      </p:sp>
    </p:spTree>
    <p:extLst>
      <p:ext uri="{BB962C8B-B14F-4D97-AF65-F5344CB8AC3E}">
        <p14:creationId xmlns:p14="http://schemas.microsoft.com/office/powerpoint/2010/main" val="7507055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419100" y="2861953"/>
            <a:ext cx="8305800" cy="923330"/>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&lt;string&gt; is the name of the output field which has the count as its value. &lt;string&gt; must be a non-empty string, must not start with $ and must not contain the . character.</a:t>
            </a:r>
            <a:endParaRPr lang="en-US" dirty="0"/>
          </a:p>
        </p:txBody>
      </p:sp>
    </p:spTree>
    <p:extLst>
      <p:ext uri="{BB962C8B-B14F-4D97-AF65-F5344CB8AC3E}">
        <p14:creationId xmlns:p14="http://schemas.microsoft.com/office/powerpoint/2010/main" val="35345184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$count</a:t>
            </a:r>
          </a:p>
        </p:txBody>
      </p:sp>
      <p:sp>
        <p:nvSpPr>
          <p:cNvPr id="4" name="Rectangle 3"/>
          <p:cNvSpPr/>
          <p:nvPr/>
        </p:nvSpPr>
        <p:spPr>
          <a:xfrm>
            <a:off x="149188" y="1524000"/>
            <a:ext cx="876126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228600" y="2362200"/>
            <a:ext cx="868185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928043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a:t>
            </a:r>
            <a:r>
              <a:rPr lang="en-US" sz="6600" b="1" dirty="0" smtClean="0">
                <a:latin typeface="Arial" pitchFamily="34" charset="0"/>
                <a:cs typeface="Arial" pitchFamily="34" charset="0"/>
              </a:rPr>
              <a:t>17</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29024891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 in session 17</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2" name="Rectangle 1"/>
          <p:cNvSpPr/>
          <p:nvPr/>
        </p:nvSpPr>
        <p:spPr>
          <a:xfrm>
            <a:off x="381000" y="1221350"/>
            <a:ext cx="4572000" cy="1064650"/>
          </a:xfrm>
          <a:prstGeom prst="rect">
            <a:avLst/>
          </a:prstGeom>
        </p:spPr>
        <p:txBody>
          <a:bodyPr>
            <a:spAutoFit/>
          </a:bodyPr>
          <a:lstStyle/>
          <a:p>
            <a:pPr marL="342900" indent="-342900">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16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8589766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Tree>
    <p:extLst>
      <p:ext uri="{BB962C8B-B14F-4D97-AF65-F5344CB8AC3E}">
        <p14:creationId xmlns:p14="http://schemas.microsoft.com/office/powerpoint/2010/main" val="99524175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a:t>
            </a:r>
          </a:p>
        </p:txBody>
      </p:sp>
      <p:sp>
        <p:nvSpPr>
          <p:cNvPr id="8" name="Rectangle 7"/>
          <p:cNvSpPr/>
          <p:nvPr/>
        </p:nvSpPr>
        <p:spPr>
          <a:xfrm>
            <a:off x="304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76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28652571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a:srcRect/>
          <a:stretch>
            <a:fillRect/>
          </a:stretch>
        </p:blipFill>
        <p:spPr bwMode="auto">
          <a:xfrm>
            <a:off x="1143000" y="1143000"/>
            <a:ext cx="6248400" cy="1260642"/>
          </a:xfrm>
          <a:prstGeom prst="rect">
            <a:avLst/>
          </a:prstGeom>
          <a:noFill/>
        </p:spPr>
      </p:pic>
      <p:sp>
        <p:nvSpPr>
          <p:cNvPr id="3" name="Rectangle 2"/>
          <p:cNvSpPr/>
          <p:nvPr/>
        </p:nvSpPr>
        <p:spPr>
          <a:xfrm>
            <a:off x="304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304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a:srcRect/>
          <a:stretch>
            <a:fillRect/>
          </a:stretch>
        </p:blipFill>
        <p:spPr bwMode="auto">
          <a:xfrm>
            <a:off x="1143000" y="4145508"/>
            <a:ext cx="6248400" cy="1348175"/>
          </a:xfrm>
          <a:prstGeom prst="rect">
            <a:avLst/>
          </a:prstGeom>
          <a:noFill/>
        </p:spPr>
      </p:pic>
    </p:spTree>
    <p:extLst>
      <p:ext uri="{BB962C8B-B14F-4D97-AF65-F5344CB8AC3E}">
        <p14:creationId xmlns:p14="http://schemas.microsoft.com/office/powerpoint/2010/main" val="249985527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JSON</a:t>
            </a:r>
          </a:p>
        </p:txBody>
      </p:sp>
      <p:sp>
        <p:nvSpPr>
          <p:cNvPr id="2" name="Rectangle 1"/>
          <p:cNvSpPr/>
          <p:nvPr/>
        </p:nvSpPr>
        <p:spPr>
          <a:xfrm>
            <a:off x="175604" y="2388770"/>
            <a:ext cx="8815996" cy="1815882"/>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('[10, 20, [30, 40], [50, 60, 70]]');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'$[0]');</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JSON_EXTRACT('[10, 20, [30, 40], [50, 60, 70]]', '$[3][0]');</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JSON_EXTRACT('[10, 20, [30, 40]]', '$[0]', '$[1]');</a:t>
            </a:r>
          </a:p>
        </p:txBody>
      </p:sp>
      <p:sp>
        <p:nvSpPr>
          <p:cNvPr id="3" name="Rectangle 2"/>
          <p:cNvSpPr/>
          <p:nvPr/>
        </p:nvSpPr>
        <p:spPr>
          <a:xfrm>
            <a:off x="175604" y="4369970"/>
            <a:ext cx="8815996" cy="2308324"/>
          </a:xfrm>
          <a:prstGeom prst="rect">
            <a:avLst/>
          </a:prstGeom>
          <a:solidFill>
            <a:schemeClr val="bg1">
              <a:lumMod val="95000"/>
            </a:schemeClr>
          </a:solidFill>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 {"id" : "1001“ ,"ename" : "saleel"}, {"id" : "1002", "ename" : "sharmin", "mob" : "12345"} ]');</a:t>
            </a:r>
          </a:p>
          <a:p>
            <a:endParaRPr lang="en-IN" sz="1600" dirty="0">
              <a:solidFill>
                <a:srgbClr val="DD4A68"/>
              </a:solidFill>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solidFill>
                  <a:srgbClr val="DD4A68"/>
                </a:solidFill>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solidFill>
                  <a:srgbClr val="DD4A68"/>
                </a:solidFill>
                <a:latin typeface="Arial" panose="020B0604020202020204" pitchFamily="34" charset="0"/>
                <a:ea typeface="Times New Roman" panose="02020603050405020304" pitchFamily="18" charset="0"/>
              </a:rPr>
              <a:t>JSON_EXTRACT('{"id" : "1001", "ename" : "saleel"}', '$.ename');</a:t>
            </a:r>
          </a:p>
        </p:txBody>
      </p:sp>
      <p:sp>
        <p:nvSpPr>
          <p:cNvPr id="5" name="Rectangle 4"/>
          <p:cNvSpPr/>
          <p:nvPr/>
        </p:nvSpPr>
        <p:spPr>
          <a:xfrm>
            <a:off x="175604" y="609600"/>
            <a:ext cx="8739796" cy="1200329"/>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175604" y="1905000"/>
            <a:ext cx="8739796"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spTree>
    <p:extLst>
      <p:ext uri="{BB962C8B-B14F-4D97-AF65-F5344CB8AC3E}">
        <p14:creationId xmlns:p14="http://schemas.microsoft.com/office/powerpoint/2010/main" val="4022450721"/>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(Insert)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2134612"/>
            <a:ext cx="8991600" cy="3970318"/>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"1001", "ename" : "saleel", "phone" : [123, 456]}</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"1002", "ename" : "sharmin" ,"phone" : [9922, 8811], "address" : "Paud Road"}</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a:t>
            </a:r>
            <a:r>
              <a:rPr lang="en-US" dirty="0">
                <a:solidFill>
                  <a:srgbClr val="DD4A68"/>
                </a:solidFill>
                <a:latin typeface="Arial" panose="020B0604020202020204" pitchFamily="34" charset="0"/>
                <a:ea typeface="Times New Roman" panose="02020603050405020304" pitchFamily="18" charset="0"/>
              </a:rPr>
              <a:t>{"empno" : "1003", "ename" : "vrushali", "phone" : [7788, 9977], "address" : {"city" : "Pune", "state" : "MH"}}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ea typeface="Times New Roman" panose="02020603050405020304" pitchFamily="18" charset="0"/>
              </a:rPr>
              <a:t>INSERT into </a:t>
            </a:r>
            <a:r>
              <a:rPr lang="en-US" dirty="0">
                <a:latin typeface="Arial" panose="020B0604020202020204" pitchFamily="34" charset="0"/>
                <a:cs typeface="Arial" panose="020B0604020202020204" pitchFamily="34" charset="0"/>
              </a:rPr>
              <a:t>E </a:t>
            </a:r>
            <a:r>
              <a:rPr lang="en-US" dirty="0">
                <a:solidFill>
                  <a:srgbClr val="0077AA"/>
                </a:solidFill>
                <a:latin typeface="Arial" panose="020B0604020202020204" pitchFamily="34" charset="0"/>
                <a:ea typeface="Times New Roman" panose="02020603050405020304" pitchFamily="18" charset="0"/>
              </a:rPr>
              <a:t>VALUES</a:t>
            </a:r>
            <a:r>
              <a:rPr lang="en-US" dirty="0">
                <a:latin typeface="Arial" panose="020B0604020202020204" pitchFamily="34" charset="0"/>
                <a:cs typeface="Arial" panose="020B0604020202020204" pitchFamily="34" charset="0"/>
              </a:rPr>
              <a:t> (' [</a:t>
            </a:r>
            <a:r>
              <a:rPr lang="en-US" dirty="0">
                <a:solidFill>
                  <a:srgbClr val="DD4A68"/>
                </a:solidFill>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379503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JSON … (Select)</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152400" y="1600200"/>
            <a:ext cx="8839200"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76200" y="1986677"/>
            <a:ext cx="8991600"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'$.phone[1]')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"$.address.city")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SELECT</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json_extract (data, "$.empno", "$.ename" ) </a:t>
            </a:r>
            <a:r>
              <a:rPr lang="en-IN" dirty="0">
                <a:solidFill>
                  <a:srgbClr val="0077AA"/>
                </a:solidFill>
                <a:latin typeface="Arial" panose="020B0604020202020204" pitchFamily="34" charset="0"/>
                <a:ea typeface="Times New Roman" panose="02020603050405020304" pitchFamily="18" charset="0"/>
              </a:rPr>
              <a:t>FROM</a:t>
            </a:r>
            <a:r>
              <a:rPr lang="en-IN" dirty="0">
                <a:latin typeface="Arial" panose="020B0604020202020204" pitchFamily="34" charset="0"/>
                <a:cs typeface="Arial" panose="020B0604020202020204" pitchFamily="34" charset="0"/>
              </a:rPr>
              <a:t> E;</a:t>
            </a:r>
          </a:p>
        </p:txBody>
      </p:sp>
      <p:pic>
        <p:nvPicPr>
          <p:cNvPr id="2" name="Picture 1"/>
          <p:cNvPicPr>
            <a:picLocks noChangeAspect="1"/>
          </p:cNvPicPr>
          <p:nvPr/>
        </p:nvPicPr>
        <p:blipFill>
          <a:blip r:embed="rId3"/>
          <a:stretch>
            <a:fillRect/>
          </a:stretch>
        </p:blipFill>
        <p:spPr>
          <a:xfrm>
            <a:off x="76200" y="4571999"/>
            <a:ext cx="8991600" cy="2209801"/>
          </a:xfrm>
          <a:prstGeom prst="rect">
            <a:avLst/>
          </a:prstGeom>
        </p:spPr>
      </p:pic>
    </p:spTree>
    <p:extLst>
      <p:ext uri="{BB962C8B-B14F-4D97-AF65-F5344CB8AC3E}">
        <p14:creationId xmlns:p14="http://schemas.microsoft.com/office/powerpoint/2010/main" val="2437656325"/>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The mongoimport tool imports content from an Extended JSON, CSV export created by mongoexport, or another third-party export tool.</a:t>
            </a:r>
            <a:endParaRPr lang="en-US" dirty="0"/>
          </a:p>
        </p:txBody>
      </p:sp>
    </p:spTree>
    <p:extLst>
      <p:ext uri="{BB962C8B-B14F-4D97-AF65-F5344CB8AC3E}">
        <p14:creationId xmlns:p14="http://schemas.microsoft.com/office/powerpoint/2010/main" val="19406749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--collection &gt; &lt; --file&gt;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mongoimport  --host 192.168.0.3 --port 27017  --db db1 --collection emp --file "d:\emp.json"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4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mongoimport </a:t>
            </a:r>
          </a:p>
        </p:txBody>
      </p:sp>
      <p:sp>
        <p:nvSpPr>
          <p:cNvPr id="7" name="Rectangle 6"/>
          <p:cNvSpPr/>
          <p:nvPr/>
        </p:nvSpPr>
        <p:spPr>
          <a:xfrm>
            <a:off x="149188" y="762000"/>
            <a:ext cx="8845624" cy="646331"/>
          </a:xfrm>
          <a:prstGeom prst="rect">
            <a:avLst/>
          </a:prstGeom>
        </p:spPr>
        <p:txBody>
          <a:bodyPr wrap="square">
            <a:spAutoFit/>
          </a:bodyPr>
          <a:lstStyle/>
          <a:p>
            <a:r>
              <a:rPr lang="en-IN" dirty="0"/>
              <a:t>The </a:t>
            </a:r>
            <a:r>
              <a:rPr lang="en-IN" b="1" i="1" dirty="0">
                <a:solidFill>
                  <a:srgbClr val="036883"/>
                </a:solidFill>
              </a:rPr>
              <a:t>mongoimport</a:t>
            </a:r>
            <a:r>
              <a:rPr lang="en-IN" dirty="0"/>
              <a:t> tool imports content from an Extended JSON, CSV, or TSV export created by </a:t>
            </a:r>
            <a:r>
              <a:rPr lang="en-IN" b="1" i="1" dirty="0">
                <a:solidFill>
                  <a:srgbClr val="036883"/>
                </a:solidFill>
              </a:rPr>
              <a:t>mongoexport</a:t>
            </a:r>
            <a:r>
              <a:rPr lang="en-IN" dirty="0"/>
              <a:t>.</a:t>
            </a:r>
            <a:endParaRPr lang="en-US" dirty="0"/>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csv &gt; &lt; --collection &gt;  &lt; --file&gt; &lt; --</a:t>
            </a:r>
            <a:r>
              <a:rPr lang="en-US">
                <a:solidFill>
                  <a:srgbClr val="049DC8"/>
                </a:solidFill>
                <a:latin typeface="Consolas" panose="020B0609020204030204" pitchFamily="49" charset="0"/>
                <a:cs typeface="Calibri" panose="020F0502020204030204" pitchFamily="34" charset="0"/>
              </a:rPr>
              <a:t>fields "Field-List</a:t>
            </a:r>
            <a:r>
              <a:rPr lang="en-US" dirty="0">
                <a:solidFill>
                  <a:srgbClr val="049DC8"/>
                </a:solidFill>
                <a:latin typeface="Consolas" panose="020B0609020204030204" pitchFamily="49" charset="0"/>
                <a:cs typeface="Calibri" panose="020F0502020204030204" pitchFamily="34" charset="0"/>
              </a:rPr>
              <a:t>"&gt;</a:t>
            </a:r>
          </a:p>
        </p:txBody>
      </p:sp>
      <p:sp>
        <p:nvSpPr>
          <p:cNvPr id="2" name="Rectangle 1"/>
          <p:cNvSpPr/>
          <p:nvPr/>
        </p:nvSpPr>
        <p:spPr>
          <a:xfrm>
            <a:off x="296388" y="3962400"/>
            <a:ext cx="8551223"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--db db1 --collection o --type csv  --file d:\o.csv --fields "EMPNO.int(32), ENAME.string(), JOB.string(), MGR.int32(), HIREDATE.date(2006-01-02), SAL.int32(), COMM.int32(), DEPTNO.int32(), BONUSID.int32(), USERNAME.string(), PWD.string()"</a:t>
            </a:r>
          </a:p>
        </p:txBody>
      </p:sp>
      <p:sp>
        <p:nvSpPr>
          <p:cNvPr id="3" name="Rectangle 2"/>
          <p:cNvSpPr/>
          <p:nvPr/>
        </p:nvSpPr>
        <p:spPr>
          <a:xfrm>
            <a:off x="287976" y="2558111"/>
            <a:ext cx="8534399" cy="1107996"/>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mongoimport --host 192.168.100.20 --port 27017  --db db1 --collection o --type csv  --file d:\o.csv --fields "EMPNO, ENAME, JOB, MGR,HIREDATE, SAL, COMM, DEPTNO,BONUSID, USERNAME, PWD"</a:t>
            </a:r>
          </a:p>
        </p:txBody>
      </p:sp>
    </p:spTree>
    <p:extLst>
      <p:ext uri="{BB962C8B-B14F-4D97-AF65-F5344CB8AC3E}">
        <p14:creationId xmlns:p14="http://schemas.microsoft.com/office/powerpoint/2010/main" val="408201484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419100" y="2861953"/>
            <a:ext cx="8305800"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arial" panose="020B0604020202020204" pitchFamily="34" charset="0"/>
              </a:rPr>
              <a:t>mongoexport is a utility that produces a JSON or CSV export of data stored in a MongoDB instance.</a:t>
            </a:r>
            <a:endParaRPr lang="en-US" dirty="0"/>
          </a:p>
        </p:txBody>
      </p:sp>
    </p:spTree>
    <p:extLst>
      <p:ext uri="{BB962C8B-B14F-4D97-AF65-F5344CB8AC3E}">
        <p14:creationId xmlns:p14="http://schemas.microsoft.com/office/powerpoint/2010/main" val="696311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0" y="0"/>
            <a:ext cx="9144000" cy="707886"/>
          </a:xfrm>
          <a:prstGeom prst="rect">
            <a:avLst/>
          </a:prstGeom>
          <a:solidFill>
            <a:schemeClr val="bg2">
              <a:lumMod val="10000"/>
            </a:schemeClr>
          </a:solidFill>
        </p:spPr>
        <p:txBody>
          <a:bodyPr wrap="square">
            <a:spAutoFit/>
          </a:bodyPr>
          <a:lstStyle/>
          <a:p>
            <a:pPr lvl="0" algn="r">
              <a:spcBef>
                <a:spcPct val="0"/>
              </a:spcBef>
              <a:defRPr/>
            </a:pPr>
            <a:r>
              <a:rPr lang="en-IN" sz="4000" b="1" i="1" dirty="0">
                <a:solidFill>
                  <a:srgbClr val="FFFF00"/>
                </a:solidFill>
                <a:latin typeface="Arial" pitchFamily="34" charset="0"/>
                <a:cs typeface="Arial" pitchFamily="34" charset="0"/>
              </a:rPr>
              <a:t>Login</a:t>
            </a:r>
            <a:endParaRPr lang="en-US" sz="4000" b="1" i="1" dirty="0">
              <a:solidFill>
                <a:srgbClr val="FFFF00"/>
              </a:solidFill>
              <a:latin typeface="Arial" pitchFamily="34" charset="0"/>
              <a:cs typeface="Arial" pitchFamily="34" charset="0"/>
            </a:endParaRPr>
          </a:p>
        </p:txBody>
      </p:sp>
      <p:sp>
        <p:nvSpPr>
          <p:cNvPr id="4" name="Rectangle 3"/>
          <p:cNvSpPr/>
          <p:nvPr/>
        </p:nvSpPr>
        <p:spPr>
          <a:xfrm>
            <a:off x="0" y="968023"/>
            <a:ext cx="914400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93675" y="153888"/>
            <a:ext cx="5121915"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130464" y="2819400"/>
            <a:ext cx="8861136" cy="2840182"/>
          </a:xfrm>
          <a:prstGeom prst="rect">
            <a:avLst/>
          </a:prstGeom>
        </p:spPr>
      </p:pic>
    </p:spTree>
    <p:extLst>
      <p:ext uri="{BB962C8B-B14F-4D97-AF65-F5344CB8AC3E}">
        <p14:creationId xmlns:p14="http://schemas.microsoft.com/office/powerpoint/2010/main" val="94387749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84775"/>
          </a:xfrm>
          <a:prstGeom prst="rect">
            <a:avLst/>
          </a:prstGeom>
          <a:solidFill>
            <a:srgbClr val="FF5A36"/>
          </a:solidFill>
        </p:spPr>
        <p:txBody>
          <a:bodyPr wrap="square">
            <a:spAutoFit/>
          </a:bodyPr>
          <a:lstStyle/>
          <a:p>
            <a:pPr algn="r">
              <a:spcBef>
                <a:spcPct val="0"/>
              </a:spcBef>
            </a:pPr>
            <a:r>
              <a:rPr lang="en-IN" sz="3200" b="1" i="1" dirty="0">
                <a:solidFill>
                  <a:srgbClr val="FFFF00"/>
                </a:solidFill>
                <a:latin typeface="Arial" pitchFamily="34" charset="0"/>
                <a:cs typeface="Arial" pitchFamily="34" charset="0"/>
              </a:rPr>
              <a:t>mongoexport </a:t>
            </a:r>
          </a:p>
        </p:txBody>
      </p:sp>
      <p:sp>
        <p:nvSpPr>
          <p:cNvPr id="7" name="Rectangle 6"/>
          <p:cNvSpPr/>
          <p:nvPr/>
        </p:nvSpPr>
        <p:spPr>
          <a:xfrm>
            <a:off x="149188" y="762000"/>
            <a:ext cx="8845624" cy="646331"/>
          </a:xfrm>
          <a:prstGeom prst="rect">
            <a:avLst/>
          </a:prstGeom>
        </p:spPr>
        <p:txBody>
          <a:bodyPr wrap="square">
            <a:spAutoFit/>
          </a:bodyPr>
          <a:lstStyle/>
          <a:p>
            <a:r>
              <a:rPr lang="en-US" b="1" i="1" dirty="0">
                <a:solidFill>
                  <a:srgbClr val="036883"/>
                </a:solidFill>
              </a:rPr>
              <a:t>mongoexport</a:t>
            </a:r>
            <a:r>
              <a:rPr lang="en-US" dirty="0"/>
              <a:t> is a utility that produces a JSON or CSV export of data stored in a MongoDB instance.</a:t>
            </a:r>
            <a:r>
              <a:rPr lang="en-IN" dirty="0"/>
              <a:t>.</a:t>
            </a:r>
            <a:endParaRPr lang="en-US" dirty="0"/>
          </a:p>
        </p:txBody>
      </p:sp>
      <p:sp>
        <p:nvSpPr>
          <p:cNvPr id="4" name="Rectangle 3"/>
          <p:cNvSpPr/>
          <p:nvPr/>
        </p:nvSpPr>
        <p:spPr>
          <a:xfrm>
            <a:off x="3505200" y="5791200"/>
            <a:ext cx="4572000" cy="369332"/>
          </a:xfrm>
          <a:prstGeom prst="rect">
            <a:avLst/>
          </a:prstGeom>
        </p:spPr>
        <p:txBody>
          <a:bodyPr>
            <a:spAutoFit/>
          </a:bodyPr>
          <a:lstStyle/>
          <a:p>
            <a:r>
              <a:rPr lang="en-US" dirty="0"/>
              <a:t>		</a:t>
            </a:r>
          </a:p>
        </p:txBody>
      </p:sp>
      <p:sp>
        <p:nvSpPr>
          <p:cNvPr id="5" name="Rectangle 4"/>
          <p:cNvSpPr/>
          <p:nvPr/>
        </p:nvSpPr>
        <p:spPr>
          <a:xfrm>
            <a:off x="304800" y="1566753"/>
            <a:ext cx="8534400"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--out &gt;</a:t>
            </a:r>
          </a:p>
        </p:txBody>
      </p:sp>
      <p:sp>
        <p:nvSpPr>
          <p:cNvPr id="8" name="Rectangle 7"/>
          <p:cNvSpPr/>
          <p:nvPr/>
        </p:nvSpPr>
        <p:spPr>
          <a:xfrm>
            <a:off x="287977" y="2560766"/>
            <a:ext cx="8551223" cy="769441"/>
          </a:xfrm>
          <a:prstGeom prst="rect">
            <a:avLst/>
          </a:prstGeom>
        </p:spPr>
        <p:txBody>
          <a:bodyPr wrap="square">
            <a:spAutoFit/>
          </a:bodyPr>
          <a:lstStyle/>
          <a:p>
            <a:r>
              <a:rPr lang="fr-FR" sz="2200" dirty="0">
                <a:solidFill>
                  <a:srgbClr val="FC6F0D"/>
                </a:solidFill>
                <a:latin typeface="Calibri" panose="020F0502020204030204" pitchFamily="34" charset="0"/>
                <a:cs typeface="Calibri" panose="020F0502020204030204" pitchFamily="34" charset="0"/>
              </a:rPr>
              <a:t>mongoexport  --host "192.168.0.3" --port 27017  --db "db1" --collection emp –out "d:\e.json"</a:t>
            </a:r>
            <a:endParaRPr lang="en-US" sz="2200" dirty="0">
              <a:solidFill>
                <a:srgbClr val="FC6F0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71178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1748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97971" y="3429000"/>
            <a:ext cx="8893629" cy="1646605"/>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Selects column values and stores them into variables.</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endParaRPr lang="en-IN" sz="105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Writes a single row to a file without any formatting.</a:t>
            </a:r>
            <a:endParaRPr lang="en-IN" sz="2000" b="1" i="1" dirty="0">
              <a:latin typeface="Arial" panose="020B0604020202020204" pitchFamily="34" charset="0"/>
              <a:cs typeface="Arial" panose="020B0604020202020204" pitchFamily="34" charset="0"/>
            </a:endParaRPr>
          </a:p>
        </p:txBody>
      </p:sp>
      <p:sp>
        <p:nvSpPr>
          <p:cNvPr id="9" name="Rectangle 8"/>
          <p:cNvSpPr/>
          <p:nvPr/>
        </p:nvSpPr>
        <p:spPr>
          <a:xfrm>
            <a:off x="152400" y="1598474"/>
            <a:ext cx="8839200"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3722914" y="1438870"/>
            <a:ext cx="5334000" cy="923330"/>
          </a:xfrm>
          <a:prstGeom prst="rect">
            <a:avLst/>
          </a:prstGeom>
          <a:solidFill>
            <a:schemeClr val="accent4">
              <a:lumMod val="75000"/>
            </a:schemeClr>
          </a:solidFill>
        </p:spPr>
        <p:txBody>
          <a:bodyPr wrap="square">
            <a:spAutoFit/>
          </a:bodyPr>
          <a:lstStyle/>
          <a:p>
            <a:r>
              <a:rPr lang="en-IN" b="1" dirty="0">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282580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22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397031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20625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var_list</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52400" y="2081749"/>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empno, ename into @x, @y from EMP where empno=7788;</a:t>
            </a:r>
          </a:p>
        </p:txBody>
      </p:sp>
      <p:sp>
        <p:nvSpPr>
          <p:cNvPr id="7" name="Rectangle 6"/>
          <p:cNvSpPr/>
          <p:nvPr/>
        </p:nvSpPr>
        <p:spPr>
          <a:xfrm>
            <a:off x="152400" y="3251537"/>
            <a:ext cx="8839200" cy="86177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SET @x = 0;</a:t>
            </a:r>
          </a:p>
          <a:p>
            <a:r>
              <a:rPr lang="en-IN" sz="1600" dirty="0">
                <a:latin typeface="Arial" panose="020B0604020202020204" pitchFamily="34" charset="0"/>
                <a:cs typeface="Arial" panose="020B0604020202020204" pitchFamily="34" charset="0"/>
              </a:rPr>
              <a:t>      SET @y = null;</a:t>
            </a:r>
          </a:p>
          <a:p>
            <a:r>
              <a:rPr lang="en-IN" sz="1600" dirty="0">
                <a:latin typeface="Arial" panose="020B0604020202020204" pitchFamily="34" charset="0"/>
                <a:cs typeface="Arial" panose="020B0604020202020204" pitchFamily="34" charset="0"/>
              </a:rPr>
              <a:t>      SELECT max(sal), min(sal) into @x, @y from EMP where empno=7788;</a:t>
            </a:r>
          </a:p>
        </p:txBody>
      </p:sp>
    </p:spTree>
    <p:extLst>
      <p:ext uri="{BB962C8B-B14F-4D97-AF65-F5344CB8AC3E}">
        <p14:creationId xmlns:p14="http://schemas.microsoft.com/office/powerpoint/2010/main" val="27954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52400" y="0"/>
            <a:ext cx="6134628" cy="1200329"/>
          </a:xfrm>
          <a:prstGeom prst="rect">
            <a:avLst/>
          </a:prstGeom>
        </p:spPr>
        <p:txBody>
          <a:bodyPr wrap="none">
            <a:spAutoFit/>
          </a:bodyPr>
          <a:lstStyle/>
          <a:p>
            <a:pPr>
              <a:lnSpc>
                <a:spcPct val="150000"/>
              </a:lnSpc>
            </a:pPr>
            <a:r>
              <a:rPr lang="en-US" sz="2400" dirty="0">
                <a:solidFill>
                  <a:srgbClr val="D9DD21"/>
                </a:solidFill>
              </a:rPr>
              <a:t>If not working then do changes in </a:t>
            </a:r>
            <a:r>
              <a:rPr lang="en-US" sz="2400" i="1" dirty="0">
                <a:solidFill>
                  <a:srgbClr val="D9DD21"/>
                </a:solidFill>
              </a:rPr>
              <a:t>my.ini</a:t>
            </a:r>
            <a:r>
              <a:rPr lang="en-US" sz="2400" dirty="0">
                <a:solidFill>
                  <a:srgbClr val="D9DD21"/>
                </a:solidFill>
              </a:rPr>
              <a:t> file.</a:t>
            </a:r>
          </a:p>
          <a:p>
            <a:pPr>
              <a:lnSpc>
                <a:spcPct val="150000"/>
              </a:lnSpc>
            </a:pPr>
            <a:r>
              <a:rPr lang="en-US" sz="2400" dirty="0">
                <a:solidFill>
                  <a:srgbClr val="298AE5"/>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val="325905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OUTFILE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152400" y="1598474"/>
            <a:ext cx="8839200"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152400" y="2081749"/>
            <a:ext cx="8839200" cy="2800767"/>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lines terminated by '\n';</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INTO OUTFILE "d:/Test/o.txt" fields terminated by ',' optionally enclosed by '"' lines terminated by '\n</a:t>
            </a:r>
            <a:r>
              <a:rPr lang="en-IN" sz="1600" dirty="0" smtClean="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SELECT * from EMP INTO OUTFILE "d:/o.csv" fields terminated by </a:t>
            </a:r>
            <a:r>
              <a:rPr lang="en-US" sz="1600" dirty="0" smtClean="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14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63246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Select … INTO DUMPFILE</a:t>
            </a:r>
            <a:endParaRPr lang="en-IN" sz="3200" b="1" i="1" dirty="0">
              <a:solidFill>
                <a:srgbClr val="FFFF00"/>
              </a:solidFill>
              <a:latin typeface="Arial" pitchFamily="34" charset="0"/>
              <a:cs typeface="Arial" pitchFamily="34" charset="0"/>
            </a:endParaRPr>
          </a:p>
        </p:txBody>
      </p:sp>
      <p:sp>
        <p:nvSpPr>
          <p:cNvPr id="6" name="Rectangle 5"/>
          <p:cNvSpPr/>
          <p:nvPr/>
        </p:nvSpPr>
        <p:spPr>
          <a:xfrm>
            <a:off x="76200" y="838200"/>
            <a:ext cx="89916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52400" y="1916668"/>
            <a:ext cx="8839200"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52400" y="2492514"/>
            <a:ext cx="8839200" cy="338554"/>
          </a:xfrm>
          <a:prstGeom prst="rect">
            <a:avLst/>
          </a:prstGeom>
        </p:spPr>
        <p:txBody>
          <a:bodyPr wrap="square">
            <a:spAutoFit/>
          </a:bodyPr>
          <a:lstStyle/>
          <a:p>
            <a:pPr marL="342900" indent="-342900">
              <a:buFont typeface="Arial" panose="020B0604020202020204" pitchFamily="34" charset="0"/>
              <a:buChar char="•"/>
            </a:pPr>
            <a:r>
              <a:rPr lang="en-IN" sz="1600" dirty="0">
                <a:latin typeface="Arial" panose="020B0604020202020204" pitchFamily="34" charset="0"/>
                <a:cs typeface="Arial" panose="020B0604020202020204" pitchFamily="34" charset="0"/>
              </a:rPr>
              <a:t>SELECT * from EMP where empno = 7788 INTO DUMPFILE "d:/Test/o.txt";</a:t>
            </a:r>
          </a:p>
        </p:txBody>
      </p:sp>
    </p:spTree>
    <p:extLst>
      <p:ext uri="{BB962C8B-B14F-4D97-AF65-F5344CB8AC3E}">
        <p14:creationId xmlns:p14="http://schemas.microsoft.com/office/powerpoint/2010/main" val="59780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5100" y="1330404"/>
            <a:ext cx="8826500"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15207" y="76200"/>
            <a:ext cx="8952593"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extLst/>
          </p:nvPr>
        </p:nvGraphicFramePr>
        <p:xfrm>
          <a:off x="457200" y="4394200"/>
          <a:ext cx="8153400" cy="1854200"/>
        </p:xfrm>
        <a:graphic>
          <a:graphicData uri="http://schemas.openxmlformats.org/drawingml/2006/table">
            <a:tbl>
              <a:tblPr firstRow="1" bandRow="1">
                <a:tableStyleId>{D27102A9-8310-4765-A935-A1911B00CA55}</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0" y="3200905"/>
            <a:ext cx="8885663"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spTree>
    <p:extLst>
      <p:ext uri="{BB962C8B-B14F-4D97-AF65-F5344CB8AC3E}">
        <p14:creationId xmlns:p14="http://schemas.microsoft.com/office/powerpoint/2010/main" val="341445827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156627"/>
            <a:ext cx="8610600" cy="1138773"/>
          </a:xfrm>
          <a:prstGeom prst="rect">
            <a:avLst/>
          </a:prstGeom>
        </p:spPr>
        <p:txBody>
          <a:bodyPr wrap="square">
            <a:spAutoFit/>
          </a:bodyPr>
          <a:lstStyle/>
          <a:p>
            <a:pPr algn="ctr"/>
            <a:r>
              <a:rPr lang="en-IN" sz="3400" dirty="0">
                <a:solidFill>
                  <a:srgbClr val="FE1212"/>
                </a:solidFill>
                <a:latin typeface="Segoe Print" panose="02000600000000000000" pitchFamily="2" charset="0"/>
              </a:rPr>
              <a:t>"Live as if you were to die tomorrow.</a:t>
            </a:r>
          </a:p>
          <a:p>
            <a:pPr algn="ctr"/>
            <a:r>
              <a:rPr lang="en-IN" sz="3400" dirty="0">
                <a:solidFill>
                  <a:srgbClr val="FE1212"/>
                </a:solidFill>
                <a:latin typeface="Segoe Print" panose="02000600000000000000" pitchFamily="2" charset="0"/>
              </a:rPr>
              <a:t>Learn as if you were to live forever"</a:t>
            </a:r>
          </a:p>
        </p:txBody>
      </p:sp>
    </p:spTree>
    <p:extLst>
      <p:ext uri="{BB962C8B-B14F-4D97-AF65-F5344CB8AC3E}">
        <p14:creationId xmlns:p14="http://schemas.microsoft.com/office/powerpoint/2010/main" val="114813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152400" y="1391483"/>
            <a:ext cx="8826500" cy="4247317"/>
          </a:xfrm>
          <a:prstGeom prst="rect">
            <a:avLst/>
          </a:prstGeom>
        </p:spPr>
        <p:txBody>
          <a:bodyPr wrap="square">
            <a:spAutoFit/>
          </a:bodyPr>
          <a:lstStyle/>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InnoDB</a:t>
            </a:r>
            <a:r>
              <a:rPr lang="en-IN" sz="2000" dirty="0">
                <a:solidFill>
                  <a:srgbClr val="006C86"/>
                </a:solidFill>
                <a:latin typeface="Segoe UI Light" panose="020B0502040204020203" pitchFamily="34"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MyISAM</a:t>
            </a:r>
            <a:r>
              <a:rPr lang="en-IN" sz="2000" dirty="0">
                <a:solidFill>
                  <a:srgbClr val="006C86"/>
                </a:solidFill>
                <a:latin typeface="Segoe UI Light" panose="020B0502040204020203" pitchFamily="34"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Memory</a:t>
            </a:r>
            <a:r>
              <a:rPr lang="en-IN" sz="2000" dirty="0">
                <a:solidFill>
                  <a:srgbClr val="006C86"/>
                </a:solidFill>
                <a:latin typeface="Segoe UI Light" panose="020B0502040204020203" pitchFamily="34"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1000" dirty="0">
              <a:solidFill>
                <a:srgbClr val="006C86"/>
              </a:solidFill>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n-IN" sz="2000" b="1" i="1" dirty="0">
                <a:solidFill>
                  <a:srgbClr val="006C86"/>
                </a:solidFill>
                <a:latin typeface="Segoe UI Light" panose="020B0502040204020203" pitchFamily="34" charset="0"/>
                <a:cs typeface="Segoe UI Light" panose="020B0502040204020203" pitchFamily="34" charset="0"/>
              </a:rPr>
              <a:t>CSV</a:t>
            </a:r>
            <a:r>
              <a:rPr lang="en-IN" sz="2000" dirty="0">
                <a:solidFill>
                  <a:srgbClr val="006C86"/>
                </a:solidFill>
                <a:latin typeface="Segoe UI Light" panose="020B0502040204020203" pitchFamily="34" charset="0"/>
                <a:cs typeface="Segoe UI Light" panose="020B0502040204020203" pitchFamily="34" charset="0"/>
              </a:rPr>
              <a:t> stores data in CSV files. It provides great flexibility because data in this format is easily integrated into other applications.</a:t>
            </a:r>
            <a:endParaRPr lang="en-IN" sz="2000" b="0" i="0" dirty="0">
              <a:solidFill>
                <a:srgbClr val="006C86"/>
              </a:solidFill>
              <a:effectLst/>
              <a:latin typeface="Segoe UI Light" panose="020B0502040204020203" pitchFamily="34" charset="0"/>
              <a:cs typeface="Segoe UI Light" panose="020B0502040204020203" pitchFamily="34" charset="0"/>
            </a:endParaRP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67849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015663"/>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 </a:t>
            </a:r>
            <a:r>
              <a:rPr lang="en-IN" sz="2400" b="1" i="1" dirty="0">
                <a:solidFill>
                  <a:srgbClr val="FF0000"/>
                </a:solidFill>
                <a:latin typeface="Arial" panose="020B0604020202020204" pitchFamily="34" charset="0"/>
                <a:cs typeface="Arial" panose="020B0604020202020204" pitchFamily="34" charset="0"/>
              </a:rPr>
              <a:t>(</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R</a:t>
            </a:r>
            <a:r>
              <a:rPr lang="en-IN" sz="2400" i="1" dirty="0">
                <a:solidFill>
                  <a:srgbClr val="FF0000"/>
                </a:solidFill>
                <a:latin typeface="Arial" panose="020B0604020202020204" pitchFamily="34" charset="0"/>
                <a:cs typeface="Arial" panose="020B0604020202020204" pitchFamily="34" charset="0"/>
              </a:rPr>
              <a:t>"</a:t>
            </a:r>
            <a:r>
              <a:rPr lang="en-IN" sz="2400" b="1" i="1" dirty="0">
                <a:solidFill>
                  <a:srgbClr val="FF0000"/>
                </a:solidFill>
                <a:latin typeface="Arial" panose="020B0604020202020204" pitchFamily="34" charset="0"/>
                <a:cs typeface="Arial" panose="020B0604020202020204" pitchFamily="34" charset="0"/>
              </a:rPr>
              <a:t>)</a:t>
            </a:r>
            <a:r>
              <a:rPr lang="en-IN" sz="3200" b="1"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In Database, a relation represents a </a:t>
            </a:r>
            <a:r>
              <a:rPr lang="en-IN" sz="2800" b="1" dirty="0">
                <a:solidFill>
                  <a:srgbClr val="C00000"/>
                </a:solidFill>
                <a:latin typeface="Arial" panose="020B0604020202020204" pitchFamily="34" charset="0"/>
                <a:cs typeface="Arial" panose="020B0604020202020204" pitchFamily="34" charset="0"/>
              </a:rPr>
              <a:t>table</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or an </a:t>
            </a:r>
            <a:r>
              <a:rPr lang="en-IN" sz="2800" b="1" dirty="0">
                <a:solidFill>
                  <a:srgbClr val="C00000"/>
                </a:solidFill>
                <a:latin typeface="Arial" panose="020B0604020202020204" pitchFamily="34" charset="0"/>
                <a:cs typeface="Arial" panose="020B0604020202020204" pitchFamily="34" charset="0"/>
              </a:rPr>
              <a:t>entity</a:t>
            </a:r>
            <a:r>
              <a:rPr lang="en-IN" sz="2800" dirty="0">
                <a:solidFill>
                  <a:srgbClr val="C0000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228600" y="2133600"/>
            <a:ext cx="8686800" cy="1384995"/>
          </a:xfrm>
          <a:prstGeom prst="rect">
            <a:avLst/>
          </a:prstGeom>
        </p:spPr>
        <p:txBody>
          <a:bodyPr wrap="square">
            <a:spAutoFit/>
          </a:bodyPr>
          <a:lstStyle/>
          <a:p>
            <a:r>
              <a:rPr lang="en-IN" sz="3200" b="1" dirty="0">
                <a:latin typeface="Arial" panose="020B0604020202020204" pitchFamily="34" charset="0"/>
                <a:cs typeface="Arial" panose="020B0604020202020204" pitchFamily="34" charset="0"/>
              </a:rPr>
              <a:t>Relationship: </a:t>
            </a:r>
            <a:r>
              <a:rPr lang="en-IN" sz="2400" dirty="0">
                <a:latin typeface="Arial" panose="020B0604020202020204" pitchFamily="34" charset="0"/>
                <a:cs typeface="Arial" panose="020B0604020202020204" pitchFamily="34" charset="0"/>
              </a:rPr>
              <a:t>In database, relationship is that how the two entities are </a:t>
            </a:r>
            <a:r>
              <a:rPr lang="en-IN" sz="2800" b="1" dirty="0">
                <a:solidFill>
                  <a:srgbClr val="0070C0"/>
                </a:solidFill>
                <a:latin typeface="Arial" panose="020B0604020202020204" pitchFamily="34" charset="0"/>
                <a:cs typeface="Arial" panose="020B0604020202020204" pitchFamily="34" charset="0"/>
              </a:rPr>
              <a:t>connected</a:t>
            </a:r>
            <a:r>
              <a:rPr lang="en-IN" sz="28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Relation and Relationship?</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2" name="Rectangle 1"/>
          <p:cNvSpPr/>
          <p:nvPr/>
        </p:nvSpPr>
        <p:spPr>
          <a:xfrm>
            <a:off x="1866900" y="3962400"/>
            <a:ext cx="5410200" cy="954107"/>
          </a:xfrm>
          <a:prstGeom prst="rect">
            <a:avLst/>
          </a:prstGeom>
          <a:solidFill>
            <a:srgbClr val="CFFF21"/>
          </a:solidFill>
        </p:spPr>
        <p:txBody>
          <a:bodyPr wrap="square">
            <a:spAutoFit/>
          </a:bodyPr>
          <a:lstStyle/>
          <a:p>
            <a:r>
              <a:rPr lang="en-IN" sz="2800" b="1" dirty="0">
                <a:solidFill>
                  <a:srgbClr val="C00000"/>
                </a:solidFill>
                <a:latin typeface="Arial" panose="020B0604020202020204" pitchFamily="34" charset="0"/>
                <a:cs typeface="Arial" panose="020B0604020202020204" pitchFamily="34" charset="0"/>
              </a:rPr>
              <a:t>Primary/Foreign key</a:t>
            </a:r>
            <a:r>
              <a:rPr lang="en-IN" sz="2800" dirty="0">
                <a:latin typeface="Arial" panose="020B0604020202020204" pitchFamily="34" charset="0"/>
                <a:cs typeface="Arial" panose="020B0604020202020204" pitchFamily="34" charset="0"/>
              </a:rPr>
              <a:t> is used to specify this relationship.</a:t>
            </a:r>
          </a:p>
        </p:txBody>
      </p:sp>
    </p:spTree>
    <p:extLst>
      <p:ext uri="{BB962C8B-B14F-4D97-AF65-F5344CB8AC3E}">
        <p14:creationId xmlns:p14="http://schemas.microsoft.com/office/powerpoint/2010/main" val="3508096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2895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
        <p:nvSpPr>
          <p:cNvPr id="4" name="Rectangle 3"/>
          <p:cNvSpPr/>
          <p:nvPr/>
        </p:nvSpPr>
        <p:spPr>
          <a:xfrm>
            <a:off x="196850" y="1295400"/>
            <a:ext cx="8750300" cy="707886"/>
          </a:xfrm>
          <a:prstGeom prst="rect">
            <a:avLst/>
          </a:prstGeom>
        </p:spPr>
        <p:txBody>
          <a:bodyPr wrap="square">
            <a:spAutoFit/>
          </a:bodyPr>
          <a:lstStyle/>
          <a:p>
            <a:r>
              <a:rPr lang="en-US" sz="2000" dirty="0">
                <a:solidFill>
                  <a:srgbClr val="006C86"/>
                </a:solidFill>
                <a:latin typeface="Segoe UI Light" panose="020B0502040204020203" pitchFamily="34" charset="0"/>
                <a:cs typeface="Segoe UI Light" panose="020B0502040204020203" pitchFamily="34" charset="0"/>
              </a:rPr>
              <a:t>In the case of InnoDB, it is used to store the tables in tablespace whereas, in the case of MyISAM, it stores each MyISAM table in a separate file.</a:t>
            </a:r>
          </a:p>
        </p:txBody>
      </p:sp>
      <p:sp>
        <p:nvSpPr>
          <p:cNvPr id="6" name="Rectangle 5"/>
          <p:cNvSpPr/>
          <p:nvPr/>
        </p:nvSpPr>
        <p:spPr>
          <a:xfrm>
            <a:off x="196850" y="2133600"/>
            <a:ext cx="8489950"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304800" y="3581400"/>
            <a:ext cx="8534400" cy="2554545"/>
          </a:xfrm>
          <a:prstGeom prst="rect">
            <a:avLst/>
          </a:prstGeom>
        </p:spPr>
        <p:txBody>
          <a:bodyPr wrap="square">
            <a:spAutoFit/>
          </a:bodyPr>
          <a:lstStyle/>
          <a:p>
            <a:r>
              <a:rPr lang="en-US" sz="2000" b="1" dirty="0">
                <a:solidFill>
                  <a:srgbClr val="006C86"/>
                </a:solidFill>
                <a:latin typeface="Segoe UI Light" panose="020B0502040204020203" pitchFamily="34" charset="0"/>
                <a:cs typeface="Segoe UI Light" panose="020B0502040204020203" pitchFamily="34" charset="0"/>
              </a:rPr>
              <a:t>Tablespace</a:t>
            </a:r>
            <a:r>
              <a:rPr lang="en-US" sz="2000" dirty="0">
                <a:solidFill>
                  <a:srgbClr val="006C86"/>
                </a:solidFill>
                <a:latin typeface="Segoe UI Light" panose="020B0502040204020203" pitchFamily="34" charset="0"/>
                <a:cs typeface="Segoe UI Light" panose="020B0502040204020203" pitchFamily="34" charset="0"/>
              </a:rPr>
              <a:t>: A data file that can hold data for one or more InnoDB tables and associated indexes.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System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File per tablespace </a:t>
            </a:r>
          </a:p>
          <a:p>
            <a:pPr marL="457200" indent="-457200">
              <a:buAutoNum type="alphaLcPeriod"/>
            </a:pPr>
            <a:r>
              <a:rPr lang="en-US" sz="2000" b="1" dirty="0">
                <a:solidFill>
                  <a:srgbClr val="006C86"/>
                </a:solidFill>
                <a:latin typeface="Segoe UI Light" panose="020B0502040204020203" pitchFamily="34" charset="0"/>
                <a:cs typeface="Segoe UI Light" panose="020B0502040204020203" pitchFamily="34" charset="0"/>
              </a:rPr>
              <a:t>General tablespace</a:t>
            </a:r>
          </a:p>
          <a:p>
            <a:endParaRPr lang="en-US" sz="2000" b="1" dirty="0">
              <a:solidFill>
                <a:srgbClr val="006C86"/>
              </a:solidFill>
              <a:latin typeface="Segoe UI Light" panose="020B0502040204020203" pitchFamily="34" charset="0"/>
              <a:cs typeface="Segoe UI Light" panose="020B0502040204020203" pitchFamily="34" charset="0"/>
            </a:endParaRPr>
          </a:p>
          <a:p>
            <a:r>
              <a:rPr lang="en-US" sz="2000" b="1" dirty="0">
                <a:solidFill>
                  <a:srgbClr val="006C86"/>
                </a:solidFill>
                <a:latin typeface="Segoe UI Light" panose="020B0502040204020203" pitchFamily="34" charset="0"/>
                <a:cs typeface="Segoe UI Light" panose="020B0502040204020203" pitchFamily="34" charset="0"/>
              </a:rPr>
              <a:t>Note:- </a:t>
            </a:r>
            <a:r>
              <a:rPr lang="en-US" sz="2000" dirty="0">
                <a:solidFill>
                  <a:srgbClr val="006C86"/>
                </a:solidFill>
                <a:latin typeface="Segoe UI Light" panose="020B0502040204020203" pitchFamily="34" charset="0"/>
                <a:cs typeface="Segoe UI Light" panose="020B0502040204020203" pitchFamily="34" charset="0"/>
              </a:rPr>
              <a:t>By default, InnoDB contains only one tablespace called the </a:t>
            </a:r>
            <a:r>
              <a:rPr lang="en-US" sz="2000" b="1" dirty="0">
                <a:solidFill>
                  <a:srgbClr val="006C86"/>
                </a:solidFill>
                <a:latin typeface="Segoe UI Light" panose="020B0502040204020203" pitchFamily="34" charset="0"/>
                <a:cs typeface="Segoe UI Light" panose="020B0502040204020203" pitchFamily="34" charset="0"/>
              </a:rPr>
              <a:t>System tablespace</a:t>
            </a:r>
            <a:r>
              <a:rPr lang="en-US" sz="2000" dirty="0">
                <a:solidFill>
                  <a:srgbClr val="006C86"/>
                </a:solidFill>
                <a:latin typeface="Segoe UI Light" panose="020B0502040204020203" pitchFamily="34" charset="0"/>
                <a:cs typeface="Segoe UI Light" panose="020B0502040204020203" pitchFamily="34" charset="0"/>
              </a:rPr>
              <a:t> whose identifier is 0</a:t>
            </a:r>
          </a:p>
        </p:txBody>
      </p:sp>
    </p:spTree>
    <p:extLst>
      <p:ext uri="{BB962C8B-B14F-4D97-AF65-F5344CB8AC3E}">
        <p14:creationId xmlns:p14="http://schemas.microsoft.com/office/powerpoint/2010/main" val="4247325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876800" cy="914400"/>
          </a:xfrm>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52400" y="1425714"/>
            <a:ext cx="8763000" cy="400110"/>
          </a:xfrm>
          <a:prstGeom prst="rect">
            <a:avLst/>
          </a:prstGeom>
          <a:solidFill>
            <a:schemeClr val="bg1"/>
          </a:solidFill>
        </p:spPr>
        <p:txBody>
          <a:bodyPr wrap="square">
            <a:spAutoFit/>
          </a:bodyPr>
          <a:lstStyle/>
          <a:p>
            <a:pPr>
              <a:spcAft>
                <a:spcPts val="0"/>
              </a:spcAft>
            </a:pPr>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52400" y="3207603"/>
            <a:ext cx="3581400" cy="92333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spcAft>
                <a:spcPts val="0"/>
              </a:spcAft>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5029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90500" y="1828800"/>
            <a:ext cx="8763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51410" y="4574255"/>
            <a:ext cx="8840190"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4876800" y="76200"/>
            <a:ext cx="4191000"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67772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ENGINES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839200" cy="3962400"/>
          </a:xfrm>
          <a:prstGeom prst="rect">
            <a:avLst/>
          </a:prstGeom>
        </p:spPr>
      </p:pic>
      <p:sp>
        <p:nvSpPr>
          <p:cNvPr id="3" name="Rectangle 2"/>
          <p:cNvSpPr/>
          <p:nvPr/>
        </p:nvSpPr>
        <p:spPr>
          <a:xfrm>
            <a:off x="228600" y="5562600"/>
            <a:ext cx="6172200" cy="507831"/>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SET DEFAULT_STORAGE_ENGINE </a:t>
            </a:r>
            <a:r>
              <a:rPr lang="en-IN" dirty="0">
                <a:solidFill>
                  <a:schemeClr val="accent5">
                    <a:lumMod val="75000"/>
                  </a:schemeClr>
                </a:solidFill>
                <a:latin typeface="Arial" panose="020B0604020202020204" pitchFamily="34" charset="0"/>
                <a:ea typeface="Times New Roman" panose="02020603050405020304" pitchFamily="18" charset="0"/>
              </a:rPr>
              <a:t>=</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669900"/>
                </a:solidFill>
                <a:latin typeface="Liberation Mono"/>
              </a:rPr>
              <a:t>InnoDB</a:t>
            </a:r>
            <a:r>
              <a:rPr lang="en-IN"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715741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3414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52400" y="2819400"/>
            <a:ext cx="88392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2438400" y="23254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228600" y="5151060"/>
            <a:ext cx="8686800"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2535147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52400" y="3200400"/>
            <a:ext cx="8839200"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spTree>
    <p:extLst>
      <p:ext uri="{BB962C8B-B14F-4D97-AF65-F5344CB8AC3E}">
        <p14:creationId xmlns:p14="http://schemas.microsoft.com/office/powerpoint/2010/main" val="1626257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52400" y="3505200"/>
            <a:ext cx="8839200"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2438400" y="2325468"/>
            <a:ext cx="6477000"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457200" y="1399402"/>
            <a:ext cx="1685077"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spTree>
    <p:extLst>
      <p:ext uri="{BB962C8B-B14F-4D97-AF65-F5344CB8AC3E}">
        <p14:creationId xmlns:p14="http://schemas.microsoft.com/office/powerpoint/2010/main" val="2995718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CREATE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1428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CREATE DATABASE</a:t>
            </a:r>
          </a:p>
        </p:txBody>
      </p:sp>
      <p:sp>
        <p:nvSpPr>
          <p:cNvPr id="5" name="Rectangle 4"/>
          <p:cNvSpPr/>
          <p:nvPr/>
        </p:nvSpPr>
        <p:spPr>
          <a:xfrm>
            <a:off x="217714" y="16118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solidFill>
                  <a:srgbClr val="669900"/>
                </a:solidFill>
                <a:latin typeface="Liberation Mono"/>
              </a:rPr>
              <a:t>db1</a:t>
            </a:r>
            <a:r>
              <a:rPr lang="en-IN" dirty="0">
                <a:solidFill>
                  <a:srgbClr val="0070C0"/>
                </a:solidFill>
                <a:latin typeface="Liberation Mono"/>
                <a:ea typeface="Arial Unicode MS"/>
                <a:cs typeface="Arial" panose="020B0604020202020204" pitchFamily="34" charset="0"/>
              </a:rPr>
              <a:t>;</a:t>
            </a:r>
          </a:p>
        </p:txBody>
      </p:sp>
      <p:sp>
        <p:nvSpPr>
          <p:cNvPr id="7" name="Rectangle 6"/>
          <p:cNvSpPr/>
          <p:nvPr/>
        </p:nvSpPr>
        <p:spPr>
          <a:xfrm>
            <a:off x="152400" y="703183"/>
            <a:ext cx="88392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438400" y="2209800"/>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4090763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DROP DATABASE</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295400" y="3276600"/>
            <a:ext cx="6553200" cy="707886"/>
          </a:xfrm>
          <a:prstGeom prst="rect">
            <a:avLst/>
          </a:prstGeom>
          <a:solidFill>
            <a:srgbClr val="C74C49"/>
          </a:solidFill>
        </p:spPr>
        <p:txBody>
          <a:bodyPr wrap="square">
            <a:spAutoFit/>
          </a:bodyPr>
          <a:lstStyle/>
          <a:p>
            <a:r>
              <a:rPr lang="en-IN" sz="2000" dirty="0">
                <a:solidFill>
                  <a:schemeClr val="bg1">
                    <a:lumMod val="95000"/>
                  </a:schemeClr>
                </a:solidFill>
              </a:rPr>
              <a:t>If the default database is dropped, the default database is unset (the DATABASE() function returns NULL).</a:t>
            </a:r>
          </a:p>
        </p:txBody>
      </p:sp>
    </p:spTree>
    <p:extLst>
      <p:ext uri="{BB962C8B-B14F-4D97-AF65-F5344CB8AC3E}">
        <p14:creationId xmlns:p14="http://schemas.microsoft.com/office/powerpoint/2010/main" val="180542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429000"/>
            <a:ext cx="2667000"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7637"/>
            <a:ext cx="4424083" cy="2057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47637"/>
            <a:ext cx="4043632" cy="2057400"/>
          </a:xfrm>
          <a:prstGeom prst="rect">
            <a:avLst/>
          </a:prstGeom>
        </p:spPr>
      </p:pic>
    </p:spTree>
    <p:extLst>
      <p:ext uri="{BB962C8B-B14F-4D97-AF65-F5344CB8AC3E}">
        <p14:creationId xmlns:p14="http://schemas.microsoft.com/office/powerpoint/2010/main" val="211834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DROP DATABASE</a:t>
            </a:r>
          </a:p>
        </p:txBody>
      </p:sp>
      <p:sp>
        <p:nvSpPr>
          <p:cNvPr id="5" name="Rectangle 4"/>
          <p:cNvSpPr/>
          <p:nvPr/>
        </p:nvSpPr>
        <p:spPr>
          <a:xfrm>
            <a:off x="217714" y="176426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152400" y="2819400"/>
            <a:ext cx="8839199" cy="923330"/>
          </a:xfrm>
          <a:prstGeom prst="rect">
            <a:avLst/>
          </a:prstGeom>
        </p:spPr>
        <p:txBody>
          <a:bodyPr wrap="square">
            <a:spAutoFit/>
          </a:bodyPr>
          <a:lstStyle/>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a:p>
            <a:pPr>
              <a:lnSpc>
                <a:spcPct val="150000"/>
              </a:lnSpc>
            </a:pPr>
            <a:r>
              <a:rPr lang="en-IN" dirty="0">
                <a:solidFill>
                  <a:srgbClr val="0070C0"/>
                </a:solidFill>
                <a:latin typeface="Arial" panose="020B0604020202020204" pitchFamily="34" charset="0"/>
                <a:ea typeface="Arial Unicode MS"/>
                <a:cs typeface="Arial" panose="020B0604020202020204" pitchFamily="34" charset="0"/>
              </a:rPr>
              <a:t>DROP DATABASE </a:t>
            </a:r>
            <a:r>
              <a:rPr lang="en-IN" dirty="0">
                <a:solidFill>
                  <a:srgbClr val="A67F59"/>
                </a:solidFill>
                <a:latin typeface="Liberation Mono"/>
              </a:rPr>
              <a:t>IF</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Arial" panose="020B0604020202020204" pitchFamily="34" charset="0"/>
                <a:ea typeface="Arial Unicode MS"/>
                <a:cs typeface="Arial" panose="020B0604020202020204" pitchFamily="34" charset="0"/>
              </a:rPr>
              <a:t> </a:t>
            </a:r>
            <a:r>
              <a:rPr lang="en-IN" dirty="0">
                <a:solidFill>
                  <a:srgbClr val="669900"/>
                </a:solidFill>
                <a:latin typeface="Liberation Mono"/>
              </a:rPr>
              <a:t>db1</a:t>
            </a:r>
            <a:r>
              <a:rPr lang="en-IN" dirty="0">
                <a:solidFill>
                  <a:srgbClr val="0070C0"/>
                </a:solidFill>
                <a:latin typeface="Arial" panose="020B0604020202020204" pitchFamily="34" charset="0"/>
                <a:ea typeface="Arial Unicode MS"/>
                <a:cs typeface="Arial" panose="020B0604020202020204" pitchFamily="34" charset="0"/>
              </a:rPr>
              <a:t>;</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2438400" y="2297668"/>
            <a:ext cx="64770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200691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800" dirty="0">
                <a:solidFill>
                  <a:srgbClr val="DC525C"/>
                </a:solidFill>
                <a:latin typeface="Segoe UI Light" panose="020B0502040204020203" pitchFamily="34" charset="0"/>
                <a:cs typeface="Segoe UI Light" panose="020B0502040204020203" pitchFamily="34" charset="0"/>
              </a:rPr>
              <a:t>Use these function with SELECT statement</a:t>
            </a:r>
            <a:endParaRPr lang="en-US" sz="2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88739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286232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FOUND_ROWS()</a:t>
            </a:r>
            <a:r>
              <a:rPr lang="en-IN" dirty="0">
                <a:latin typeface="Arial" panose="020B0604020202020204" pitchFamily="34" charset="0"/>
                <a:cs typeface="Arial" panose="020B0604020202020204" pitchFamily="34" charset="0"/>
              </a:rPr>
              <a:t>  - For a SELECT with a LIMIT clause, the number of rows that would be returned were there no LIMIT clause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LAST_INSERT_ID()</a:t>
            </a:r>
            <a:r>
              <a:rPr lang="en-IN" dirty="0">
                <a:latin typeface="Arial" panose="020B0604020202020204" pitchFamily="34" charset="0"/>
                <a:cs typeface="Arial" panose="020B0604020202020204" pitchFamily="34" charset="0"/>
              </a:rPr>
              <a:t> - Value of the AUTOINCREMENT column for the last INSERT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ROW_COUNT()</a:t>
            </a:r>
            <a:r>
              <a:rPr lang="en-IN" dirty="0">
                <a:latin typeface="Arial" panose="020B0604020202020204" pitchFamily="34" charset="0"/>
                <a:cs typeface="Arial" panose="020B0604020202020204" pitchFamily="34" charset="0"/>
              </a:rPr>
              <a:t> - The number of rows updated</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DATABASE()</a:t>
            </a:r>
            <a:r>
              <a:rPr lang="en-IN" dirty="0">
                <a:latin typeface="Arial" panose="020B0604020202020204" pitchFamily="34" charset="0"/>
                <a:cs typeface="Arial" panose="020B0604020202020204" pitchFamily="34" charset="0"/>
              </a:rPr>
              <a:t> - Return the default (current) database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SCHEMA()</a:t>
            </a:r>
            <a:r>
              <a:rPr lang="en-IN" dirty="0">
                <a:latin typeface="Arial" panose="020B0604020202020204" pitchFamily="34" charset="0"/>
                <a:cs typeface="Arial" panose="020B0604020202020204" pitchFamily="34" charset="0"/>
              </a:rPr>
              <a:t> - Synonym for DATABASE()</a:t>
            </a:r>
          </a:p>
        </p:txBody>
      </p:sp>
      <p:sp>
        <p:nvSpPr>
          <p:cNvPr id="3" name="Rectangle 2"/>
          <p:cNvSpPr/>
          <p:nvPr/>
        </p:nvSpPr>
        <p:spPr>
          <a:xfrm>
            <a:off x="152400" y="4800600"/>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database();</a:t>
            </a:r>
          </a:p>
        </p:txBody>
      </p:sp>
    </p:spTree>
    <p:extLst>
      <p:ext uri="{BB962C8B-B14F-4D97-AF65-F5344CB8AC3E}">
        <p14:creationId xmlns:p14="http://schemas.microsoft.com/office/powerpoint/2010/main" val="214186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Information Functions</a:t>
            </a:r>
          </a:p>
        </p:txBody>
      </p:sp>
      <p:sp>
        <p:nvSpPr>
          <p:cNvPr id="4" name="Rectangle 3"/>
          <p:cNvSpPr/>
          <p:nvPr/>
        </p:nvSpPr>
        <p:spPr>
          <a:xfrm>
            <a:off x="152400" y="1447800"/>
            <a:ext cx="8915400" cy="3416320"/>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CURRENT_USER(), CURRENT_USER</a:t>
            </a:r>
            <a:r>
              <a:rPr lang="en-IN" dirty="0">
                <a:latin typeface="Arial" panose="020B0604020202020204" pitchFamily="34" charset="0"/>
                <a:cs typeface="Arial" panose="020B0604020202020204" pitchFamily="34" charset="0"/>
              </a:rPr>
              <a:t> - The authenticated user name and host name</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USER()</a:t>
            </a:r>
            <a:r>
              <a:rPr lang="en-IN" dirty="0">
                <a:latin typeface="Arial" panose="020B0604020202020204" pitchFamily="34" charset="0"/>
                <a:cs typeface="Arial" panose="020B0604020202020204" pitchFamily="34" charset="0"/>
              </a:rPr>
              <a:t> - The user name and host name provided by the client</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SESSION_USER()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SYSTEM_USER()</a:t>
            </a:r>
            <a:r>
              <a:rPr lang="en-IN" dirty="0">
                <a:latin typeface="Arial" panose="020B0604020202020204" pitchFamily="34" charset="0"/>
                <a:cs typeface="Arial" panose="020B0604020202020204" pitchFamily="34" charset="0"/>
              </a:rPr>
              <a:t> - Synonym for USER()</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VERSION()</a:t>
            </a:r>
            <a:r>
              <a:rPr lang="en-IN" dirty="0">
                <a:latin typeface="Arial" panose="020B0604020202020204" pitchFamily="34" charset="0"/>
                <a:cs typeface="Arial" panose="020B0604020202020204" pitchFamily="34" charset="0"/>
              </a:rPr>
              <a:t> - Return a string that indicates the MySQL server version</a:t>
            </a: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CONNECTION_ID()</a:t>
            </a:r>
            <a:r>
              <a:rPr lang="en-IN" dirty="0">
                <a:latin typeface="Arial" panose="020B0604020202020204" pitchFamily="34" charset="0"/>
                <a:cs typeface="Arial" panose="020B0604020202020204" pitchFamily="34" charset="0"/>
              </a:rPr>
              <a:t> - Return the connection ID (thread ID) for the connection</a:t>
            </a:r>
          </a:p>
        </p:txBody>
      </p:sp>
      <p:sp>
        <p:nvSpPr>
          <p:cNvPr id="5" name="Rectangle 4"/>
          <p:cNvSpPr/>
          <p:nvPr/>
        </p:nvSpPr>
        <p:spPr>
          <a:xfrm>
            <a:off x="152400" y="5190691"/>
            <a:ext cx="617220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SELECT user();</a:t>
            </a:r>
          </a:p>
        </p:txBody>
      </p:sp>
    </p:spTree>
    <p:extLst>
      <p:ext uri="{BB962C8B-B14F-4D97-AF65-F5344CB8AC3E}">
        <p14:creationId xmlns:p14="http://schemas.microsoft.com/office/powerpoint/2010/main" val="785337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382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ctr"/>
            <a:r>
              <a:rPr lang="en-IN" sz="3200" b="1" dirty="0">
                <a:solidFill>
                  <a:schemeClr val="bg1">
                    <a:lumMod val="95000"/>
                  </a:schemeClr>
                </a:solidFill>
                <a:latin typeface="Arial" panose="020B0604020202020204" pitchFamily="34" charset="0"/>
                <a:cs typeface="Arial" panose="020B0604020202020204" pitchFamily="34" charset="0"/>
              </a:rPr>
              <a:t>Source command</a:t>
            </a:r>
          </a:p>
        </p:txBody>
      </p:sp>
      <p:sp>
        <p:nvSpPr>
          <p:cNvPr id="2" name="Rectangle 1"/>
          <p:cNvSpPr/>
          <p:nvPr/>
        </p:nvSpPr>
        <p:spPr>
          <a:xfrm>
            <a:off x="217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239486" y="2131874"/>
            <a:ext cx="8719457" cy="1754326"/>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'D:\MySQLDEMOBLD7.SQL‘</a:t>
            </a:r>
          </a:p>
          <a:p>
            <a:pPr marL="342900" indent="-342900">
              <a:lnSpc>
                <a:spcPct val="200000"/>
              </a:lnSpc>
              <a:buFont typeface="Arial" panose="020B0604020202020204" pitchFamily="34" charset="0"/>
              <a:buChar char="•"/>
            </a:pPr>
            <a:r>
              <a:rPr lang="en-IN" dirty="0">
                <a:solidFill>
                  <a:srgbClr val="0089A4"/>
                </a:solidFill>
                <a:latin typeface="Arial" panose="020B0604020202020204" pitchFamily="34" charset="0"/>
                <a:cs typeface="Arial" panose="020B0604020202020204" pitchFamily="34" charset="0"/>
              </a:rPr>
              <a:t>SOURCE //infoserver1/infodomain1/Everyone/DBT/MySQLDEMOBLD7.SQL</a:t>
            </a:r>
          </a:p>
        </p:txBody>
      </p:sp>
      <p:sp>
        <p:nvSpPr>
          <p:cNvPr id="8" name="Rectangle 7"/>
          <p:cNvSpPr/>
          <p:nvPr/>
        </p:nvSpPr>
        <p:spPr>
          <a:xfrm>
            <a:off x="152400" y="1295400"/>
            <a:ext cx="8839200" cy="707886"/>
          </a:xfrm>
          <a:prstGeom prst="rect">
            <a:avLst/>
          </a:prstGeom>
        </p:spPr>
        <p:txBody>
          <a:bodyPr wrap="square">
            <a:spAutoFit/>
          </a:bodyPr>
          <a:lstStyle/>
          <a:p>
            <a:r>
              <a:rPr lang="en-US" sz="2000" dirty="0">
                <a:solidFill>
                  <a:srgbClr val="298AE5"/>
                </a:solidFill>
                <a:latin typeface="Arial" panose="020B0604020202020204" pitchFamily="34" charset="0"/>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17953129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i="1" dirty="0">
                <a:solidFill>
                  <a:srgbClr val="DC525C"/>
                </a:solidFill>
                <a:latin typeface="Segoe UI Light" panose="020B0502040204020203" pitchFamily="34" charset="0"/>
                <a:cs typeface="Segoe UI Light" panose="020B0502040204020203" pitchFamily="34" charset="0"/>
              </a:rPr>
              <a:t>SHOW </a:t>
            </a:r>
            <a:r>
              <a:rPr lang="en-IN" sz="4800" i="1" dirty="0">
                <a:solidFill>
                  <a:srgbClr val="DC525C"/>
                </a:solidFill>
                <a:latin typeface="Segoe UI Light" panose="020B0502040204020203" pitchFamily="34" charset="0"/>
                <a:cs typeface="Segoe UI Light" panose="020B0502040204020203" pitchFamily="34" charset="0"/>
              </a:rPr>
              <a:t>COLUMNS</a:t>
            </a:r>
            <a:r>
              <a:rPr lang="en-IN" sz="4800" dirty="0">
                <a:solidFill>
                  <a:srgbClr val="DC525C"/>
                </a:solidFill>
                <a:latin typeface="Segoe UI Light" panose="020B0502040204020203" pitchFamily="34" charset="0"/>
                <a:cs typeface="Segoe UI Light" panose="020B0502040204020203" pitchFamily="34" charset="0"/>
              </a:rPr>
              <a:t> </a:t>
            </a:r>
            <a:endParaRPr lang="en-US" sz="4600" i="1"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158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1066800" y="1271650"/>
            <a:ext cx="6325084" cy="3086778"/>
          </a:xfrm>
          <a:prstGeom prst="rect">
            <a:avLst/>
          </a:prstGeom>
        </p:spPr>
      </p:pic>
      <p:pic>
        <p:nvPicPr>
          <p:cNvPr id="5" name="Picture 4"/>
          <p:cNvPicPr>
            <a:picLocks noChangeAspect="1"/>
          </p:cNvPicPr>
          <p:nvPr/>
        </p:nvPicPr>
        <p:blipFill>
          <a:blip r:embed="rId3"/>
          <a:stretch>
            <a:fillRect/>
          </a:stretch>
        </p:blipFill>
        <p:spPr>
          <a:xfrm>
            <a:off x="1066800" y="4477292"/>
            <a:ext cx="6325084" cy="1805057"/>
          </a:xfrm>
          <a:prstGeom prst="rect">
            <a:avLst/>
          </a:prstGeom>
        </p:spPr>
      </p:pic>
    </p:spTree>
    <p:extLst>
      <p:ext uri="{BB962C8B-B14F-4D97-AF65-F5344CB8AC3E}">
        <p14:creationId xmlns:p14="http://schemas.microsoft.com/office/powerpoint/2010/main" val="2733013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152400" y="2637979"/>
            <a:ext cx="8839200" cy="3000821"/>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in </a:t>
            </a:r>
            <a:r>
              <a:rPr lang="en-IN" dirty="0">
                <a:latin typeface="Arial" panose="020B0604020202020204" pitchFamily="34" charset="0"/>
                <a:ea typeface="Times New Roman" panose="02020603050405020304" pitchFamily="18" charset="0"/>
              </a:rPr>
              <a:t>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full columns from </a:t>
            </a:r>
            <a:r>
              <a:rPr lang="en-IN" dirty="0">
                <a:latin typeface="Arial" panose="020B0604020202020204" pitchFamily="34" charset="0"/>
                <a:ea typeface="Times New Roman" panose="02020603050405020304" pitchFamily="18" charset="0"/>
              </a:rPr>
              <a:t>EMP; </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with Privileges	</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from </a:t>
            </a:r>
            <a:r>
              <a:rPr lang="en-IN" dirty="0">
                <a:latin typeface="Arial" panose="020B0604020202020204" pitchFamily="34" charset="0"/>
                <a:ea typeface="Times New Roman" panose="02020603050405020304" pitchFamily="18" charset="0"/>
              </a:rPr>
              <a:t>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user01.EMP;</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like 'E%'</a:t>
            </a:r>
            <a:r>
              <a:rPr lang="en-IN" dirty="0">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 columns from </a:t>
            </a:r>
            <a:r>
              <a:rPr lang="en-IN" dirty="0">
                <a:latin typeface="Arial" panose="020B0604020202020204" pitchFamily="34" charset="0"/>
                <a:ea typeface="Times New Roman" panose="02020603050405020304" pitchFamily="18" charset="0"/>
              </a:rPr>
              <a:t>EMP</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DD4A68"/>
                </a:solidFill>
                <a:latin typeface="Arial" panose="020B0604020202020204" pitchFamily="34" charset="0"/>
                <a:ea typeface="Times New Roman" panose="02020603050405020304" pitchFamily="18" charset="0"/>
              </a:rPr>
              <a:t>where field in </a:t>
            </a:r>
            <a:r>
              <a:rPr lang="en-IN" dirty="0">
                <a:latin typeface="Arial" panose="020B0604020202020204" pitchFamily="34" charset="0"/>
                <a:ea typeface="Times New Roman" panose="02020603050405020304" pitchFamily="18" charset="0"/>
              </a:rPr>
              <a:t>('ename');</a:t>
            </a:r>
            <a:r>
              <a:rPr lang="en-IN" dirty="0">
                <a:solidFill>
                  <a:srgbClr val="0077AA"/>
                </a:solidFill>
                <a:latin typeface="Arial" panose="020B0604020202020204" pitchFamily="34" charset="0"/>
                <a:ea typeface="Times New Roman" panose="02020603050405020304" pitchFamily="18" charset="0"/>
              </a:rPr>
              <a:t>  </a:t>
            </a:r>
            <a:r>
              <a:rPr lang="en-IN" dirty="0">
                <a:solidFill>
                  <a:srgbClr val="FF0000"/>
                </a:solidFill>
                <a:latin typeface="Arial" panose="020B0604020202020204" pitchFamily="34" charset="0"/>
                <a:ea typeface="Times New Roman" panose="02020603050405020304" pitchFamily="18" charset="0"/>
              </a:rPr>
              <a:t>// only ename column</a:t>
            </a:r>
          </a:p>
        </p:txBody>
      </p:sp>
      <p:sp>
        <p:nvSpPr>
          <p:cNvPr id="4" name="Rectangle 3"/>
          <p:cNvSpPr/>
          <p:nvPr/>
        </p:nvSpPr>
        <p:spPr>
          <a:xfrm>
            <a:off x="457200" y="1438870"/>
            <a:ext cx="4572000" cy="923330"/>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COLUMNS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FIELDS</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107369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117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686800" cy="1569660"/>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database management system (DBMS) is software for creating and managing databases. The DBMS provides users and programmers with a systematic way to </a:t>
            </a:r>
            <a:r>
              <a:rPr lang="en-IN" sz="2400" dirty="0">
                <a:solidFill>
                  <a:srgbClr val="C00000"/>
                </a:solidFill>
                <a:latin typeface="Arial" panose="020B0604020202020204" pitchFamily="34" charset="0"/>
                <a:cs typeface="Arial" panose="020B0604020202020204" pitchFamily="34" charset="0"/>
              </a:rPr>
              <a:t>create, read, update,</a:t>
            </a:r>
            <a:r>
              <a:rPr lang="en-IN" sz="2400" dirty="0">
                <a:solidFill>
                  <a:srgbClr val="0070C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and</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delete</a:t>
            </a:r>
            <a:r>
              <a:rPr lang="en-IN" sz="2400" dirty="0">
                <a:solidFill>
                  <a:srgbClr val="0070C0"/>
                </a:solidFill>
                <a:latin typeface="Arial" panose="020B0604020202020204" pitchFamily="34" charset="0"/>
                <a:cs typeface="Arial" panose="020B0604020202020204" pitchFamily="34" charset="0"/>
              </a:rPr>
              <a:t> </a:t>
            </a:r>
            <a:r>
              <a:rPr lang="en-IN" sz="2400" dirty="0">
                <a:solidFill>
                  <a:srgbClr val="C00000"/>
                </a:solidFill>
                <a:latin typeface="Arial" panose="020B0604020202020204" pitchFamily="34" charset="0"/>
                <a:cs typeface="Arial" panose="020B0604020202020204" pitchFamily="34" charset="0"/>
              </a:rPr>
              <a:t>data.</a:t>
            </a:r>
          </a:p>
        </p:txBody>
      </p:sp>
      <p:sp>
        <p:nvSpPr>
          <p:cNvPr id="6" name="Rectangle 5"/>
          <p:cNvSpPr/>
          <p:nvPr/>
        </p:nvSpPr>
        <p:spPr>
          <a:xfrm>
            <a:off x="0" y="0"/>
            <a:ext cx="9144000" cy="646331"/>
          </a:xfrm>
          <a:prstGeom prst="rect">
            <a:avLst/>
          </a:prstGeom>
          <a:solidFill>
            <a:schemeClr val="bg2">
              <a:lumMod val="10000"/>
            </a:schemeClr>
          </a:solidFill>
        </p:spPr>
        <p:txBody>
          <a:bodyPr wrap="square">
            <a:spAutoFit/>
          </a:bodyPr>
          <a:lstStyle/>
          <a:p>
            <a:pPr algn="r"/>
            <a:r>
              <a:rPr lang="en-IN" sz="3600" dirty="0">
                <a:solidFill>
                  <a:srgbClr val="FFFF00"/>
                </a:solidFill>
                <a:latin typeface="Arial" panose="020B0604020202020204" pitchFamily="34" charset="0"/>
                <a:cs typeface="Arial" panose="020B0604020202020204" pitchFamily="34" charset="0"/>
              </a:rPr>
              <a:t>What is a database management system?</a:t>
            </a:r>
            <a:r>
              <a:rPr lang="en-US" sz="3600" dirty="0">
                <a:solidFill>
                  <a:srgbClr val="FFFF00"/>
                </a:solidFill>
                <a:latin typeface="Arial" pitchFamily="34" charset="0"/>
                <a:cs typeface="Arial" pitchFamily="34" charset="0"/>
              </a:rPr>
              <a:t> </a:t>
            </a:r>
            <a:r>
              <a:rPr lang="en-IN" sz="3600" dirty="0">
                <a:solidFill>
                  <a:srgbClr val="FFFF00"/>
                </a:solidFill>
              </a:rPr>
              <a:t> </a:t>
            </a:r>
            <a:endParaRPr lang="en-IN" sz="3600" dirty="0">
              <a:solidFill>
                <a:srgbClr val="FFFF00"/>
              </a:solidFill>
              <a:latin typeface="Arial" panose="020B0604020202020204" pitchFamily="34" charset="0"/>
              <a:cs typeface="Arial" panose="020B0604020202020204" pitchFamily="34" charset="0"/>
            </a:endParaRPr>
          </a:p>
        </p:txBody>
      </p:sp>
      <p:sp>
        <p:nvSpPr>
          <p:cNvPr id="5" name="Rectangle 4"/>
          <p:cNvSpPr/>
          <p:nvPr/>
        </p:nvSpPr>
        <p:spPr>
          <a:xfrm>
            <a:off x="304800" y="2971800"/>
            <a:ext cx="926857"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DBMS</a:t>
            </a:r>
          </a:p>
        </p:txBody>
      </p:sp>
      <p:sp>
        <p:nvSpPr>
          <p:cNvPr id="7" name="Rectangle 6"/>
          <p:cNvSpPr/>
          <p:nvPr/>
        </p:nvSpPr>
        <p:spPr>
          <a:xfrm>
            <a:off x="381000" y="3442395"/>
            <a:ext cx="6248400" cy="1754326"/>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It supports Single User only</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Not Secured</a:t>
            </a: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No Relationship (PK/FK)</a:t>
            </a:r>
          </a:p>
        </p:txBody>
      </p:sp>
    </p:spTree>
    <p:extLst>
      <p:ext uri="{BB962C8B-B14F-4D97-AF65-F5344CB8AC3E}">
        <p14:creationId xmlns:p14="http://schemas.microsoft.com/office/powerpoint/2010/main" val="269735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152400" y="2402175"/>
            <a:ext cx="8839200" cy="2169825"/>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full</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sz="1400" b="1" dirty="0">
                <a:solidFill>
                  <a:srgbClr val="FF0000"/>
                </a:solidFill>
                <a:latin typeface="Arial" panose="020B0604020202020204" pitchFamily="34" charset="0"/>
                <a:ea typeface="Arial Unicode MS"/>
                <a:cs typeface="Arial" panose="020B0604020202020204" pitchFamily="34" charset="0"/>
              </a:rPr>
              <a:t>// with Table Type</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a:t>
            </a:r>
            <a:endParaRPr lang="en-IN" sz="14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 </a:t>
            </a:r>
            <a:r>
              <a:rPr lang="en-IN" dirty="0">
                <a:solidFill>
                  <a:srgbClr val="0077AA"/>
                </a:solidFill>
                <a:latin typeface="Arial" panose="020B0604020202020204" pitchFamily="34" charset="0"/>
                <a:ea typeface="Times New Roman" panose="02020603050405020304" pitchFamily="18" charset="0"/>
              </a:rPr>
              <a:t>or</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'B%';</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tables</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where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tables_in_user01</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11069"/>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FULL</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TABLES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898092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0544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152400" y="2360474"/>
            <a:ext cx="8839200" cy="175432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ea typeface="Arial Unicode MS"/>
                <a:cs typeface="Arial" panose="020B0604020202020204" pitchFamily="34" charset="0"/>
              </a:rPr>
              <a:t> user01; </a:t>
            </a:r>
            <a:endParaRPr lang="en-IN" sz="1600" b="1" dirty="0">
              <a:solidFill>
                <a:srgbClr val="FF0000"/>
              </a:solidFill>
              <a:latin typeface="Arial" panose="020B0604020202020204" pitchFamily="34" charset="0"/>
              <a:ea typeface="Arial Unicode MS"/>
              <a:cs typeface="Arial" panose="020B0604020202020204" pitchFamily="34" charset="0"/>
            </a:endParaRP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in</a:t>
            </a:r>
            <a:r>
              <a:rPr lang="en-IN" sz="1600" dirty="0">
                <a:latin typeface="Arial" panose="020B0604020202020204" pitchFamily="34" charset="0"/>
                <a:ea typeface="Arial Unicode MS"/>
                <a:cs typeface="Arial" panose="020B0604020202020204" pitchFamily="34" charset="0"/>
              </a:rPr>
              <a:t> user01;</a:t>
            </a:r>
          </a:p>
          <a:p>
            <a:pPr marL="342900" indent="-342900">
              <a:lnSpc>
                <a:spcPct val="150000"/>
              </a:lnSpc>
              <a:spcAft>
                <a:spcPts val="0"/>
              </a:spcAft>
              <a:buFont typeface="Arial" panose="020B0604020202020204" pitchFamily="34" charset="0"/>
              <a:buChar char="•"/>
            </a:pPr>
            <a:r>
              <a:rPr lang="en-IN" dirty="0">
                <a:solidFill>
                  <a:srgbClr val="0077AA"/>
                </a:solidFill>
                <a:latin typeface="Arial" panose="020B0604020202020204" pitchFamily="34" charset="0"/>
                <a:ea typeface="Times New Roman" panose="02020603050405020304" pitchFamily="18" charset="0"/>
              </a:rPr>
              <a:t>show</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sz="1600" dirty="0">
                <a:latin typeface="Arial" panose="020B0604020202020204" pitchFamily="34" charset="0"/>
                <a:ea typeface="Arial Unicode MS"/>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rPr>
              <a:t>status</a:t>
            </a:r>
            <a:r>
              <a:rPr lang="en-IN" sz="1600" dirty="0">
                <a:latin typeface="Arial" panose="020B0604020202020204" pitchFamily="34" charset="0"/>
                <a:ea typeface="Arial Unicode MS"/>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like</a:t>
            </a:r>
            <a:r>
              <a:rPr lang="en-IN" sz="1600" dirty="0">
                <a:latin typeface="Arial" panose="020B0604020202020204" pitchFamily="34" charset="0"/>
                <a:ea typeface="Arial Unicode MS"/>
                <a:cs typeface="Arial" panose="020B0604020202020204" pitchFamily="34" charset="0"/>
              </a:rPr>
              <a:t> 'EMP';</a:t>
            </a:r>
          </a:p>
        </p:txBody>
      </p:sp>
      <p:sp>
        <p:nvSpPr>
          <p:cNvPr id="4" name="Rectangle 3"/>
          <p:cNvSpPr/>
          <p:nvPr/>
        </p:nvSpPr>
        <p:spPr>
          <a:xfrm>
            <a:off x="457200" y="1428571"/>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TABLE</a:t>
            </a:r>
            <a:r>
              <a:rPr lang="en-IN" dirty="0">
                <a:solidFill>
                  <a:srgbClr val="000000"/>
                </a:solidFill>
                <a:latin typeface="Liberation Mono"/>
              </a:rPr>
              <a:t> </a:t>
            </a:r>
            <a:r>
              <a:rPr lang="en-IN" dirty="0">
                <a:solidFill>
                  <a:srgbClr val="0077AA"/>
                </a:solidFill>
                <a:latin typeface="Liberation Mono"/>
              </a:rPr>
              <a:t>STATUS</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t>
            </a:r>
            <a:r>
              <a:rPr lang="en-IN" dirty="0">
                <a:solidFill>
                  <a:srgbClr val="0077AA"/>
                </a:solidFill>
                <a:latin typeface="Liberation Mono"/>
              </a:rPr>
              <a:t>FROM</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IN</a:t>
            </a:r>
            <a:r>
              <a:rPr lang="en-IN" dirty="0">
                <a:solidFill>
                  <a:srgbClr val="000000"/>
                </a:solidFill>
                <a:latin typeface="Liberation Mono"/>
              </a:rPr>
              <a:t>} </a:t>
            </a:r>
            <a:r>
              <a:rPr lang="en-IN" i="1" dirty="0">
                <a:solidFill>
                  <a:srgbClr val="000000"/>
                </a:solidFill>
                <a:latin typeface="Liberation Mono"/>
              </a:rPr>
              <a:t>db_name</a:t>
            </a:r>
            <a:r>
              <a:rPr lang="en-IN" dirty="0">
                <a:solidFill>
                  <a:srgbClr val="999999"/>
                </a:solidFill>
                <a:latin typeface="Liberation Mono"/>
              </a:rPr>
              <a:t>]</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417817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5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378504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457200" y="1447800"/>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75434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5251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Explain</a:t>
            </a:r>
          </a:p>
        </p:txBody>
      </p:sp>
      <p:sp>
        <p:nvSpPr>
          <p:cNvPr id="5" name="Rectangle 4"/>
          <p:cNvSpPr/>
          <p:nvPr/>
        </p:nvSpPr>
        <p:spPr>
          <a:xfrm>
            <a:off x="217714" y="2020669"/>
            <a:ext cx="8773885"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tbl_name [col_name]</a:t>
            </a:r>
          </a:p>
        </p:txBody>
      </p:sp>
      <p:sp>
        <p:nvSpPr>
          <p:cNvPr id="6" name="Rectangle 5"/>
          <p:cNvSpPr/>
          <p:nvPr/>
        </p:nvSpPr>
        <p:spPr>
          <a:xfrm>
            <a:off x="228600" y="2743200"/>
            <a:ext cx="8458199"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 EMP ENAME;</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DESCRIBE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a:t>
            </a:r>
          </a:p>
          <a:p>
            <a:pPr marL="285750" indent="-285750">
              <a:lnSpc>
                <a:spcPct val="150000"/>
              </a:lnSpc>
              <a:buFont typeface="Arial" panose="020B0604020202020204" pitchFamily="34" charset="0"/>
              <a:buChar char="•"/>
            </a:pPr>
            <a:r>
              <a:rPr lang="en-IN" sz="1600" dirty="0">
                <a:solidFill>
                  <a:srgbClr val="0070C0"/>
                </a:solidFill>
                <a:latin typeface="Arial" panose="020B0604020202020204" pitchFamily="34" charset="0"/>
                <a:ea typeface="Arial Unicode MS"/>
                <a:cs typeface="Arial" panose="020B0604020202020204" pitchFamily="34" charset="0"/>
              </a:rPr>
              <a:t>EXPLAIN EMP empno;</a:t>
            </a:r>
          </a:p>
        </p:txBody>
      </p:sp>
      <p:sp>
        <p:nvSpPr>
          <p:cNvPr id="7" name="Rectangle 6"/>
          <p:cNvSpPr/>
          <p:nvPr/>
        </p:nvSpPr>
        <p:spPr>
          <a:xfrm>
            <a:off x="152400" y="703183"/>
            <a:ext cx="8839200"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217714" y="5029200"/>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762720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
        <p:nvSpPr>
          <p:cNvPr id="3" name="Title 1"/>
          <p:cNvSpPr txBox="1">
            <a:spLocks/>
          </p:cNvSpPr>
          <p:nvPr/>
        </p:nvSpPr>
        <p:spPr>
          <a:xfrm>
            <a:off x="304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a:t>
            </a:r>
            <a:endParaRPr kumimoji="0" lang="en-US" sz="6600" b="1" i="1"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217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19200"/>
            <a:ext cx="8305800" cy="1182888"/>
          </a:xfrm>
          <a:prstGeom prst="rect">
            <a:avLst/>
          </a:prstGeom>
        </p:spPr>
        <p:txBody>
          <a:bodyPr wrap="square">
            <a:spAutoFit/>
          </a:bodyPr>
          <a:lstStyle/>
          <a:p>
            <a:pPr lvl="0">
              <a:lnSpc>
                <a:spcPct val="107000"/>
              </a:lnSpc>
              <a:spcAft>
                <a:spcPts val="800"/>
              </a:spcAft>
            </a:pPr>
            <a:r>
              <a:rPr lang="en-IN" sz="2000" b="1" dirty="0"/>
              <a:t>DDL </a:t>
            </a:r>
            <a:r>
              <a:rPr lang="en-IN" sz="2000" b="1" dirty="0" smtClean="0"/>
              <a:t>Commands </a:t>
            </a:r>
          </a:p>
          <a:p>
            <a:pPr marL="285750" lvl="0" indent="-285750">
              <a:lnSpc>
                <a:spcPct val="107000"/>
              </a:lnSpc>
              <a:spcAft>
                <a:spcPts val="800"/>
              </a:spcAft>
              <a:buFont typeface="Arial" panose="020B0604020202020204" pitchFamily="34" charset="0"/>
              <a:buChar char="•"/>
            </a:pPr>
            <a:r>
              <a:rPr lang="en-IN" sz="2000" dirty="0" smtClean="0"/>
              <a:t>(</a:t>
            </a:r>
            <a:r>
              <a:rPr lang="en-IN" sz="2000" dirty="0"/>
              <a:t>Alter table, change datatypes, identity, Primacy key, unique key, NOT NULL, etc.)</a:t>
            </a:r>
            <a:endParaRPr lang="en-US" sz="2000" dirty="0"/>
          </a:p>
        </p:txBody>
      </p:sp>
      <p:sp>
        <p:nvSpPr>
          <p:cNvPr id="5" name="Title 1"/>
          <p:cNvSpPr txBox="1">
            <a:spLocks/>
          </p:cNvSpPr>
          <p:nvPr/>
        </p:nvSpPr>
        <p:spPr>
          <a:xfrm>
            <a:off x="304800" y="228600"/>
            <a:ext cx="8610600" cy="685800"/>
          </a:xfrm>
          <a:prstGeom prst="rect">
            <a:avLst/>
          </a:prstGeom>
          <a:solidFill>
            <a:srgbClr val="FF0000"/>
          </a:solidFill>
        </p:spPr>
        <p:txBody>
          <a:bodyPr>
            <a:normAutofit/>
          </a:bodyPr>
          <a:lstStyle/>
          <a:p>
            <a:pPr lvl="0" algn="ctr">
              <a:spcBef>
                <a:spcPct val="0"/>
              </a:spcBef>
              <a:defRPr/>
            </a:pPr>
            <a:r>
              <a:rPr lang="en-US" sz="3600" b="1" dirty="0" smtClean="0">
                <a:solidFill>
                  <a:schemeClr val="bg1"/>
                </a:solidFill>
                <a:latin typeface="Arial" pitchFamily="34" charset="0"/>
                <a:cs typeface="Arial" pitchFamily="34" charset="0"/>
              </a:rPr>
              <a:t>Topics to be covered</a:t>
            </a:r>
            <a:endParaRPr kumimoji="0" lang="en-US" sz="3600" b="1" i="1" u="none" strike="noStrike" kern="120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022029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69917002"/>
              </p:ext>
            </p:extLst>
          </p:nvPr>
        </p:nvGraphicFramePr>
        <p:xfrm>
          <a:off x="111825" y="3276600"/>
          <a:ext cx="8906150" cy="10109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52400" y="152400"/>
            <a:ext cx="7315200"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73752435"/>
              </p:ext>
            </p:extLst>
          </p:nvPr>
        </p:nvGraphicFramePr>
        <p:xfrm>
          <a:off x="123550" y="5283200"/>
          <a:ext cx="8906150" cy="73660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xmlns="" val="20000"/>
                    </a:ext>
                  </a:extLst>
                </a:gridCol>
                <a:gridCol w="451415">
                  <a:extLst>
                    <a:ext uri="{9D8B030D-6E8A-4147-A177-3AD203B41FA5}">
                      <a16:colId xmlns:a16="http://schemas.microsoft.com/office/drawing/2014/main" xmlns="" val="20001"/>
                    </a:ext>
                  </a:extLst>
                </a:gridCol>
                <a:gridCol w="451415">
                  <a:extLst>
                    <a:ext uri="{9D8B030D-6E8A-4147-A177-3AD203B41FA5}">
                      <a16:colId xmlns:a16="http://schemas.microsoft.com/office/drawing/2014/main" xmlns="" val="20002"/>
                    </a:ext>
                  </a:extLst>
                </a:gridCol>
                <a:gridCol w="451415">
                  <a:extLst>
                    <a:ext uri="{9D8B030D-6E8A-4147-A177-3AD203B41FA5}">
                      <a16:colId xmlns:a16="http://schemas.microsoft.com/office/drawing/2014/main" xmlns="" val="20003"/>
                    </a:ext>
                  </a:extLst>
                </a:gridCol>
                <a:gridCol w="451415">
                  <a:extLst>
                    <a:ext uri="{9D8B030D-6E8A-4147-A177-3AD203B41FA5}">
                      <a16:colId xmlns:a16="http://schemas.microsoft.com/office/drawing/2014/main" xmlns="" val="20004"/>
                    </a:ext>
                  </a:extLst>
                </a:gridCol>
                <a:gridCol w="451415">
                  <a:extLst>
                    <a:ext uri="{9D8B030D-6E8A-4147-A177-3AD203B41FA5}">
                      <a16:colId xmlns:a16="http://schemas.microsoft.com/office/drawing/2014/main" xmlns="" val="20005"/>
                    </a:ext>
                  </a:extLst>
                </a:gridCol>
                <a:gridCol w="451415">
                  <a:extLst>
                    <a:ext uri="{9D8B030D-6E8A-4147-A177-3AD203B41FA5}">
                      <a16:colId xmlns:a16="http://schemas.microsoft.com/office/drawing/2014/main" xmlns="" val="20006"/>
                    </a:ext>
                  </a:extLst>
                </a:gridCol>
                <a:gridCol w="451415">
                  <a:extLst>
                    <a:ext uri="{9D8B030D-6E8A-4147-A177-3AD203B41FA5}">
                      <a16:colId xmlns:a16="http://schemas.microsoft.com/office/drawing/2014/main" xmlns="" val="20007"/>
                    </a:ext>
                  </a:extLst>
                </a:gridCol>
                <a:gridCol w="451415">
                  <a:extLst>
                    <a:ext uri="{9D8B030D-6E8A-4147-A177-3AD203B41FA5}">
                      <a16:colId xmlns:a16="http://schemas.microsoft.com/office/drawing/2014/main" xmlns="" val="20008"/>
                    </a:ext>
                  </a:extLst>
                </a:gridCol>
                <a:gridCol w="451415">
                  <a:extLst>
                    <a:ext uri="{9D8B030D-6E8A-4147-A177-3AD203B41FA5}">
                      <a16:colId xmlns:a16="http://schemas.microsoft.com/office/drawing/2014/main" xmlns="" val="20009"/>
                    </a:ext>
                  </a:extLst>
                </a:gridCol>
                <a:gridCol w="451415">
                  <a:extLst>
                    <a:ext uri="{9D8B030D-6E8A-4147-A177-3AD203B41FA5}">
                      <a16:colId xmlns:a16="http://schemas.microsoft.com/office/drawing/2014/main" xmlns="" val="20010"/>
                    </a:ext>
                  </a:extLst>
                </a:gridCol>
                <a:gridCol w="1800000">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52400" y="48006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1786181" y="4154269"/>
            <a:ext cx="7239000"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PAD_CHAR_TO_FULL_LENGTHSQL mode is enabled)</a:t>
            </a:r>
          </a:p>
        </p:txBody>
      </p:sp>
      <p:sp>
        <p:nvSpPr>
          <p:cNvPr id="5" name="Rectangle 4"/>
          <p:cNvSpPr/>
          <p:nvPr/>
        </p:nvSpPr>
        <p:spPr>
          <a:xfrm>
            <a:off x="152399" y="1085671"/>
            <a:ext cx="8872781" cy="1200329"/>
          </a:xfrm>
          <a:prstGeom prst="rect">
            <a:avLst/>
          </a:prstGeom>
        </p:spPr>
        <p:txBody>
          <a:bodyPr wrap="square">
            <a:spAutoFit/>
          </a:bodyPr>
          <a:lstStyle/>
          <a:p>
            <a:pPr algn="just"/>
            <a:r>
              <a:rPr lang="en-IN" b="1" dirty="0">
                <a:solidFill>
                  <a:srgbClr val="0089A4"/>
                </a:solidFill>
                <a:latin typeface="arial" panose="020B0604020202020204" pitchFamily="34" charset="0"/>
              </a:rPr>
              <a:t>Natural</a:t>
            </a:r>
            <a:r>
              <a:rPr lang="en-IN" dirty="0">
                <a:solidFill>
                  <a:srgbClr val="0089A4"/>
                </a:solidFill>
                <a:latin typeface="arial" panose="020B0604020202020204" pitchFamily="34" charset="0"/>
              </a:rPr>
              <a:t> numbers are the set of positive integers, that is, integers from 1 to ∞ excluding fractional n decimal part. They are </a:t>
            </a:r>
            <a:r>
              <a:rPr lang="en-IN" b="1" dirty="0">
                <a:solidFill>
                  <a:srgbClr val="0089A4"/>
                </a:solidFill>
                <a:latin typeface="arial" panose="020B0604020202020204" pitchFamily="34" charset="0"/>
              </a:rPr>
              <a:t>whole</a:t>
            </a:r>
            <a:r>
              <a:rPr lang="en-IN" dirty="0">
                <a:solidFill>
                  <a:srgbClr val="0089A4"/>
                </a:solidFill>
                <a:latin typeface="arial" panose="020B0604020202020204" pitchFamily="34" charset="0"/>
              </a:rPr>
              <a:t> numbers excluding zero. Natural Numbers are also called counting numbers. Zero is the only whole number which is not a natural number.</a:t>
            </a:r>
          </a:p>
        </p:txBody>
      </p:sp>
    </p:spTree>
    <p:extLst>
      <p:ext uri="{BB962C8B-B14F-4D97-AF65-F5344CB8AC3E}">
        <p14:creationId xmlns:p14="http://schemas.microsoft.com/office/powerpoint/2010/main" val="123587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9050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a relational database management system?</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50" y="3697072"/>
            <a:ext cx="6151501" cy="2322728"/>
          </a:xfrm>
          <a:prstGeom prst="rect">
            <a:avLst/>
          </a:prstGeom>
        </p:spPr>
      </p:pic>
    </p:spTree>
    <p:extLst>
      <p:ext uri="{BB962C8B-B14F-4D97-AF65-F5344CB8AC3E}">
        <p14:creationId xmlns:p14="http://schemas.microsoft.com/office/powerpoint/2010/main" val="19823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STRING</a:t>
            </a:r>
          </a:p>
        </p:txBody>
      </p:sp>
      <p:sp>
        <p:nvSpPr>
          <p:cNvPr id="5" name="Rectangle 4"/>
          <p:cNvSpPr/>
          <p:nvPr/>
        </p:nvSpPr>
        <p:spPr>
          <a:xfrm>
            <a:off x="76200" y="649069"/>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310640"/>
          <a:ext cx="8839200" cy="333756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anchor="ctr"/>
                </a:tc>
                <a:tc>
                  <a:txBody>
                    <a:bodyPr/>
                    <a:lstStyle/>
                    <a:p>
                      <a:r>
                        <a:rPr lang="en-IN" sz="1600" dirty="0">
                          <a:latin typeface="Arial" panose="020B0604020202020204" pitchFamily="34" charset="0"/>
                          <a:cs typeface="Arial" panose="020B0604020202020204" pitchFamily="34" charset="0"/>
                        </a:rPr>
                        <a:t>0-255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anchor="ctr"/>
                </a:tc>
                <a:tc>
                  <a:txBody>
                    <a:bodyPr/>
                    <a:lstStyle/>
                    <a:p>
                      <a:r>
                        <a:rPr lang="en-IN" sz="1600" dirty="0">
                          <a:latin typeface="Arial" panose="020B0604020202020204" pitchFamily="34" charset="0"/>
                          <a:cs typeface="Arial" panose="020B0604020202020204" pitchFamily="34" charset="0"/>
                        </a:rPr>
                        <a:t>0-65535</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anchor="ctr"/>
                </a:tc>
                <a:tc>
                  <a:txBody>
                    <a:bodyPr/>
                    <a:lstStyle/>
                    <a:p>
                      <a:r>
                        <a:rPr lang="en-IN" sz="1600" dirty="0">
                          <a:latin typeface="Arial" panose="020B0604020202020204" pitchFamily="34" charset="0"/>
                          <a:cs typeface="Arial" panose="020B0604020202020204" pitchFamily="34" charset="0"/>
                        </a:rPr>
                        <a:t>65,535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anchor="ctr"/>
                </a:tc>
                <a:tc>
                  <a:txBody>
                    <a:bodyPr/>
                    <a:lstStyle/>
                    <a:p>
                      <a:r>
                        <a:rPr lang="en-IN" sz="1600" dirty="0">
                          <a:latin typeface="Arial" panose="020B0604020202020204" pitchFamily="34" charset="0"/>
                          <a:cs typeface="Arial" panose="020B0604020202020204" pitchFamily="34" charset="0"/>
                        </a:rPr>
                        <a:t>64 members</a:t>
                      </a:r>
                    </a:p>
                  </a:txBody>
                  <a:tcPr anchor="ctr"/>
                </a:tc>
                <a:tc>
                  <a:txBody>
                    <a:bodyPr/>
                    <a:lstStyle/>
                    <a:p>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8"/>
                  </a:ext>
                </a:extLst>
              </a:tr>
            </a:tbl>
          </a:graphicData>
        </a:graphic>
      </p:graphicFrame>
      <p:sp>
        <p:nvSpPr>
          <p:cNvPr id="3" name="Rectangle 2"/>
          <p:cNvSpPr/>
          <p:nvPr/>
        </p:nvSpPr>
        <p:spPr>
          <a:xfrm>
            <a:off x="76200" y="4695978"/>
            <a:ext cx="899160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PAD_CHAR_TO_FULL_LENGTH is enabled, trimming does not occur and retrieved CHAR values are padded to their full length.</a:t>
            </a:r>
          </a:p>
        </p:txBody>
      </p:sp>
      <p:sp>
        <p:nvSpPr>
          <p:cNvPr id="6" name="Rectangle 5"/>
          <p:cNvSpPr/>
          <p:nvPr/>
        </p:nvSpPr>
        <p:spPr>
          <a:xfrm>
            <a:off x="76200" y="5681166"/>
            <a:ext cx="899160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ENUM</a:t>
            </a:r>
          </a:p>
        </p:txBody>
      </p:sp>
      <p:sp>
        <p:nvSpPr>
          <p:cNvPr id="2" name="Rectangle 1"/>
          <p:cNvSpPr/>
          <p:nvPr/>
        </p:nvSpPr>
        <p:spPr>
          <a:xfrm>
            <a:off x="228600" y="838200"/>
            <a:ext cx="8686800" cy="1477328"/>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dirty="0">
              <a:solidFill>
                <a:srgbClr val="FFC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FFC000"/>
                </a:solidFill>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228600" y="2416076"/>
            <a:ext cx="8686800" cy="2308324"/>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ENUM('A','B','C') NOT NULL);</a:t>
            </a:r>
          </a:p>
          <a:p>
            <a:r>
              <a:rPr lang="en-IN" dirty="0">
                <a:latin typeface="Arial" panose="020B0604020202020204" pitchFamily="34" charset="0"/>
                <a:cs typeface="Arial" panose="020B0604020202020204" pitchFamily="34" charset="0"/>
              </a:rPr>
              <a:t>INSERT INTO TEMP (COL1) VALUES (1);</a:t>
            </a:r>
          </a:p>
          <a:p>
            <a:endParaRPr lang="en-IN"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ea typeface="Times New Roman" panose="02020603050405020304" pitchFamily="18"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ea typeface="Times New Roman" panose="02020603050405020304" pitchFamily="18" charset="0"/>
              </a:rPr>
              <a:t>TABLE</a:t>
            </a:r>
            <a:r>
              <a:rPr lang="en-IN" dirty="0">
                <a:latin typeface="Arial" panose="020B0604020202020204" pitchFamily="34" charset="0"/>
                <a:cs typeface="Arial" panose="020B0604020202020204" pitchFamily="34" charset="0"/>
              </a:rPr>
              <a:t> TEMP (COL1 INT, COL2 ENUM('') NOT NULL);</a:t>
            </a:r>
          </a:p>
          <a:p>
            <a:r>
              <a:rPr lang="en-IN" dirty="0">
                <a:solidFill>
                  <a:srgbClr val="0077AA"/>
                </a:solidFill>
                <a:latin typeface="Arial" panose="020B0604020202020204" pitchFamily="34" charset="0"/>
                <a:ea typeface="Times New Roman" panose="02020603050405020304" pitchFamily="18" charset="0"/>
              </a:rPr>
              <a:t>INSERT</a:t>
            </a:r>
            <a:r>
              <a:rPr lang="en-IN" dirty="0">
                <a:latin typeface="Arial" panose="020B0604020202020204" pitchFamily="34" charset="0"/>
                <a:cs typeface="Arial" panose="020B0604020202020204" pitchFamily="34" charset="0"/>
              </a:rPr>
              <a:t> INTO TEMP (COL1) VALUES (1,'THIS IS THE TEST');</a:t>
            </a:r>
          </a:p>
        </p:txBody>
      </p:sp>
      <p:sp>
        <p:nvSpPr>
          <p:cNvPr id="6" name="Rectangle 5"/>
          <p:cNvSpPr/>
          <p:nvPr/>
        </p:nvSpPr>
        <p:spPr>
          <a:xfrm>
            <a:off x="228600" y="4847272"/>
            <a:ext cx="8686800" cy="1477328"/>
          </a:xfrm>
          <a:prstGeom prst="rect">
            <a:avLst/>
          </a:prstGeom>
          <a:solidFill>
            <a:schemeClr val="accent4">
              <a:lumMod val="75000"/>
            </a:schemeClr>
          </a:solidFill>
        </p:spPr>
        <p:txBody>
          <a:bodyPr wrap="square">
            <a:spAutoFit/>
          </a:bodyPr>
          <a:lstStyle/>
          <a:p>
            <a:r>
              <a:rPr lang="en-IN" dirty="0"/>
              <a:t>You also cannot use user variable as an enumeration value. This pair of statements do not work:</a:t>
            </a:r>
          </a:p>
          <a:p>
            <a:endParaRPr lang="en-IN" dirty="0"/>
          </a:p>
          <a:p>
            <a:r>
              <a:rPr lang="en-IN" dirty="0"/>
              <a:t>SET @mysize = 'medium';</a:t>
            </a:r>
          </a:p>
          <a:p>
            <a:r>
              <a:rPr lang="en-IN" dirty="0"/>
              <a:t>CREATE TABLE sizes ( size ENUM('small', @mysize, 'large'));</a:t>
            </a:r>
          </a:p>
        </p:txBody>
      </p:sp>
      <p:sp>
        <p:nvSpPr>
          <p:cNvPr id="3" name="Rectangle 2"/>
          <p:cNvSpPr/>
          <p:nvPr/>
        </p:nvSpPr>
        <p:spPr>
          <a:xfrm>
            <a:off x="0" y="16326"/>
            <a:ext cx="5638800" cy="584775"/>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An ENUM column can have a maximum of </a:t>
            </a:r>
            <a:r>
              <a:rPr lang="en-IN" sz="1600" b="1" dirty="0">
                <a:solidFill>
                  <a:srgbClr val="FFFF00"/>
                </a:solidFill>
                <a:latin typeface="Arial" panose="020B0604020202020204" pitchFamily="34" charset="0"/>
                <a:cs typeface="Arial" panose="020B0604020202020204" pitchFamily="34" charset="0"/>
              </a:rPr>
              <a:t>65,535</a:t>
            </a:r>
            <a:r>
              <a:rPr lang="en-IN" sz="1600" dirty="0">
                <a:solidFill>
                  <a:srgbClr val="FFFF00"/>
                </a:solidFill>
                <a:latin typeface="Arial" panose="020B0604020202020204" pitchFamily="34" charset="0"/>
                <a:cs typeface="Arial" panose="020B0604020202020204" pitchFamily="34" charset="0"/>
              </a:rPr>
              <a:t> distinct elements.</a:t>
            </a:r>
          </a:p>
        </p:txBody>
      </p:sp>
    </p:spTree>
    <p:extLst>
      <p:ext uri="{BB962C8B-B14F-4D97-AF65-F5344CB8AC3E}">
        <p14:creationId xmlns:p14="http://schemas.microsoft.com/office/powerpoint/2010/main" val="24754541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SET</a:t>
            </a:r>
          </a:p>
        </p:txBody>
      </p:sp>
      <p:sp>
        <p:nvSpPr>
          <p:cNvPr id="6" name="Rectangle 5"/>
          <p:cNvSpPr/>
          <p:nvPr/>
        </p:nvSpPr>
        <p:spPr>
          <a:xfrm>
            <a:off x="228600" y="838200"/>
            <a:ext cx="8686800" cy="1477328"/>
          </a:xfrm>
          <a:prstGeom prst="rect">
            <a:avLst/>
          </a:prstGeom>
          <a:solidFill>
            <a:srgbClr val="EDE70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0" y="157844"/>
            <a:ext cx="5638800" cy="338554"/>
          </a:xfrm>
          <a:prstGeom prst="rect">
            <a:avLst/>
          </a:prstGeom>
        </p:spPr>
        <p:txBody>
          <a:bodyPr wrap="square">
            <a:spAutoFit/>
          </a:bodyPr>
          <a:lstStyle/>
          <a:p>
            <a:r>
              <a:rPr lang="en-IN" sz="1600" dirty="0">
                <a:solidFill>
                  <a:srgbClr val="FFFF00"/>
                </a:solidFill>
                <a:latin typeface="Arial" panose="020B0604020202020204" pitchFamily="34" charset="0"/>
                <a:cs typeface="Arial" panose="020B0604020202020204" pitchFamily="34" charset="0"/>
              </a:rPr>
              <a:t>A SET column can have a maximum of </a:t>
            </a:r>
            <a:r>
              <a:rPr lang="en-IN" sz="1600" b="1" dirty="0">
                <a:solidFill>
                  <a:srgbClr val="FFFF00"/>
                </a:solidFill>
                <a:latin typeface="Arial" panose="020B0604020202020204" pitchFamily="34" charset="0"/>
                <a:cs typeface="Arial" panose="020B0604020202020204" pitchFamily="34" charset="0"/>
              </a:rPr>
              <a:t>64</a:t>
            </a:r>
            <a:r>
              <a:rPr lang="en-IN" sz="1600" dirty="0">
                <a:solidFill>
                  <a:srgbClr val="FFFF00"/>
                </a:solidFill>
                <a:latin typeface="Arial" panose="020B0604020202020204" pitchFamily="34" charset="0"/>
                <a:cs typeface="Arial" panose="020B0604020202020204" pitchFamily="34" charset="0"/>
              </a:rPr>
              <a:t> distinct members.</a:t>
            </a:r>
          </a:p>
        </p:txBody>
      </p:sp>
      <p:sp>
        <p:nvSpPr>
          <p:cNvPr id="2" name="Rectangle 1"/>
          <p:cNvSpPr/>
          <p:nvPr/>
        </p:nvSpPr>
        <p:spPr>
          <a:xfrm>
            <a:off x="228600" y="2828836"/>
            <a:ext cx="8686800" cy="872034"/>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ea typeface="Times New Roman" panose="02020603050405020304" pitchFamily="18" charset="0"/>
              </a:rPr>
              <a:t>CREATE TABLE </a:t>
            </a:r>
            <a:r>
              <a:rPr lang="en-IN" dirty="0">
                <a:latin typeface="Arial" panose="020B0604020202020204" pitchFamily="34" charset="0"/>
                <a:cs typeface="Arial" panose="020B0604020202020204" pitchFamily="34" charset="0"/>
              </a:rPr>
              <a:t>TEMP </a:t>
            </a:r>
            <a:r>
              <a:rPr lang="en-IN" dirty="0"/>
              <a:t>(col SET('a', 'b', 'c', 'd'));</a:t>
            </a:r>
          </a:p>
          <a:p>
            <a:pPr>
              <a:lnSpc>
                <a:spcPct val="150000"/>
              </a:lnSpc>
            </a:pPr>
            <a:r>
              <a:rPr lang="en-IN" dirty="0">
                <a:solidFill>
                  <a:srgbClr val="0077AA"/>
                </a:solidFill>
                <a:latin typeface="Arial" panose="020B0604020202020204" pitchFamily="34" charset="0"/>
                <a:ea typeface="Times New Roman" panose="02020603050405020304" pitchFamily="18" charset="0"/>
              </a:rPr>
              <a:t>INSERT INTO </a:t>
            </a:r>
            <a:r>
              <a:rPr lang="en-IN" dirty="0">
                <a:latin typeface="Arial" panose="020B0604020202020204" pitchFamily="34" charset="0"/>
                <a:cs typeface="Arial" panose="020B0604020202020204" pitchFamily="34" charset="0"/>
              </a:rPr>
              <a:t>TEMP </a:t>
            </a:r>
            <a:r>
              <a:rPr lang="en-IN" dirty="0"/>
              <a:t>(col) VALUES ('</a:t>
            </a:r>
            <a:r>
              <a:rPr lang="en-IN" dirty="0" err="1"/>
              <a:t>a,d</a:t>
            </a:r>
            <a:r>
              <a:rPr lang="en-IN" dirty="0"/>
              <a:t>'), ('</a:t>
            </a:r>
            <a:r>
              <a:rPr lang="en-IN" dirty="0" err="1"/>
              <a:t>d,a</a:t>
            </a:r>
            <a:r>
              <a:rPr lang="en-IN" dirty="0"/>
              <a:t>'), ('</a:t>
            </a:r>
            <a:r>
              <a:rPr lang="en-IN" dirty="0" err="1"/>
              <a:t>a,d,a</a:t>
            </a:r>
            <a:r>
              <a:rPr lang="en-IN" dirty="0"/>
              <a:t>'), ('</a:t>
            </a:r>
            <a:r>
              <a:rPr lang="en-IN" dirty="0" err="1"/>
              <a:t>a,d,d</a:t>
            </a:r>
            <a:r>
              <a:rPr lang="en-IN" dirty="0"/>
              <a:t>'), ('</a:t>
            </a:r>
            <a:r>
              <a:rPr lang="en-IN" dirty="0" err="1"/>
              <a:t>d,a,d</a:t>
            </a:r>
            <a:r>
              <a:rPr lang="en-IN" dirty="0"/>
              <a:t>');</a:t>
            </a:r>
          </a:p>
        </p:txBody>
      </p:sp>
    </p:spTree>
    <p:extLst>
      <p:ext uri="{BB962C8B-B14F-4D97-AF65-F5344CB8AC3E}">
        <p14:creationId xmlns:p14="http://schemas.microsoft.com/office/powerpoint/2010/main" val="20774443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NUMERIC</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3962400"/>
        </p:xfrm>
        <a:graphic>
          <a:graphicData uri="http://schemas.openxmlformats.org/drawingml/2006/table">
            <a:tbl>
              <a:tblPr firstRow="1" bandRow="1">
                <a:tableStyleId>{7E9639D4-E3E2-4D34-9284-5A2195B3D0D7}</a:tableStyleId>
              </a:tblPr>
              <a:tblGrid>
                <a:gridCol w="4495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TINYINT [(length)]</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r>
                        <a:rPr kumimoji="0" lang="en-IN" sz="1600" b="0" i="0" kern="1200" dirty="0">
                          <a:solidFill>
                            <a:schemeClr val="tx1"/>
                          </a:solidFill>
                          <a:effectLst/>
                          <a:latin typeface="+mn-lt"/>
                          <a:ea typeface="+mn-ea"/>
                          <a:cs typeface="+mn-cs"/>
                        </a:rPr>
                        <a:t> -128 to +127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SMALLINT [(length)]</a:t>
                      </a:r>
                    </a:p>
                  </a:txBody>
                  <a:tcPr anchor="ctr"/>
                </a:tc>
                <a:tc>
                  <a:txBody>
                    <a:bodyPr/>
                    <a:lstStyle/>
                    <a:p>
                      <a:r>
                        <a:rPr lang="en-IN" sz="1600" dirty="0">
                          <a:latin typeface="Arial" panose="020B0604020202020204" pitchFamily="34" charset="0"/>
                          <a:cs typeface="Arial" panose="020B0604020202020204" pitchFamily="34" charset="0"/>
                        </a:rPr>
                        <a:t>2 bytes</a:t>
                      </a:r>
                    </a:p>
                  </a:txBody>
                  <a:tcPr anchor="ctr"/>
                </a:tc>
                <a:tc>
                  <a:txBody>
                    <a:bodyPr/>
                    <a:lstStyle/>
                    <a:p>
                      <a:r>
                        <a:rPr kumimoji="0" lang="en-IN" sz="1600" b="0" i="0" kern="1200" dirty="0">
                          <a:solidFill>
                            <a:schemeClr val="tx1"/>
                          </a:solidFill>
                          <a:effectLst/>
                          <a:latin typeface="+mn-lt"/>
                          <a:ea typeface="+mn-ea"/>
                          <a:cs typeface="+mn-cs"/>
                        </a:rPr>
                        <a:t>-32,768 to +32,767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MEDIUMINT [(length)]</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r>
                        <a:rPr kumimoji="0" lang="en-IN" sz="1600" b="0" i="0" kern="1200" dirty="0">
                          <a:solidFill>
                            <a:schemeClr val="tx1"/>
                          </a:solidFill>
                          <a:effectLst/>
                          <a:latin typeface="+mn-lt"/>
                          <a:ea typeface="+mn-ea"/>
                          <a:cs typeface="+mn-cs"/>
                        </a:rPr>
                        <a:t>-8,388,608 to 8,388,607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INT, INTEGER [(length)]</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-2,147,483,648 to +2,147,483,647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BIGINT [(length)]</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-9,223,372,036,854,775,808 to 9,223,372,036,854,775,807</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FLOAT [(length[,decimals])]</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DECIMAL [(length[,decimals])], NUMERIC [(length[,decimals])]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tc>
                  <a:txBody>
                    <a:bodyPr/>
                    <a:lstStyle/>
                    <a:p>
                      <a:r>
                        <a:rPr lang="en-IN" sz="1600" dirty="0">
                          <a:latin typeface="Arial" panose="020B0604020202020204" pitchFamily="34" charset="0"/>
                          <a:cs typeface="Arial" panose="020B0604020202020204" pitchFamily="34" charset="0"/>
                        </a:rPr>
                        <a:t>NUMERIC will </a:t>
                      </a:r>
                      <a:r>
                        <a:rPr lang="en-IN" sz="1600">
                          <a:latin typeface="Arial" panose="020B0604020202020204" pitchFamily="34" charset="0"/>
                          <a:cs typeface="Arial" panose="020B0604020202020204" pitchFamily="34" charset="0"/>
                        </a:rPr>
                        <a:t>get converted in DECIMAL</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DOUBLE [PRECISION] [(length[,decimals])], </a:t>
                      </a:r>
                    </a:p>
                    <a:p>
                      <a:r>
                        <a:rPr lang="en-IN" sz="1600" dirty="0">
                          <a:latin typeface="Arial" panose="020B0604020202020204" pitchFamily="34" charset="0"/>
                          <a:cs typeface="Arial" panose="020B0604020202020204" pitchFamily="34" charset="0"/>
                        </a:rPr>
                        <a:t>REAL [(length[,decimals])]</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8"/>
                  </a:ext>
                </a:extLst>
              </a:tr>
            </a:tbl>
          </a:graphicData>
        </a:graphic>
      </p:graphicFrame>
      <p:sp>
        <p:nvSpPr>
          <p:cNvPr id="3" name="Rectangle 2"/>
          <p:cNvSpPr/>
          <p:nvPr/>
        </p:nvSpPr>
        <p:spPr>
          <a:xfrm>
            <a:off x="152400" y="5786735"/>
            <a:ext cx="8839200" cy="461665"/>
          </a:xfrm>
          <a:prstGeom prst="rect">
            <a:avLst/>
          </a:prstGeom>
          <a:solidFill>
            <a:schemeClr val="bg2"/>
          </a:solidFill>
        </p:spPr>
        <p:txBody>
          <a:bodyPr wrap="square">
            <a:spAutoFit/>
          </a:bodyPr>
          <a:lstStyle/>
          <a:p>
            <a:r>
              <a:rPr lang="en-IN" sz="2400" dirty="0">
                <a:solidFill>
                  <a:srgbClr val="0070C0"/>
                </a:solidFill>
                <a:latin typeface="Segoe UI Light" panose="020B0502040204020203" pitchFamily="34" charset="0"/>
                <a:cs typeface="Segoe UI Light" panose="020B0502040204020203" pitchFamily="34" charset="0"/>
              </a:rPr>
              <a:t> For: float(M,D), double(M,D) or decimal(M,D), M must be &gt;= D</a:t>
            </a:r>
          </a:p>
        </p:txBody>
      </p:sp>
      <p:sp>
        <p:nvSpPr>
          <p:cNvPr id="6" name="TextBox 5"/>
          <p:cNvSpPr txBox="1"/>
          <p:nvPr/>
        </p:nvSpPr>
        <p:spPr>
          <a:xfrm>
            <a:off x="67241" y="107721"/>
            <a:ext cx="4504759" cy="400110"/>
          </a:xfrm>
          <a:prstGeom prst="rect">
            <a:avLst/>
          </a:prstGeom>
          <a:noFill/>
        </p:spPr>
        <p:txBody>
          <a:bodyPr wrap="none" rtlCol="0">
            <a:spAutoFit/>
          </a:bodyPr>
          <a:lstStyle/>
          <a:p>
            <a:r>
              <a:rPr lang="en-IN" sz="2000" dirty="0">
                <a:solidFill>
                  <a:srgbClr val="D9DD21"/>
                </a:solidFill>
              </a:rPr>
              <a:t>UNSIGNED prohibits negative values.</a:t>
            </a:r>
          </a:p>
        </p:txBody>
      </p:sp>
    </p:spTree>
    <p:extLst>
      <p:ext uri="{BB962C8B-B14F-4D97-AF65-F5344CB8AC3E}">
        <p14:creationId xmlns:p14="http://schemas.microsoft.com/office/powerpoint/2010/main" val="2592491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DATE and TIME</a:t>
            </a:r>
          </a:p>
        </p:txBody>
      </p:sp>
      <p:sp>
        <p:nvSpPr>
          <p:cNvPr id="5" name="Rectangle 4"/>
          <p:cNvSpPr/>
          <p:nvPr/>
        </p:nvSpPr>
        <p:spPr>
          <a:xfrm>
            <a:off x="76200" y="838200"/>
            <a:ext cx="899160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number of SQL data types in several categories: numeric types, date and time types, string.</a:t>
            </a:r>
          </a:p>
        </p:txBody>
      </p:sp>
      <p:graphicFrame>
        <p:nvGraphicFramePr>
          <p:cNvPr id="2" name="Table 1"/>
          <p:cNvGraphicFramePr>
            <a:graphicFrameLocks noGrp="1"/>
          </p:cNvGraphicFramePr>
          <p:nvPr>
            <p:extLst/>
          </p:nvPr>
        </p:nvGraphicFramePr>
        <p:xfrm>
          <a:off x="152400" y="1676400"/>
          <a:ext cx="8839200" cy="2641600"/>
        </p:xfrm>
        <a:graphic>
          <a:graphicData uri="http://schemas.openxmlformats.org/drawingml/2006/table">
            <a:tbl>
              <a:tblPr firstRow="1" bandRow="1">
                <a:tableStyleId>{7E9639D4-E3E2-4D34-9284-5A2195B3D0D7}</a:tableStyleId>
              </a:tblPr>
              <a:tblGrid>
                <a:gridCol w="28956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370840">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Datatypes</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Size</a:t>
                      </a:r>
                    </a:p>
                  </a:txBody>
                  <a:tcPr/>
                </a:tc>
                <a:tc>
                  <a:txBody>
                    <a:bodyPr/>
                    <a:lstStyle/>
                    <a:p>
                      <a:r>
                        <a:rPr kumimoji="0" lang="en-IN" b="1" kern="1200" dirty="0">
                          <a:solidFill>
                            <a:srgbClr val="B7F7E2"/>
                          </a:solidFill>
                          <a:latin typeface="Arial" panose="020B0604020202020204" pitchFamily="34" charset="0"/>
                          <a:ea typeface="+mn-ea"/>
                          <a:cs typeface="Arial" panose="020B0604020202020204" pitchFamily="34" charset="0"/>
                        </a:rPr>
                        <a:t>Description</a:t>
                      </a:r>
                    </a:p>
                  </a:txBody>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YEAR</a:t>
                      </a:r>
                    </a:p>
                  </a:txBody>
                  <a:tcPr anchor="ctr"/>
                </a:tc>
                <a:tc>
                  <a:txBody>
                    <a:bodyPr/>
                    <a:lstStyle/>
                    <a:p>
                      <a:r>
                        <a:rPr lang="en-IN" sz="1600" dirty="0">
                          <a:latin typeface="Arial" panose="020B0604020202020204" pitchFamily="34" charset="0"/>
                          <a:cs typeface="Arial" panose="020B0604020202020204" pitchFamily="34" charset="0"/>
                        </a:rPr>
                        <a:t>1 byte</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DATE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TIME</a:t>
                      </a:r>
                    </a:p>
                  </a:txBody>
                  <a:tcPr anchor="ctr"/>
                </a:tc>
                <a:tc>
                  <a:txBody>
                    <a:bodyPr/>
                    <a:lstStyle/>
                    <a:p>
                      <a:r>
                        <a:rPr lang="en-IN" sz="1600" dirty="0">
                          <a:latin typeface="Arial" panose="020B0604020202020204" pitchFamily="34" charset="0"/>
                          <a:cs typeface="Arial" panose="020B0604020202020204" pitchFamily="34" charset="0"/>
                        </a:rPr>
                        <a:t>3 bytes</a:t>
                      </a:r>
                    </a:p>
                  </a:txBody>
                  <a:tcPr anchor="ctr"/>
                </a:tc>
                <a:tc>
                  <a:txBody>
                    <a:bodyPr/>
                    <a:lstStyle/>
                    <a:p>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DATETIME</a:t>
                      </a:r>
                    </a:p>
                  </a:txBody>
                  <a:tcPr anchor="ctr"/>
                </a:tc>
                <a:tc>
                  <a:txBody>
                    <a:bodyPr/>
                    <a:lstStyle/>
                    <a:p>
                      <a:r>
                        <a:rPr lang="en-IN" sz="1600" dirty="0">
                          <a:latin typeface="Arial" panose="020B0604020202020204" pitchFamily="34" charset="0"/>
                          <a:cs typeface="Arial" panose="020B0604020202020204" pitchFamily="34" charset="0"/>
                        </a:rPr>
                        <a:t>8 bytes</a:t>
                      </a:r>
                    </a:p>
                  </a:txBody>
                  <a:tcPr anchor="ctr"/>
                </a:tc>
                <a:tc>
                  <a:txBody>
                    <a:bodyPr/>
                    <a:lstStyle/>
                    <a:p>
                      <a:r>
                        <a:rPr kumimoji="0" lang="en-IN" sz="1600" b="0" i="0" kern="1200" dirty="0">
                          <a:solidFill>
                            <a:schemeClr val="tx1"/>
                          </a:solidFill>
                          <a:effectLst/>
                          <a:latin typeface="+mn-lt"/>
                          <a:ea typeface="+mn-ea"/>
                          <a:cs typeface="+mn-cs"/>
                        </a:rPr>
                        <a:t>'1000-01-01 00:00:00' to '9999-12-31 23:59:59'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TIMESTAMP</a:t>
                      </a:r>
                    </a:p>
                  </a:txBody>
                  <a:tcPr anchor="ctr"/>
                </a:tc>
                <a:tc>
                  <a:txBody>
                    <a:bodyPr/>
                    <a:lstStyle/>
                    <a:p>
                      <a:r>
                        <a:rPr lang="en-IN" sz="1600" dirty="0">
                          <a:latin typeface="Arial" panose="020B0604020202020204" pitchFamily="34" charset="0"/>
                          <a:cs typeface="Arial" panose="020B0604020202020204" pitchFamily="34" charset="0"/>
                        </a:rPr>
                        <a:t>4 bytes</a:t>
                      </a:r>
                    </a:p>
                  </a:txBody>
                  <a:tcPr anchor="ctr"/>
                </a:tc>
                <a:tc>
                  <a:txBody>
                    <a:bodyPr/>
                    <a:lstStyle/>
                    <a:p>
                      <a:r>
                        <a:rPr kumimoji="0" lang="en-IN" sz="1600" b="0" i="0" kern="1200" dirty="0">
                          <a:solidFill>
                            <a:schemeClr val="tx1"/>
                          </a:solidFill>
                          <a:effectLst/>
                          <a:latin typeface="+mn-lt"/>
                          <a:ea typeface="+mn-ea"/>
                          <a:cs typeface="+mn-cs"/>
                        </a:rPr>
                        <a:t>'1970-01-01 00:00:01' to '2038-01-19 03:14:07' </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dataType – Boolean</a:t>
            </a:r>
          </a:p>
        </p:txBody>
      </p:sp>
      <p:sp>
        <p:nvSpPr>
          <p:cNvPr id="5" name="Rectangle 4"/>
          <p:cNvSpPr/>
          <p:nvPr/>
        </p:nvSpPr>
        <p:spPr>
          <a:xfrm>
            <a:off x="76200" y="838200"/>
            <a:ext cx="8991600" cy="369332"/>
          </a:xfrm>
          <a:prstGeom prst="rect">
            <a:avLst/>
          </a:prstGeom>
          <a:solidFill>
            <a:schemeClr val="accent4">
              <a:lumMod val="75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3" name="Rectangle 2"/>
          <p:cNvSpPr/>
          <p:nvPr/>
        </p:nvSpPr>
        <p:spPr>
          <a:xfrm>
            <a:off x="76200" y="1676400"/>
            <a:ext cx="8915400" cy="1815882"/>
          </a:xfrm>
          <a:prstGeom prst="rect">
            <a:avLst/>
          </a:prstGeom>
        </p:spPr>
        <p:txBody>
          <a:bodyPr wrap="square">
            <a:spAutoFit/>
          </a:bodyPr>
          <a:lstStyle/>
          <a:p>
            <a:r>
              <a:rPr lang="en-IN" sz="1600" dirty="0">
                <a:solidFill>
                  <a:srgbClr val="0077AA"/>
                </a:solidFill>
                <a:latin typeface="Arial" panose="020B0604020202020204" pitchFamily="34" charset="0"/>
                <a:ea typeface="Times New Roman" panose="02020603050405020304" pitchFamily="18" charset="0"/>
              </a:rPr>
              <a:t>CREATE TABLE </a:t>
            </a:r>
            <a:r>
              <a:rPr lang="en-IN" sz="1600" dirty="0">
                <a:latin typeface="Arial" panose="020B0604020202020204" pitchFamily="34" charset="0"/>
                <a:cs typeface="Arial" panose="020B0604020202020204" pitchFamily="34" charset="0"/>
              </a:rPr>
              <a:t>TEMP (COL1 int ,COL2 bool,  COL3 boolean);</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DESCRIBE</a:t>
            </a:r>
            <a:r>
              <a:rPr lang="en-IN" sz="1600" dirty="0">
                <a:latin typeface="Arial" panose="020B0604020202020204" pitchFamily="34" charset="0"/>
                <a:cs typeface="Arial" panose="020B0604020202020204" pitchFamily="34" charset="0"/>
              </a:rPr>
              <a:t> TEMP;</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INSERT INTO </a:t>
            </a:r>
            <a:r>
              <a:rPr lang="en-IN" sz="1600" dirty="0">
                <a:latin typeface="Arial" panose="020B0604020202020204" pitchFamily="34" charset="0"/>
                <a:cs typeface="Arial" panose="020B0604020202020204" pitchFamily="34" charset="0"/>
              </a:rPr>
              <a:t>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(1, TRUE ,FALSE);</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ea typeface="Times New Roman" panose="02020603050405020304" pitchFamily="18"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ea typeface="Times New Roman" panose="02020603050405020304" pitchFamily="18" charset="0"/>
              </a:rPr>
              <a:t>FROM</a:t>
            </a:r>
            <a:r>
              <a:rPr lang="en-IN" sz="1600" dirty="0">
                <a:latin typeface="Arial" panose="020B0604020202020204" pitchFamily="34" charset="0"/>
                <a:cs typeface="Arial" panose="020B0604020202020204" pitchFamily="34" charset="0"/>
              </a:rPr>
              <a:t> TEMP;</a:t>
            </a:r>
          </a:p>
        </p:txBody>
      </p:sp>
    </p:spTree>
    <p:extLst>
      <p:ext uri="{BB962C8B-B14F-4D97-AF65-F5344CB8AC3E}">
        <p14:creationId xmlns:p14="http://schemas.microsoft.com/office/powerpoint/2010/main" val="4187119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4" name="Rectangle 3"/>
          <p:cNvSpPr/>
          <p:nvPr/>
        </p:nvSpPr>
        <p:spPr>
          <a:xfrm>
            <a:off x="304800" y="3276600"/>
            <a:ext cx="8510650" cy="923330"/>
          </a:xfrm>
          <a:prstGeom prst="rect">
            <a:avLst/>
          </a:prstGeom>
          <a:solidFill>
            <a:srgbClr val="EDE701"/>
          </a:solidFill>
        </p:spPr>
        <p:txBody>
          <a:bodyPr wrap="square">
            <a:spAutoFit/>
          </a:bodyPr>
          <a:lstStyle/>
          <a:p>
            <a:r>
              <a:rPr lang="en-IN" dirty="0">
                <a:latin typeface="Segoe UI Light" panose="020B0502040204020203" pitchFamily="34" charset="0"/>
                <a:cs typeface="Segoe UI Light" panose="020B0502040204020203" pitchFamily="34" charset="0"/>
              </a:rPr>
              <a:t>By default, tables are created in the default database, using the InnoDB storage engine. An error occurs if the table exists, if there is no default database, or if the database does not exist.</a:t>
            </a:r>
          </a:p>
        </p:txBody>
      </p:sp>
      <p:sp>
        <p:nvSpPr>
          <p:cNvPr id="5" name="Rectangle 4"/>
          <p:cNvSpPr/>
          <p:nvPr/>
        </p:nvSpPr>
        <p:spPr>
          <a:xfrm>
            <a:off x="152400" y="76200"/>
            <a:ext cx="5486400" cy="769441"/>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Tree>
    <p:extLst>
      <p:ext uri="{BB962C8B-B14F-4D97-AF65-F5344CB8AC3E}">
        <p14:creationId xmlns:p14="http://schemas.microsoft.com/office/powerpoint/2010/main" val="2014352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US" sz="3200" b="1" i="1" dirty="0">
                <a:solidFill>
                  <a:srgbClr val="FFFF00"/>
                </a:solidFill>
                <a:latin typeface="Arial" pitchFamily="34" charset="0"/>
                <a:cs typeface="Arial" pitchFamily="34" charset="0"/>
              </a:rPr>
              <a:t>Create Table</a:t>
            </a:r>
            <a:endParaRPr lang="en-IN" sz="3200" b="1" i="1" dirty="0">
              <a:solidFill>
                <a:srgbClr val="FFFF00"/>
              </a:solidFill>
              <a:latin typeface="Arial" pitchFamily="34" charset="0"/>
              <a:cs typeface="Arial" pitchFamily="34" charset="0"/>
            </a:endParaRPr>
          </a:p>
        </p:txBody>
      </p:sp>
      <p:sp>
        <p:nvSpPr>
          <p:cNvPr id="7" name="Rectangle 6"/>
          <p:cNvSpPr/>
          <p:nvPr/>
        </p:nvSpPr>
        <p:spPr>
          <a:xfrm>
            <a:off x="152400" y="762000"/>
            <a:ext cx="8839200" cy="5355312"/>
          </a:xfrm>
          <a:prstGeom prst="rect">
            <a:avLst/>
          </a:prstGeom>
        </p:spPr>
        <p:txBody>
          <a:bodyPr wrap="square">
            <a:spAutoFit/>
          </a:bodyPr>
          <a:lstStyle/>
          <a:p>
            <a:r>
              <a:rPr lang="en-IN" dirty="0">
                <a:solidFill>
                  <a:srgbClr val="0077AA"/>
                </a:solidFill>
                <a:latin typeface="Liberation Mono"/>
              </a:rPr>
              <a:t>CREATE [TEMPORARY] TABLE [IF NOT EXISTS] tbl_name</a:t>
            </a:r>
          </a:p>
          <a:p>
            <a:r>
              <a:rPr lang="en-IN" dirty="0">
                <a:solidFill>
                  <a:srgbClr val="0077AA"/>
                </a:solidFill>
                <a:latin typeface="Liberation Mono"/>
              </a:rPr>
              <a:t>    (create_definition,...)</a:t>
            </a:r>
          </a:p>
          <a:p>
            <a:r>
              <a:rPr lang="en-IN" dirty="0">
                <a:solidFill>
                  <a:srgbClr val="0077AA"/>
                </a:solidFill>
                <a:latin typeface="Liberation Mono"/>
              </a:rPr>
              <a:t>    [table_options]</a:t>
            </a:r>
          </a:p>
          <a:p>
            <a:r>
              <a:rPr lang="en-IN" dirty="0">
                <a:solidFill>
                  <a:srgbClr val="0077AA"/>
                </a:solidFill>
                <a:latin typeface="Liberation Mono"/>
              </a:rPr>
              <a:t>    [partition_options]</a:t>
            </a:r>
          </a:p>
          <a:p>
            <a:endParaRPr lang="en-IN" dirty="0">
              <a:solidFill>
                <a:srgbClr val="0077AA"/>
              </a:solidFill>
              <a:latin typeface="Liberation Mono"/>
            </a:endParaRPr>
          </a:p>
          <a:p>
            <a:r>
              <a:rPr lang="en-US" dirty="0">
                <a:solidFill>
                  <a:srgbClr val="0077AA"/>
                </a:solidFill>
                <a:latin typeface="Liberation Mono"/>
              </a:rPr>
              <a:t>create_definition:</a:t>
            </a:r>
          </a:p>
          <a:p>
            <a:r>
              <a:rPr lang="en-US" dirty="0">
                <a:solidFill>
                  <a:srgbClr val="0077AA"/>
                </a:solidFill>
                <a:latin typeface="Liberation Mono"/>
              </a:rPr>
              <a:t>    col_name column_definition</a:t>
            </a:r>
          </a:p>
          <a:p>
            <a:endParaRPr lang="en-US" dirty="0">
              <a:solidFill>
                <a:srgbClr val="0077AA"/>
              </a:solidFill>
              <a:latin typeface="Liberation Mono"/>
            </a:endParaRPr>
          </a:p>
          <a:p>
            <a:r>
              <a:rPr lang="en-US" dirty="0">
                <a:solidFill>
                  <a:srgbClr val="0077AA"/>
                </a:solidFill>
                <a:latin typeface="Liberation Mono"/>
              </a:rPr>
              <a:t>column_definition:</a:t>
            </a:r>
          </a:p>
          <a:p>
            <a:r>
              <a:rPr lang="en-US" dirty="0">
                <a:solidFill>
                  <a:srgbClr val="0077AA"/>
                </a:solidFill>
                <a:latin typeface="Liberation Mono"/>
              </a:rPr>
              <a:t>    data_type [NOT NULL | NULL] [DEFAULT default_value]</a:t>
            </a:r>
          </a:p>
          <a:p>
            <a:r>
              <a:rPr lang="en-US" dirty="0">
                <a:solidFill>
                  <a:srgbClr val="0077AA"/>
                </a:solidFill>
                <a:latin typeface="Liberation Mono"/>
              </a:rPr>
              <a:t>      [AUTO_INCREMENT] [UNIQUE [KEY] | [PRIMARY] KEY]</a:t>
            </a:r>
          </a:p>
          <a:p>
            <a:r>
              <a:rPr lang="en-US" dirty="0">
                <a:solidFill>
                  <a:srgbClr val="0077AA"/>
                </a:solidFill>
                <a:latin typeface="Liberation Mono"/>
              </a:rPr>
              <a:t>      [COMMENT 'string']</a:t>
            </a:r>
          </a:p>
          <a:p>
            <a:r>
              <a:rPr lang="en-US" dirty="0">
                <a:solidFill>
                  <a:srgbClr val="0077AA"/>
                </a:solidFill>
                <a:latin typeface="Liberation Mono"/>
              </a:rPr>
              <a:t>      [reference_definition]</a:t>
            </a:r>
          </a:p>
          <a:p>
            <a:r>
              <a:rPr lang="en-US" dirty="0">
                <a:solidFill>
                  <a:srgbClr val="0077AA"/>
                </a:solidFill>
                <a:latin typeface="Liberation Mono"/>
              </a:rPr>
              <a:t>  | data_type [GENERATED ALWAYS] AS (expression)</a:t>
            </a:r>
          </a:p>
          <a:p>
            <a:r>
              <a:rPr lang="en-US" dirty="0">
                <a:solidFill>
                  <a:srgbClr val="0077AA"/>
                </a:solidFill>
                <a:latin typeface="Liberation Mono"/>
              </a:rPr>
              <a:t>      [VIRTUAL] [UNIQUE [KEY]] [COMMENT comment]</a:t>
            </a:r>
          </a:p>
          <a:p>
            <a:r>
              <a:rPr lang="en-US" dirty="0">
                <a:solidFill>
                  <a:srgbClr val="0077AA"/>
                </a:solidFill>
                <a:latin typeface="Liberation Mono"/>
              </a:rPr>
              <a:t>      [NOT NULL | NULL] [[PRIMARY] KEY]</a:t>
            </a:r>
          </a:p>
          <a:p>
            <a:endParaRPr lang="en-US" dirty="0">
              <a:solidFill>
                <a:srgbClr val="0077AA"/>
              </a:solidFill>
              <a:latin typeface="Liberation Mono"/>
            </a:endParaRPr>
          </a:p>
          <a:p>
            <a:r>
              <a:rPr lang="en-IN" dirty="0">
                <a:solidFill>
                  <a:srgbClr val="0077AA"/>
                </a:solidFill>
                <a:latin typeface="Liberation Mono"/>
              </a:rPr>
              <a:t>table_options:</a:t>
            </a:r>
          </a:p>
          <a:p>
            <a:r>
              <a:rPr lang="en-IN" dirty="0">
                <a:solidFill>
                  <a:srgbClr val="0077AA"/>
                </a:solidFill>
                <a:latin typeface="Liberation Mono"/>
              </a:rPr>
              <a:t>ENGINE [=] engine_name</a:t>
            </a:r>
          </a:p>
        </p:txBody>
      </p:sp>
    </p:spTree>
    <p:extLst>
      <p:ext uri="{BB962C8B-B14F-4D97-AF65-F5344CB8AC3E}">
        <p14:creationId xmlns:p14="http://schemas.microsoft.com/office/powerpoint/2010/main" val="1299804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3" name="Rectangle 2"/>
          <p:cNvSpPr/>
          <p:nvPr/>
        </p:nvSpPr>
        <p:spPr>
          <a:xfrm>
            <a:off x="304800" y="3581400"/>
            <a:ext cx="8534400" cy="1631216"/>
          </a:xfrm>
          <a:prstGeom prst="rect">
            <a:avLst/>
          </a:prstGeom>
        </p:spPr>
        <p:txBody>
          <a:bodyPr wrap="square">
            <a:spAutoFit/>
          </a:bodyPr>
          <a:lstStyle/>
          <a:p>
            <a:r>
              <a:rPr lang="en-IN" sz="2000" b="1" dirty="0"/>
              <a:t>PRI</a:t>
            </a:r>
            <a:r>
              <a:rPr lang="en-IN" sz="2000" dirty="0"/>
              <a:t> =&gt; primary key</a:t>
            </a:r>
          </a:p>
          <a:p>
            <a:r>
              <a:rPr lang="en-IN" sz="2000" b="1" dirty="0"/>
              <a:t>UNI</a:t>
            </a:r>
            <a:r>
              <a:rPr lang="en-IN" sz="2000" dirty="0"/>
              <a:t> =&gt; unique key</a:t>
            </a:r>
          </a:p>
          <a:p>
            <a:r>
              <a:rPr lang="en-IN" sz="2000" b="1" dirty="0"/>
              <a:t>MUL</a:t>
            </a:r>
            <a:r>
              <a:rPr lang="en-IN" sz="2000" dirty="0"/>
              <a:t>=&gt; is basically an index that is neither a </a:t>
            </a:r>
            <a:r>
              <a:rPr lang="en-IN" sz="2000" b="1" dirty="0">
                <a:solidFill>
                  <a:srgbClr val="0089A4"/>
                </a:solidFill>
              </a:rPr>
              <a:t>primary</a:t>
            </a:r>
            <a:r>
              <a:rPr lang="en-IN" sz="2000" dirty="0">
                <a:solidFill>
                  <a:srgbClr val="0089A4"/>
                </a:solidFill>
              </a:rPr>
              <a:t> </a:t>
            </a:r>
            <a:r>
              <a:rPr lang="en-IN" sz="2000" b="1" dirty="0">
                <a:solidFill>
                  <a:srgbClr val="0089A4"/>
                </a:solidFill>
              </a:rPr>
              <a:t>key</a:t>
            </a:r>
            <a:r>
              <a:rPr lang="en-IN" sz="2000" dirty="0">
                <a:solidFill>
                  <a:srgbClr val="0089A4"/>
                </a:solidFill>
              </a:rPr>
              <a:t> </a:t>
            </a:r>
            <a:r>
              <a:rPr lang="en-IN" sz="2000" dirty="0"/>
              <a:t>nor a </a:t>
            </a:r>
            <a:r>
              <a:rPr lang="en-IN" sz="2000" b="1" dirty="0">
                <a:solidFill>
                  <a:srgbClr val="0089A4"/>
                </a:solidFill>
              </a:rPr>
              <a:t>unique</a:t>
            </a:r>
            <a:r>
              <a:rPr lang="en-IN" sz="2000" dirty="0"/>
              <a:t> </a:t>
            </a:r>
            <a:r>
              <a:rPr lang="en-IN" sz="2000" b="1" dirty="0">
                <a:solidFill>
                  <a:srgbClr val="0089A4"/>
                </a:solidFill>
              </a:rPr>
              <a:t>key</a:t>
            </a:r>
            <a:r>
              <a:rPr lang="en-IN" sz="2000" dirty="0"/>
              <a:t>. The name comes from "multiple" because multiple occurrences of the same value are allowed.</a:t>
            </a:r>
          </a:p>
        </p:txBody>
      </p:sp>
      <p:sp>
        <p:nvSpPr>
          <p:cNvPr id="4" name="Rectangle 3"/>
          <p:cNvSpPr/>
          <p:nvPr/>
        </p:nvSpPr>
        <p:spPr>
          <a:xfrm>
            <a:off x="152400" y="457200"/>
            <a:ext cx="8839200" cy="707886"/>
          </a:xfrm>
          <a:prstGeom prst="rect">
            <a:avLst/>
          </a:prstGeom>
          <a:solidFill>
            <a:schemeClr val="tx1">
              <a:lumMod val="85000"/>
              <a:lumOff val="15000"/>
            </a:schemeClr>
          </a:solidFill>
        </p:spPr>
        <p:txBody>
          <a:bodyPr wrap="square">
            <a:spAutoFit/>
          </a:bodyPr>
          <a:lstStyle/>
          <a:p>
            <a:r>
              <a:rPr lang="en-IN" sz="2000" dirty="0">
                <a:solidFill>
                  <a:srgbClr val="DCFA2A"/>
                </a:solidFill>
              </a:rPr>
              <a:t>If more than one of the Key values applies to a given column of a table, Key displays the one with the highest priority, in the order PRI, UNI, and MUL.</a:t>
            </a:r>
          </a:p>
        </p:txBody>
      </p:sp>
      <p:sp>
        <p:nvSpPr>
          <p:cNvPr id="6" name="Rectangle 5"/>
          <p:cNvSpPr/>
          <p:nvPr/>
        </p:nvSpPr>
        <p:spPr>
          <a:xfrm>
            <a:off x="2743200" y="1437922"/>
            <a:ext cx="6096000" cy="707886"/>
          </a:xfrm>
          <a:prstGeom prst="rect">
            <a:avLst/>
          </a:prstGeom>
          <a:solidFill>
            <a:srgbClr val="E0D612"/>
          </a:solidFill>
        </p:spPr>
        <p:txBody>
          <a:bodyPr wrap="square">
            <a:spAutoFit/>
          </a:bodyPr>
          <a:lstStyle/>
          <a:p>
            <a:r>
              <a:rPr lang="en-IN" sz="2000" dirty="0"/>
              <a:t>Note that a table with a </a:t>
            </a:r>
            <a:r>
              <a:rPr lang="en-IN" sz="2000" b="1" dirty="0"/>
              <a:t>foreign</a:t>
            </a:r>
            <a:r>
              <a:rPr lang="en-IN" sz="2000" dirty="0"/>
              <a:t> </a:t>
            </a:r>
            <a:r>
              <a:rPr lang="en-IN" sz="2000" b="1" dirty="0"/>
              <a:t>key</a:t>
            </a:r>
            <a:r>
              <a:rPr lang="en-IN" sz="2000" dirty="0"/>
              <a:t> that references another table's primary key is MUL</a:t>
            </a:r>
          </a:p>
        </p:txBody>
      </p:sp>
    </p:spTree>
    <p:extLst>
      <p:ext uri="{BB962C8B-B14F-4D97-AF65-F5344CB8AC3E}">
        <p14:creationId xmlns:p14="http://schemas.microsoft.com/office/powerpoint/2010/main" val="3330498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84775"/>
          </a:xfrm>
          <a:prstGeom prst="rect">
            <a:avLst/>
          </a:prstGeom>
          <a:solidFill>
            <a:schemeClr val="bg2">
              <a:lumMod val="10000"/>
            </a:schemeClr>
          </a:solidFill>
        </p:spPr>
        <p:txBody>
          <a:bodyPr wrap="square">
            <a:spAutoFit/>
          </a:bodyPr>
          <a:lstStyle/>
          <a:p>
            <a:pPr algn="r"/>
            <a:r>
              <a:rPr lang="en-IN" sz="3200" b="1" i="1" dirty="0">
                <a:solidFill>
                  <a:srgbClr val="FFFF00"/>
                </a:solidFill>
                <a:latin typeface="Arial" pitchFamily="34" charset="0"/>
                <a:cs typeface="Arial" pitchFamily="34" charset="0"/>
              </a:rPr>
              <a:t>Constraints</a:t>
            </a:r>
          </a:p>
        </p:txBody>
      </p:sp>
      <p:sp>
        <p:nvSpPr>
          <p:cNvPr id="5" name="Rectangle 4"/>
          <p:cNvSpPr/>
          <p:nvPr/>
        </p:nvSpPr>
        <p:spPr>
          <a:xfrm>
            <a:off x="76200" y="838200"/>
            <a:ext cx="8991600" cy="313932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MySQL CONSTRAINT is used to define rules to allow or restrict what values can be stored in columns. The purpose of inducing constraints is to enforce the integrity of a database.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are used to limit the type of data that can be inserted into a 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MySQL CONSTRAINTS can be classified into two types - column level and table level.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column level constraints can apply only to one column where as table level constraints are applied to the entire table.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94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22213</TotalTime>
  <Words>35303</Words>
  <Application>Microsoft Office PowerPoint</Application>
  <PresentationFormat>On-screen Show (4:3)</PresentationFormat>
  <Paragraphs>4502</Paragraphs>
  <Slides>580</Slides>
  <Notes>8</Notes>
  <HiddenSlides>47</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580</vt:i4>
      </vt:variant>
    </vt:vector>
  </HeadingPairs>
  <TitlesOfParts>
    <vt:vector size="614" baseType="lpstr">
      <vt:lpstr>SimSun</vt:lpstr>
      <vt:lpstr>Arial</vt:lpstr>
      <vt:lpstr>Arial</vt:lpstr>
      <vt:lpstr>Arial Unicode MS</vt:lpstr>
      <vt:lpstr>Bookman Old Style</vt:lpstr>
      <vt:lpstr>Calibri</vt:lpstr>
      <vt:lpstr>Cambria</vt:lpstr>
      <vt:lpstr>Consolas</vt:lpstr>
      <vt:lpstr>Courier New</vt:lpstr>
      <vt:lpstr>Gentium Basic</vt:lpstr>
      <vt:lpstr>georgia</vt:lpstr>
      <vt:lpstr>Gill Sans MT</vt:lpstr>
      <vt:lpstr>Gill Sans MT (Body)</vt:lpstr>
      <vt:lpstr>Helvetica</vt:lpstr>
      <vt:lpstr>inherit</vt:lpstr>
      <vt:lpstr>Leelawadee UI Semilight</vt:lpstr>
      <vt:lpstr>Liberation Mono</vt:lpstr>
      <vt:lpstr>MS Mincho</vt:lpstr>
      <vt:lpstr>Open Sans</vt:lpstr>
      <vt:lpstr>Open Sans</vt:lpstr>
      <vt:lpstr>Palatino Linotype</vt:lpstr>
      <vt:lpstr>Segoe Print</vt:lpstr>
      <vt:lpstr>Segoe UI</vt:lpstr>
      <vt:lpstr>Segoe UI Emoji</vt:lpstr>
      <vt:lpstr>Segoe UI Light</vt:lpstr>
      <vt:lpstr>Segoe UI Semilight</vt:lpstr>
      <vt:lpstr>Segoe UI Symbol</vt:lpstr>
      <vt:lpstr>Symbol</vt:lpstr>
      <vt:lpstr>Tahoma</vt:lpstr>
      <vt:lpstr>Times New Roman</vt:lpstr>
      <vt:lpstr>Verdana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Information Functions</vt:lpstr>
      <vt:lpstr>Information Functions</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There are 3 places where aggregate functions can appear in 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saleel</cp:lastModifiedBy>
  <cp:revision>4370</cp:revision>
  <dcterms:created xsi:type="dcterms:W3CDTF">2015-10-09T06:09:34Z</dcterms:created>
  <dcterms:modified xsi:type="dcterms:W3CDTF">2019-01-28T07:15:34Z</dcterms:modified>
</cp:coreProperties>
</file>